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notesSlides/notesSlide26.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36"/>
  </p:notesMasterIdLst>
  <p:sldIdLst>
    <p:sldId id="257" r:id="rId4"/>
    <p:sldId id="301" r:id="rId5"/>
    <p:sldId id="258" r:id="rId6"/>
    <p:sldId id="259" r:id="rId7"/>
    <p:sldId id="264" r:id="rId8"/>
    <p:sldId id="305" r:id="rId9"/>
    <p:sldId id="286" r:id="rId10"/>
    <p:sldId id="279" r:id="rId11"/>
    <p:sldId id="266" r:id="rId12"/>
    <p:sldId id="278" r:id="rId13"/>
    <p:sldId id="280" r:id="rId14"/>
    <p:sldId id="296" r:id="rId15"/>
    <p:sldId id="297" r:id="rId16"/>
    <p:sldId id="287" r:id="rId17"/>
    <p:sldId id="268" r:id="rId18"/>
    <p:sldId id="269" r:id="rId19"/>
    <p:sldId id="270" r:id="rId20"/>
    <p:sldId id="271" r:id="rId21"/>
    <p:sldId id="288" r:id="rId22"/>
    <p:sldId id="282" r:id="rId23"/>
    <p:sldId id="298" r:id="rId24"/>
    <p:sldId id="299" r:id="rId25"/>
    <p:sldId id="289" r:id="rId26"/>
    <p:sldId id="290" r:id="rId27"/>
    <p:sldId id="284" r:id="rId28"/>
    <p:sldId id="300" r:id="rId29"/>
    <p:sldId id="291" r:id="rId30"/>
    <p:sldId id="285" r:id="rId31"/>
    <p:sldId id="294" r:id="rId32"/>
    <p:sldId id="302" r:id="rId33"/>
    <p:sldId id="303" r:id="rId34"/>
    <p:sldId id="304" r:id="rId35"/>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537"/>
    <a:srgbClr val="351FDB"/>
    <a:srgbClr val="110A46"/>
    <a:srgbClr val="0A1146"/>
    <a:srgbClr val="1C0E38"/>
    <a:srgbClr val="001848"/>
    <a:srgbClr val="002D86"/>
    <a:srgbClr val="041438"/>
    <a:srgbClr val="00164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7" autoAdjust="0"/>
    <p:restoredTop sz="93431" autoAdjust="0"/>
  </p:normalViewPr>
  <p:slideViewPr>
    <p:cSldViewPr snapToGrid="0" snapToObjects="1">
      <p:cViewPr varScale="1">
        <p:scale>
          <a:sx n="82" d="100"/>
          <a:sy n="82" d="100"/>
        </p:scale>
        <p:origin x="-149"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08"/>
    </p:cViewPr>
  </p:sorterViewPr>
  <p:notesViewPr>
    <p:cSldViewPr snapToGrid="0" snapToObjects="1">
      <p:cViewPr>
        <p:scale>
          <a:sx n="150" d="100"/>
          <a:sy n="150" d="100"/>
        </p:scale>
        <p:origin x="-336" y="64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102799650043744"/>
          <c:y val="6.1167820235366432E-2"/>
          <c:w val="0.65662972683970056"/>
          <c:h val="0.72618203442138018"/>
        </c:manualLayout>
      </c:layout>
      <c:barChart>
        <c:barDir val="col"/>
        <c:grouping val="clustered"/>
        <c:varyColors val="0"/>
        <c:ser>
          <c:idx val="0"/>
          <c:order val="0"/>
          <c:tx>
            <c:strRef>
              <c:f>Sheet1!$C$1</c:f>
              <c:strCache>
                <c:ptCount val="1"/>
                <c:pt idx="0">
                  <c:v>Endorsements</c:v>
                </c:pt>
              </c:strCache>
            </c:strRef>
          </c:tx>
          <c:spPr>
            <a:solidFill>
              <a:srgbClr val="FFFF00"/>
            </a:solidFill>
          </c:spPr>
          <c:invertIfNegative val="0"/>
          <c:dLbls>
            <c:spPr>
              <a:solidFill>
                <a:srgbClr val="110A46"/>
              </a:solidFill>
            </c:spPr>
            <c:txPr>
              <a:bodyPr rot="5400000" vert="horz"/>
              <a:lstStyle/>
              <a:p>
                <a:pPr>
                  <a:defRPr b="1">
                    <a:solidFill>
                      <a:schemeClr val="tx1"/>
                    </a:solidFill>
                  </a:defRPr>
                </a:pPr>
                <a:endParaRPr lang="en-US"/>
              </a:p>
            </c:txPr>
            <c:dLblPos val="inBase"/>
            <c:showLegendKey val="0"/>
            <c:showVal val="1"/>
            <c:showCatName val="0"/>
            <c:showSerName val="0"/>
            <c:showPercent val="0"/>
            <c:showBubbleSize val="0"/>
            <c:showLeaderLines val="0"/>
          </c:dLbls>
          <c:cat>
            <c:numRef>
              <c:f>Sheet1!$A$2:$A$14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Sheet1!$C$2:$C$14</c:f>
              <c:numCache>
                <c:formatCode>"$"#,##0</c:formatCode>
                <c:ptCount val="13"/>
                <c:pt idx="0">
                  <c:v>4189789431</c:v>
                </c:pt>
                <c:pt idx="1">
                  <c:v>4791204804</c:v>
                </c:pt>
                <c:pt idx="2">
                  <c:v>6481475186</c:v>
                </c:pt>
                <c:pt idx="3">
                  <c:v>7359144772</c:v>
                </c:pt>
                <c:pt idx="4">
                  <c:v>7540205406</c:v>
                </c:pt>
                <c:pt idx="5">
                  <c:v>5549805373.0000029</c:v>
                </c:pt>
                <c:pt idx="6">
                  <c:v>5126587999.999999</c:v>
                </c:pt>
                <c:pt idx="7">
                  <c:v>4191445272</c:v>
                </c:pt>
                <c:pt idx="8">
                  <c:v>3733415545</c:v>
                </c:pt>
                <c:pt idx="9">
                  <c:v>5437117297</c:v>
                </c:pt>
                <c:pt idx="10">
                  <c:v>11289060385</c:v>
                </c:pt>
                <c:pt idx="11">
                  <c:v>12504937237</c:v>
                </c:pt>
                <c:pt idx="12">
                  <c:v>13050582394</c:v>
                </c:pt>
              </c:numCache>
            </c:numRef>
          </c:val>
        </c:ser>
        <c:dLbls>
          <c:showLegendKey val="0"/>
          <c:showVal val="0"/>
          <c:showCatName val="0"/>
          <c:showSerName val="0"/>
          <c:showPercent val="0"/>
          <c:showBubbleSize val="0"/>
        </c:dLbls>
        <c:gapWidth val="150"/>
        <c:axId val="34692480"/>
        <c:axId val="34694656"/>
      </c:barChart>
      <c:lineChart>
        <c:grouping val="standard"/>
        <c:varyColors val="0"/>
        <c:ser>
          <c:idx val="1"/>
          <c:order val="1"/>
          <c:tx>
            <c:strRef>
              <c:f>Sheet1!$B$1</c:f>
              <c:strCache>
                <c:ptCount val="1"/>
                <c:pt idx="0">
                  <c:v>Averave Loan Balance</c:v>
                </c:pt>
              </c:strCache>
            </c:strRef>
          </c:tx>
          <c:marker>
            <c:symbol val="none"/>
          </c:marker>
          <c:dLbls>
            <c:dLbl>
              <c:idx val="12"/>
              <c:layout>
                <c:manualLayout>
                  <c:x val="-5.7098765432098762E-2"/>
                  <c:y val="-0.16008967102483002"/>
                </c:manualLayout>
              </c:layout>
              <c:spPr>
                <a:solidFill>
                  <a:srgbClr val="110A46"/>
                </a:solidFill>
              </c:spPr>
              <c:txPr>
                <a:bodyPr/>
                <a:lstStyle/>
                <a:p>
                  <a:pPr>
                    <a:defRPr>
                      <a:solidFill>
                        <a:srgbClr val="FF0000"/>
                      </a:solidFill>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numRef>
              <c:f>Sheet1!$A$2:$A$14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Sheet1!$B$2:$B$14</c:f>
              <c:numCache>
                <c:formatCode>"$"#,##0</c:formatCode>
                <c:ptCount val="13"/>
                <c:pt idx="0">
                  <c:v>4964205.4869668251</c:v>
                </c:pt>
                <c:pt idx="1">
                  <c:v>6320850.664907652</c:v>
                </c:pt>
                <c:pt idx="2">
                  <c:v>5876224.1033544876</c:v>
                </c:pt>
                <c:pt idx="3">
                  <c:v>5533191.5578947365</c:v>
                </c:pt>
                <c:pt idx="4">
                  <c:v>5040244.2553475937</c:v>
                </c:pt>
                <c:pt idx="5">
                  <c:v>5462406.8631889792</c:v>
                </c:pt>
                <c:pt idx="6">
                  <c:v>5050825.615763546</c:v>
                </c:pt>
                <c:pt idx="7">
                  <c:v>4757599.6276957998</c:v>
                </c:pt>
                <c:pt idx="8">
                  <c:v>5779281.0294117648</c:v>
                </c:pt>
                <c:pt idx="9">
                  <c:v>7625690.4586255262</c:v>
                </c:pt>
                <c:pt idx="10">
                  <c:v>11177287.509900991</c:v>
                </c:pt>
                <c:pt idx="11">
                  <c:v>10052200.351286173</c:v>
                </c:pt>
                <c:pt idx="12">
                  <c:v>9739240.5925373137</c:v>
                </c:pt>
              </c:numCache>
            </c:numRef>
          </c:val>
          <c:smooth val="0"/>
        </c:ser>
        <c:dLbls>
          <c:showLegendKey val="0"/>
          <c:showVal val="0"/>
          <c:showCatName val="0"/>
          <c:showSerName val="0"/>
          <c:showPercent val="0"/>
          <c:showBubbleSize val="0"/>
        </c:dLbls>
        <c:marker val="1"/>
        <c:smooth val="0"/>
        <c:axId val="34720000"/>
        <c:axId val="34717696"/>
      </c:lineChart>
      <c:catAx>
        <c:axId val="34692480"/>
        <c:scaling>
          <c:orientation val="minMax"/>
        </c:scaling>
        <c:delete val="0"/>
        <c:axPos val="b"/>
        <c:title>
          <c:tx>
            <c:rich>
              <a:bodyPr/>
              <a:lstStyle/>
              <a:p>
                <a:pPr>
                  <a:defRPr/>
                </a:pPr>
                <a:r>
                  <a:rPr lang="en-US" dirty="0" smtClean="0">
                    <a:solidFill>
                      <a:srgbClr val="FFFF00"/>
                    </a:solidFill>
                  </a:rPr>
                  <a:t>FISCAL</a:t>
                </a:r>
                <a:r>
                  <a:rPr lang="en-US" baseline="0" dirty="0" smtClean="0">
                    <a:solidFill>
                      <a:srgbClr val="FFFF00"/>
                    </a:solidFill>
                  </a:rPr>
                  <a:t> YEAR</a:t>
                </a:r>
                <a:endParaRPr lang="en-US" dirty="0">
                  <a:solidFill>
                    <a:srgbClr val="FFFF00"/>
                  </a:solidFill>
                </a:endParaRPr>
              </a:p>
            </c:rich>
          </c:tx>
          <c:layout/>
          <c:overlay val="0"/>
        </c:title>
        <c:numFmt formatCode="General" sourceLinked="1"/>
        <c:majorTickMark val="out"/>
        <c:minorTickMark val="none"/>
        <c:tickLblPos val="nextTo"/>
        <c:txPr>
          <a:bodyPr/>
          <a:lstStyle/>
          <a:p>
            <a:pPr>
              <a:defRPr>
                <a:solidFill>
                  <a:srgbClr val="FFFF00"/>
                </a:solidFill>
              </a:defRPr>
            </a:pPr>
            <a:endParaRPr lang="en-US"/>
          </a:p>
        </c:txPr>
        <c:crossAx val="34694656"/>
        <c:crosses val="autoZero"/>
        <c:auto val="1"/>
        <c:lblAlgn val="ctr"/>
        <c:lblOffset val="100"/>
        <c:noMultiLvlLbl val="0"/>
      </c:catAx>
      <c:valAx>
        <c:axId val="34694656"/>
        <c:scaling>
          <c:orientation val="minMax"/>
        </c:scaling>
        <c:delete val="0"/>
        <c:axPos val="l"/>
        <c:majorGridlines/>
        <c:title>
          <c:tx>
            <c:rich>
              <a:bodyPr rot="-5400000" vert="horz"/>
              <a:lstStyle/>
              <a:p>
                <a:pPr>
                  <a:defRPr>
                    <a:solidFill>
                      <a:srgbClr val="FFFF00"/>
                    </a:solidFill>
                  </a:defRPr>
                </a:pPr>
                <a:r>
                  <a:rPr lang="en-US" dirty="0">
                    <a:solidFill>
                      <a:srgbClr val="FFFF00"/>
                    </a:solidFill>
                  </a:rPr>
                  <a:t>Total Initial Endorsements</a:t>
                </a:r>
              </a:p>
              <a:p>
                <a:pPr>
                  <a:defRPr>
                    <a:solidFill>
                      <a:srgbClr val="FFFF00"/>
                    </a:solidFill>
                  </a:defRPr>
                </a:pPr>
                <a:endParaRPr lang="en-US" dirty="0">
                  <a:solidFill>
                    <a:srgbClr val="FFFF00"/>
                  </a:solidFill>
                </a:endParaRPr>
              </a:p>
            </c:rich>
          </c:tx>
          <c:layout/>
          <c:overlay val="0"/>
        </c:title>
        <c:numFmt formatCode="&quot;$&quot;#,##0" sourceLinked="1"/>
        <c:majorTickMark val="out"/>
        <c:minorTickMark val="none"/>
        <c:tickLblPos val="nextTo"/>
        <c:txPr>
          <a:bodyPr/>
          <a:lstStyle/>
          <a:p>
            <a:pPr>
              <a:defRPr>
                <a:solidFill>
                  <a:srgbClr val="FFFF00"/>
                </a:solidFill>
              </a:defRPr>
            </a:pPr>
            <a:endParaRPr lang="en-US"/>
          </a:p>
        </c:txPr>
        <c:crossAx val="34692480"/>
        <c:crosses val="autoZero"/>
        <c:crossBetween val="between"/>
        <c:dispUnits>
          <c:builtInUnit val="millions"/>
          <c:dispUnitsLbl>
            <c:layout/>
          </c:dispUnitsLbl>
        </c:dispUnits>
      </c:valAx>
      <c:valAx>
        <c:axId val="34717696"/>
        <c:scaling>
          <c:orientation val="minMax"/>
          <c:min val="3000000"/>
        </c:scaling>
        <c:delete val="0"/>
        <c:axPos val="r"/>
        <c:title>
          <c:tx>
            <c:rich>
              <a:bodyPr rot="-5400000" vert="horz"/>
              <a:lstStyle/>
              <a:p>
                <a:pPr>
                  <a:defRPr>
                    <a:solidFill>
                      <a:srgbClr val="C00000"/>
                    </a:solidFill>
                  </a:defRPr>
                </a:pPr>
                <a:r>
                  <a:rPr lang="en-US" dirty="0" smtClean="0">
                    <a:solidFill>
                      <a:srgbClr val="C00000"/>
                    </a:solidFill>
                  </a:rPr>
                  <a:t>Average Loan Size</a:t>
                </a:r>
                <a:endParaRPr lang="en-US" dirty="0">
                  <a:solidFill>
                    <a:srgbClr val="C00000"/>
                  </a:solidFill>
                </a:endParaRPr>
              </a:p>
            </c:rich>
          </c:tx>
          <c:layout/>
          <c:overlay val="0"/>
        </c:title>
        <c:numFmt formatCode="&quot;$&quot;#,##0" sourceLinked="1"/>
        <c:majorTickMark val="out"/>
        <c:minorTickMark val="none"/>
        <c:tickLblPos val="nextTo"/>
        <c:txPr>
          <a:bodyPr/>
          <a:lstStyle/>
          <a:p>
            <a:pPr>
              <a:defRPr>
                <a:solidFill>
                  <a:srgbClr val="FF0000"/>
                </a:solidFill>
              </a:defRPr>
            </a:pPr>
            <a:endParaRPr lang="en-US"/>
          </a:p>
        </c:txPr>
        <c:crossAx val="34720000"/>
        <c:crosses val="max"/>
        <c:crossBetween val="between"/>
        <c:dispUnits>
          <c:builtInUnit val="thousands"/>
          <c:dispUnitsLbl>
            <c:layout/>
          </c:dispUnitsLbl>
        </c:dispUnits>
      </c:valAx>
      <c:catAx>
        <c:axId val="34720000"/>
        <c:scaling>
          <c:orientation val="minMax"/>
        </c:scaling>
        <c:delete val="1"/>
        <c:axPos val="b"/>
        <c:numFmt formatCode="General" sourceLinked="1"/>
        <c:majorTickMark val="out"/>
        <c:minorTickMark val="none"/>
        <c:tickLblPos val="nextTo"/>
        <c:crossAx val="34717696"/>
        <c:crosses val="autoZero"/>
        <c:auto val="1"/>
        <c:lblAlgn val="ctr"/>
        <c:lblOffset val="100"/>
        <c:noMultiLvlLbl val="0"/>
      </c:catAx>
    </c:plotArea>
    <c:legend>
      <c:legendPos val="r"/>
      <c:legendEntry>
        <c:idx val="0"/>
        <c:txPr>
          <a:bodyPr/>
          <a:lstStyle/>
          <a:p>
            <a:pPr>
              <a:defRPr b="1">
                <a:solidFill>
                  <a:srgbClr val="FFFF00"/>
                </a:solidFill>
              </a:defRPr>
            </a:pPr>
            <a:endParaRPr lang="en-US"/>
          </a:p>
        </c:txPr>
      </c:legendEntry>
      <c:legendEntry>
        <c:idx val="1"/>
        <c:txPr>
          <a:bodyPr/>
          <a:lstStyle/>
          <a:p>
            <a:pPr>
              <a:defRPr b="1">
                <a:solidFill>
                  <a:srgbClr val="C00000"/>
                </a:solidFill>
              </a:defRPr>
            </a:pPr>
            <a:endParaRPr lang="en-US"/>
          </a:p>
        </c:txPr>
      </c:legendEntry>
      <c:layout>
        <c:manualLayout>
          <c:xMode val="edge"/>
          <c:yMode val="edge"/>
          <c:x val="0.2447217361718674"/>
          <c:y val="7.9781916025385063E-2"/>
          <c:w val="0.22686060075823855"/>
          <c:h val="0.19271226837919864"/>
        </c:manualLayout>
      </c:layout>
      <c:overlay val="0"/>
      <c:txPr>
        <a:bodyPr/>
        <a:lstStyle/>
        <a:p>
          <a:pPr>
            <a:defRPr b="1"/>
          </a:pPr>
          <a:endParaRPr lang="en-US"/>
        </a:p>
      </c:txPr>
    </c:legend>
    <c:plotVisOnly val="1"/>
    <c:dispBlanksAs val="gap"/>
    <c:showDLblsOverMax val="0"/>
  </c:chart>
  <c:spPr>
    <a:solidFill>
      <a:srgbClr val="110A46"/>
    </a:solidFill>
  </c:spPr>
  <c:txPr>
    <a:bodyPr/>
    <a:lstStyle/>
    <a:p>
      <a:pPr>
        <a:defRPr sz="1400">
          <a:solidFill>
            <a:schemeClr val="bg1"/>
          </a:solidFil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6266963163632284"/>
          <c:y val="3.7812557067424791E-3"/>
          <c:w val="0.79133470716699328"/>
          <c:h val="0.97121351757112351"/>
        </c:manualLayout>
      </c:layout>
      <c:pie3DChart>
        <c:varyColors val="1"/>
        <c:ser>
          <c:idx val="0"/>
          <c:order val="0"/>
          <c:tx>
            <c:strRef>
              <c:f>Sheet1!$B$1</c:f>
              <c:strCache>
                <c:ptCount val="1"/>
                <c:pt idx="0">
                  <c:v>Sales</c:v>
                </c:pt>
              </c:strCache>
            </c:strRef>
          </c:tx>
          <c:dPt>
            <c:idx val="0"/>
            <c:bubble3D val="0"/>
          </c:dPt>
          <c:dPt>
            <c:idx val="1"/>
            <c:bubble3D val="0"/>
          </c:dPt>
          <c:dPt>
            <c:idx val="2"/>
            <c:bubble3D val="0"/>
            <c:spPr>
              <a:solidFill>
                <a:schemeClr val="accent3"/>
              </a:solidFill>
            </c:spPr>
          </c:dPt>
          <c:dPt>
            <c:idx val="3"/>
            <c:bubble3D val="0"/>
            <c:spPr>
              <a:solidFill>
                <a:srgbClr val="351FDB"/>
              </a:solidFill>
            </c:spPr>
          </c:dPt>
          <c:dLbls>
            <c:dLbl>
              <c:idx val="0"/>
              <c:layout>
                <c:manualLayout>
                  <c:x val="-3.5714363322262986E-2"/>
                  <c:y val="-0.19911984601503327"/>
                </c:manualLayout>
              </c:layout>
              <c:dLblPos val="bestFit"/>
              <c:showLegendKey val="0"/>
              <c:showVal val="0"/>
              <c:showCatName val="1"/>
              <c:showSerName val="0"/>
              <c:showPercent val="1"/>
              <c:showBubbleSize val="0"/>
            </c:dLbl>
            <c:dLbl>
              <c:idx val="1"/>
              <c:layout>
                <c:manualLayout>
                  <c:x val="2.2886764959756816E-2"/>
                  <c:y val="4.4194213209446484E-2"/>
                </c:manualLayout>
              </c:layout>
              <c:dLblPos val="bestFit"/>
              <c:showLegendKey val="0"/>
              <c:showVal val="0"/>
              <c:showCatName val="1"/>
              <c:showSerName val="0"/>
              <c:showPercent val="1"/>
              <c:showBubbleSize val="0"/>
            </c:dLbl>
            <c:dLbl>
              <c:idx val="2"/>
              <c:layout>
                <c:manualLayout>
                  <c:x val="3.3441218016438701E-4"/>
                  <c:y val="-6.9459979798862065E-2"/>
                </c:manualLayout>
              </c:layout>
              <c:dLblPos val="bestFit"/>
              <c:showLegendKey val="0"/>
              <c:showVal val="0"/>
              <c:showCatName val="1"/>
              <c:showSerName val="0"/>
              <c:showPercent val="1"/>
              <c:showBubbleSize val="0"/>
            </c:dLbl>
            <c:dLbl>
              <c:idx val="3"/>
              <c:layout>
                <c:manualLayout>
                  <c:x val="8.9551982944181069E-2"/>
                  <c:y val="3.8082432573853679E-2"/>
                </c:manualLayout>
              </c:layout>
              <c:tx>
                <c:rich>
                  <a:bodyPr/>
                  <a:lstStyle/>
                  <a:p>
                    <a:r>
                      <a:rPr lang="en-US" dirty="0" smtClean="0">
                        <a:solidFill>
                          <a:srgbClr val="FFFF00"/>
                        </a:solidFill>
                      </a:rPr>
                      <a:t>Tax Exempt Bonds</a:t>
                    </a:r>
                    <a:r>
                      <a:rPr lang="en-US" dirty="0">
                        <a:solidFill>
                          <a:srgbClr val="FFFF00"/>
                        </a:solidFill>
                      </a:rPr>
                      <a:t>
19%</a:t>
                    </a:r>
                    <a:endParaRPr lang="en-US" dirty="0"/>
                  </a:p>
                </c:rich>
              </c:tx>
              <c:dLblPos val="bestFit"/>
              <c:showLegendKey val="0"/>
              <c:showVal val="0"/>
              <c:showCatName val="1"/>
              <c:showSerName val="0"/>
              <c:showPercent val="1"/>
              <c:showBubbleSize val="0"/>
            </c:dLbl>
            <c:txPr>
              <a:bodyPr/>
              <a:lstStyle/>
              <a:p>
                <a:pPr>
                  <a:defRPr sz="1400">
                    <a:solidFill>
                      <a:srgbClr val="FFFF00"/>
                    </a:solidFill>
                  </a:defRPr>
                </a:pPr>
                <a:endParaRPr lang="en-US"/>
              </a:p>
            </c:txPr>
            <c:dLblPos val="inEnd"/>
            <c:showLegendKey val="0"/>
            <c:showVal val="0"/>
            <c:showCatName val="1"/>
            <c:showSerName val="0"/>
            <c:showPercent val="1"/>
            <c:showBubbleSize val="0"/>
            <c:showLeaderLines val="0"/>
          </c:dLbls>
          <c:cat>
            <c:strRef>
              <c:f>Sheet1!$A$2:$A$5</c:f>
              <c:strCache>
                <c:ptCount val="4"/>
                <c:pt idx="0">
                  <c:v>SECTION 8</c:v>
                </c:pt>
                <c:pt idx="1">
                  <c:v>LIHTC</c:v>
                </c:pt>
                <c:pt idx="2">
                  <c:v>SECT. 8 / 202</c:v>
                </c:pt>
                <c:pt idx="3">
                  <c:v>BONDS / FOR SALE</c:v>
                </c:pt>
              </c:strCache>
            </c:strRef>
          </c:cat>
          <c:val>
            <c:numRef>
              <c:f>Sheet1!$B$2:$B$5</c:f>
              <c:numCache>
                <c:formatCode>General</c:formatCode>
                <c:ptCount val="4"/>
                <c:pt idx="0">
                  <c:v>10931</c:v>
                </c:pt>
                <c:pt idx="1">
                  <c:v>6012</c:v>
                </c:pt>
                <c:pt idx="2">
                  <c:v>2487</c:v>
                </c:pt>
                <c:pt idx="3">
                  <c:v>4397</c:v>
                </c:pt>
              </c:numCache>
            </c:numRef>
          </c:val>
        </c:ser>
        <c:dLbls>
          <c:showLegendKey val="0"/>
          <c:showVal val="0"/>
          <c:showCatName val="0"/>
          <c:showSerName val="0"/>
          <c:showPercent val="0"/>
          <c:showBubbleSize val="0"/>
          <c:showLeaderLines val="0"/>
        </c:dLbls>
      </c:pie3DChart>
    </c:plotArea>
    <c:plotVisOnly val="1"/>
    <c:dispBlanksAs val="gap"/>
    <c:showDLblsOverMax val="0"/>
  </c:chart>
  <c:spPr>
    <a:solidFill>
      <a:srgbClr val="110A46"/>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solidFill>
              </a:defRPr>
            </a:pPr>
            <a:r>
              <a:rPr lang="en-US" sz="2200" dirty="0" smtClean="0">
                <a:solidFill>
                  <a:schemeClr val="tx1"/>
                </a:solidFill>
              </a:rPr>
              <a:t>Households Paying</a:t>
            </a:r>
            <a:r>
              <a:rPr lang="en-US" sz="2200" baseline="0" dirty="0" smtClean="0">
                <a:solidFill>
                  <a:schemeClr val="tx1"/>
                </a:solidFill>
              </a:rPr>
              <a:t> More than 50% of Pre-tax Income for Housing</a:t>
            </a:r>
          </a:p>
        </c:rich>
      </c:tx>
      <c:layout>
        <c:manualLayout>
          <c:xMode val="edge"/>
          <c:yMode val="edge"/>
          <c:x val="0.17367399614885123"/>
          <c:y val="2.3288556007652828E-2"/>
        </c:manualLayout>
      </c:layout>
      <c:overlay val="0"/>
    </c:title>
    <c:autoTitleDeleted val="0"/>
    <c:plotArea>
      <c:layout>
        <c:manualLayout>
          <c:layoutTarget val="inner"/>
          <c:xMode val="edge"/>
          <c:yMode val="edge"/>
          <c:x val="0.11676848334107581"/>
          <c:y val="0.21890753648642317"/>
          <c:w val="0.85298468765161028"/>
          <c:h val="0.67254619508189717"/>
        </c:manualLayout>
      </c:layout>
      <c:barChart>
        <c:barDir val="col"/>
        <c:grouping val="stacked"/>
        <c:varyColors val="0"/>
        <c:ser>
          <c:idx val="0"/>
          <c:order val="0"/>
          <c:tx>
            <c:v>Severely Rent Burdened Households</c:v>
          </c:tx>
          <c:spPr>
            <a:solidFill>
              <a:srgbClr val="FFFF00"/>
            </a:solidFill>
          </c:spPr>
          <c:invertIfNegative val="0"/>
          <c:dPt>
            <c:idx val="0"/>
            <c:invertIfNegative val="0"/>
            <c:bubble3D val="0"/>
            <c:explosion val="22"/>
          </c:dPt>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numRef>
              <c:f>Sheet2!$B$1:$E$1</c:f>
              <c:numCache>
                <c:formatCode>General</c:formatCode>
                <c:ptCount val="4"/>
                <c:pt idx="0">
                  <c:v>2001</c:v>
                </c:pt>
                <c:pt idx="1">
                  <c:v>2004</c:v>
                </c:pt>
                <c:pt idx="2">
                  <c:v>2007</c:v>
                </c:pt>
                <c:pt idx="3">
                  <c:v>2010</c:v>
                </c:pt>
              </c:numCache>
            </c:numRef>
          </c:cat>
          <c:val>
            <c:numRef>
              <c:f>Sheet2!$B$2:$E$2</c:f>
              <c:numCache>
                <c:formatCode>_(* #,##0.0_);_(* \(#,##0.0\);_(* "-"??_);_(@_)</c:formatCode>
                <c:ptCount val="4"/>
                <c:pt idx="0">
                  <c:v>7.5</c:v>
                </c:pt>
                <c:pt idx="1">
                  <c:v>9</c:v>
                </c:pt>
                <c:pt idx="2">
                  <c:v>9</c:v>
                </c:pt>
                <c:pt idx="3">
                  <c:v>10.5</c:v>
                </c:pt>
              </c:numCache>
            </c:numRef>
          </c:val>
        </c:ser>
        <c:ser>
          <c:idx val="1"/>
          <c:order val="1"/>
          <c:tx>
            <c:strRef>
              <c:f>Sheet2!$A$3</c:f>
              <c:strCache>
                <c:ptCount val="1"/>
                <c:pt idx="0">
                  <c:v>Homeowners</c:v>
                </c:pt>
              </c:strCache>
            </c:strRef>
          </c:tx>
          <c:spPr>
            <a:solidFill>
              <a:srgbClr val="C00000"/>
            </a:solidFill>
          </c:spPr>
          <c:invertIfNegative val="0"/>
          <c:dLbls>
            <c:dLblPos val="inEnd"/>
            <c:showLegendKey val="0"/>
            <c:showVal val="1"/>
            <c:showCatName val="0"/>
            <c:showSerName val="0"/>
            <c:showPercent val="0"/>
            <c:showBubbleSize val="0"/>
            <c:showLeaderLines val="0"/>
          </c:dLbls>
          <c:cat>
            <c:numRef>
              <c:f>Sheet2!$B$1:$E$1</c:f>
              <c:numCache>
                <c:formatCode>General</c:formatCode>
                <c:ptCount val="4"/>
                <c:pt idx="0">
                  <c:v>2001</c:v>
                </c:pt>
                <c:pt idx="1">
                  <c:v>2004</c:v>
                </c:pt>
                <c:pt idx="2">
                  <c:v>2007</c:v>
                </c:pt>
                <c:pt idx="3">
                  <c:v>2010</c:v>
                </c:pt>
              </c:numCache>
            </c:numRef>
          </c:cat>
          <c:val>
            <c:numRef>
              <c:f>Sheet2!$B$3:$E$3</c:f>
              <c:numCache>
                <c:formatCode>_(* #,##0.0_);_(* \(#,##0.0\);_(* "-"??_);_(@_)</c:formatCode>
                <c:ptCount val="4"/>
                <c:pt idx="0">
                  <c:v>6.5</c:v>
                </c:pt>
                <c:pt idx="1">
                  <c:v>7</c:v>
                </c:pt>
                <c:pt idx="2">
                  <c:v>9</c:v>
                </c:pt>
                <c:pt idx="3">
                  <c:v>9.5</c:v>
                </c:pt>
              </c:numCache>
            </c:numRef>
          </c:val>
        </c:ser>
        <c:dLbls>
          <c:showLegendKey val="0"/>
          <c:showVal val="0"/>
          <c:showCatName val="0"/>
          <c:showSerName val="0"/>
          <c:showPercent val="0"/>
          <c:showBubbleSize val="0"/>
        </c:dLbls>
        <c:gapWidth val="100"/>
        <c:overlap val="100"/>
        <c:axId val="37681408"/>
        <c:axId val="37359616"/>
      </c:barChart>
      <c:catAx>
        <c:axId val="37681408"/>
        <c:scaling>
          <c:orientation val="minMax"/>
        </c:scaling>
        <c:delete val="0"/>
        <c:axPos val="b"/>
        <c:numFmt formatCode="General" sourceLinked="1"/>
        <c:majorTickMark val="out"/>
        <c:minorTickMark val="none"/>
        <c:tickLblPos val="nextTo"/>
        <c:crossAx val="37359616"/>
        <c:crosses val="autoZero"/>
        <c:auto val="1"/>
        <c:lblAlgn val="ctr"/>
        <c:lblOffset val="100"/>
        <c:noMultiLvlLbl val="0"/>
      </c:catAx>
      <c:valAx>
        <c:axId val="37359616"/>
        <c:scaling>
          <c:orientation val="minMax"/>
          <c:min val="4"/>
        </c:scaling>
        <c:delete val="0"/>
        <c:axPos val="l"/>
        <c:majorGridlines/>
        <c:title>
          <c:tx>
            <c:rich>
              <a:bodyPr rot="-5400000" vert="horz"/>
              <a:lstStyle/>
              <a:p>
                <a:pPr>
                  <a:defRPr/>
                </a:pPr>
                <a:r>
                  <a:rPr lang="en-US" dirty="0" smtClean="0"/>
                  <a:t>Severely Cost Burdened Households (Millions)</a:t>
                </a:r>
                <a:endParaRPr lang="en-US" dirty="0"/>
              </a:p>
            </c:rich>
          </c:tx>
          <c:layout>
            <c:manualLayout>
              <c:xMode val="edge"/>
              <c:yMode val="edge"/>
              <c:x val="5.1878367549648967E-4"/>
              <c:y val="0.14127901646091376"/>
            </c:manualLayout>
          </c:layout>
          <c:overlay val="0"/>
        </c:title>
        <c:numFmt formatCode="#,##0" sourceLinked="0"/>
        <c:majorTickMark val="out"/>
        <c:minorTickMark val="none"/>
        <c:tickLblPos val="nextTo"/>
        <c:crossAx val="37681408"/>
        <c:crosses val="autoZero"/>
        <c:crossBetween val="between"/>
      </c:valAx>
    </c:plotArea>
    <c:plotVisOnly val="1"/>
    <c:dispBlanksAs val="gap"/>
    <c:showDLblsOverMax val="0"/>
  </c:chart>
  <c:spPr>
    <a:solidFill>
      <a:srgbClr val="110A46"/>
    </a:solid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6.4371914713133055E-2"/>
          <c:y val="7.871199099365285E-2"/>
          <c:w val="0.91389061809204264"/>
          <c:h val="0.87691069460589688"/>
        </c:manualLayout>
      </c:layout>
      <c:barChart>
        <c:barDir val="col"/>
        <c:grouping val="clustered"/>
        <c:varyColors val="0"/>
        <c:ser>
          <c:idx val="0"/>
          <c:order val="0"/>
          <c:tx>
            <c:v>Average Loan Principal Amount</c:v>
          </c:tx>
          <c:invertIfNegative val="0"/>
          <c:dLbls>
            <c:numFmt formatCode="\$#,##0.00" sourceLinked="0"/>
            <c:txPr>
              <a:bodyPr/>
              <a:lstStyle/>
              <a:p>
                <a:pPr>
                  <a:defRPr sz="1800"/>
                </a:pPr>
                <a:endParaRPr lang="en-US"/>
              </a:p>
            </c:txPr>
            <c:dLblPos val="outEnd"/>
            <c:showLegendKey val="0"/>
            <c:showVal val="1"/>
            <c:showCatName val="0"/>
            <c:showSerName val="0"/>
            <c:showPercent val="0"/>
            <c:showBubbleSize val="0"/>
            <c:showLeaderLines val="0"/>
          </c:dLbls>
          <c:cat>
            <c:strRef>
              <c:f>'[Chart in Beisler FH Presentation.pot (Compatibility Mode)]Sheet1'!$G$3:$G$9</c:f>
              <c:strCache>
                <c:ptCount val="7"/>
                <c:pt idx="0">
                  <c:v>1970s</c:v>
                </c:pt>
                <c:pt idx="1">
                  <c:v>1980s</c:v>
                </c:pt>
                <c:pt idx="2">
                  <c:v>1990s</c:v>
                </c:pt>
                <c:pt idx="3">
                  <c:v>2000 - 09</c:v>
                </c:pt>
                <c:pt idx="4">
                  <c:v>2009</c:v>
                </c:pt>
                <c:pt idx="5">
                  <c:v>2010</c:v>
                </c:pt>
                <c:pt idx="6">
                  <c:v>2011</c:v>
                </c:pt>
              </c:strCache>
            </c:strRef>
          </c:cat>
          <c:val>
            <c:numRef>
              <c:f>'[Chart in Beisler FH Presentation.pot (Compatibility Mode)]Sheet1'!$H$3:$H$9</c:f>
              <c:numCache>
                <c:formatCode>"$"#,##0</c:formatCode>
                <c:ptCount val="7"/>
                <c:pt idx="0">
                  <c:v>2235385.3180558654</c:v>
                </c:pt>
                <c:pt idx="1">
                  <c:v>5512504.3254941795</c:v>
                </c:pt>
                <c:pt idx="2">
                  <c:v>6358179.8277498232</c:v>
                </c:pt>
                <c:pt idx="3">
                  <c:v>4465012.3912476813</c:v>
                </c:pt>
                <c:pt idx="4">
                  <c:v>7587072.1568471333</c:v>
                </c:pt>
                <c:pt idx="5">
                  <c:v>10127295.857636489</c:v>
                </c:pt>
                <c:pt idx="6">
                  <c:v>9351062.1144018583</c:v>
                </c:pt>
              </c:numCache>
            </c:numRef>
          </c:val>
        </c:ser>
        <c:dLbls>
          <c:showLegendKey val="0"/>
          <c:showVal val="0"/>
          <c:showCatName val="0"/>
          <c:showSerName val="0"/>
          <c:showPercent val="0"/>
          <c:showBubbleSize val="0"/>
        </c:dLbls>
        <c:gapWidth val="150"/>
        <c:axId val="34892032"/>
        <c:axId val="34906112"/>
      </c:barChart>
      <c:catAx>
        <c:axId val="34892032"/>
        <c:scaling>
          <c:orientation val="minMax"/>
        </c:scaling>
        <c:delete val="0"/>
        <c:axPos val="b"/>
        <c:numFmt formatCode="General" sourceLinked="1"/>
        <c:majorTickMark val="out"/>
        <c:minorTickMark val="none"/>
        <c:tickLblPos val="nextTo"/>
        <c:txPr>
          <a:bodyPr/>
          <a:lstStyle/>
          <a:p>
            <a:pPr>
              <a:defRPr b="1"/>
            </a:pPr>
            <a:endParaRPr lang="en-US"/>
          </a:p>
        </c:txPr>
        <c:crossAx val="34906112"/>
        <c:crosses val="autoZero"/>
        <c:auto val="1"/>
        <c:lblAlgn val="ctr"/>
        <c:lblOffset val="100"/>
        <c:tickLblSkip val="1"/>
        <c:tickMarkSkip val="1"/>
        <c:noMultiLvlLbl val="0"/>
      </c:catAx>
      <c:valAx>
        <c:axId val="34906112"/>
        <c:scaling>
          <c:orientation val="minMax"/>
        </c:scaling>
        <c:delete val="0"/>
        <c:axPos val="l"/>
        <c:majorGridlines>
          <c:spPr>
            <a:ln>
              <a:solidFill>
                <a:srgbClr val="C00000"/>
              </a:solidFill>
            </a:ln>
          </c:spPr>
        </c:majorGridlines>
        <c:numFmt formatCode="&quot;$&quot;#,##0" sourceLinked="1"/>
        <c:majorTickMark val="out"/>
        <c:minorTickMark val="none"/>
        <c:tickLblPos val="nextTo"/>
        <c:txPr>
          <a:bodyPr/>
          <a:lstStyle/>
          <a:p>
            <a:pPr>
              <a:defRPr b="1"/>
            </a:pPr>
            <a:endParaRPr lang="en-US"/>
          </a:p>
        </c:txPr>
        <c:crossAx val="34892032"/>
        <c:crosses val="autoZero"/>
        <c:crossBetween val="between"/>
        <c:dispUnits>
          <c:builtInUnit val="millions"/>
          <c:dispUnitsLbl>
            <c:layout/>
          </c:dispUnitsLbl>
        </c:dispUnits>
      </c:valAx>
      <c:spPr>
        <a:solidFill>
          <a:schemeClr val="bg1"/>
        </a:solidFill>
      </c:spPr>
    </c:plotArea>
    <c:plotVisOnly val="1"/>
    <c:dispBlanksAs val="gap"/>
    <c:showDLblsOverMax val="0"/>
  </c:chart>
  <c:spPr>
    <a:solidFill>
      <a:schemeClr val="bg1">
        <a:lumMod val="75000"/>
      </a:schemeClr>
    </a:solidFill>
  </c:spPr>
  <c:txPr>
    <a:bodyPr/>
    <a:lstStyle/>
    <a:p>
      <a:pPr>
        <a:defRPr sz="1400">
          <a:latin typeface="Franklin Gothic Book"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2138883330450474E-2"/>
          <c:y val="3.1505013514355314E-2"/>
        </c:manualLayout>
      </c:layout>
      <c:overlay val="1"/>
    </c:title>
    <c:autoTitleDeleted val="0"/>
    <c:view3D>
      <c:rotX val="40"/>
      <c:rotY val="0"/>
      <c:rAngAx val="0"/>
      <c:perspective val="30"/>
    </c:view3D>
    <c:floor>
      <c:thickness val="0"/>
    </c:floor>
    <c:sideWall>
      <c:thickness val="0"/>
    </c:sideWall>
    <c:backWall>
      <c:thickness val="0"/>
    </c:backWall>
    <c:plotArea>
      <c:layout>
        <c:manualLayout>
          <c:layoutTarget val="inner"/>
          <c:xMode val="edge"/>
          <c:yMode val="edge"/>
          <c:x val="1.9336299843647736E-2"/>
          <c:y val="9.2445577363137868E-2"/>
          <c:w val="0.84532655919849953"/>
          <c:h val="0.81669185208344208"/>
        </c:manualLayout>
      </c:layout>
      <c:pie3DChart>
        <c:varyColors val="1"/>
        <c:ser>
          <c:idx val="0"/>
          <c:order val="0"/>
          <c:tx>
            <c:v>2007</c:v>
          </c:tx>
          <c:explosion val="32"/>
          <c:dPt>
            <c:idx val="0"/>
            <c:bubble3D val="0"/>
            <c:spPr>
              <a:solidFill>
                <a:srgbClr val="00B0F0"/>
              </a:solidFill>
            </c:spPr>
          </c:dPt>
          <c:dPt>
            <c:idx val="1"/>
            <c:bubble3D val="0"/>
            <c:spPr>
              <a:solidFill>
                <a:srgbClr val="C00000"/>
              </a:solidFill>
            </c:spPr>
          </c:dPt>
          <c:dPt>
            <c:idx val="2"/>
            <c:bubble3D val="0"/>
            <c:spPr>
              <a:solidFill>
                <a:srgbClr val="FFFF00"/>
              </a:solidFill>
            </c:spPr>
          </c:dPt>
          <c:dPt>
            <c:idx val="3"/>
            <c:bubble3D val="0"/>
            <c:explosion val="26"/>
            <c:spPr>
              <a:solidFill>
                <a:srgbClr val="92D050"/>
              </a:solidFill>
            </c:spPr>
          </c:dPt>
          <c:dLbls>
            <c:dLbl>
              <c:idx val="0"/>
              <c:layout>
                <c:manualLayout>
                  <c:x val="-0.11398030164797329"/>
                  <c:y val="-9.2475345879844341E-4"/>
                </c:manualLayout>
              </c:layout>
              <c:spPr/>
              <c:txPr>
                <a:bodyPr/>
                <a:lstStyle/>
                <a:p>
                  <a:pPr>
                    <a:defRPr sz="1800" b="1">
                      <a:solidFill>
                        <a:srgbClr val="FFFF00"/>
                      </a:solidFill>
                    </a:defRPr>
                  </a:pPr>
                  <a:endParaRPr lang="en-US"/>
                </a:p>
              </c:txPr>
              <c:showLegendKey val="0"/>
              <c:showVal val="1"/>
              <c:showCatName val="1"/>
              <c:showSerName val="0"/>
              <c:showPercent val="1"/>
              <c:showBubbleSize val="0"/>
            </c:dLbl>
            <c:dLbl>
              <c:idx val="1"/>
              <c:layout>
                <c:manualLayout>
                  <c:x val="-2.3748676152323065E-4"/>
                  <c:y val="-0.10734481592347034"/>
                </c:manualLayout>
              </c:layout>
              <c:showLegendKey val="0"/>
              <c:showVal val="1"/>
              <c:showCatName val="1"/>
              <c:showSerName val="0"/>
              <c:showPercent val="1"/>
              <c:showBubbleSize val="0"/>
            </c:dLbl>
            <c:dLbl>
              <c:idx val="2"/>
              <c:layout>
                <c:manualLayout>
                  <c:x val="7.8946677717916844E-2"/>
                  <c:y val="-4.5340371037115773E-2"/>
                </c:manualLayout>
              </c:layout>
              <c:showLegendKey val="0"/>
              <c:showVal val="1"/>
              <c:showCatName val="1"/>
              <c:showSerName val="0"/>
              <c:showPercent val="1"/>
              <c:showBubbleSize val="0"/>
            </c:dLbl>
            <c:dLbl>
              <c:idx val="3"/>
              <c:layout>
                <c:manualLayout>
                  <c:x val="2.3856022931344107E-2"/>
                  <c:y val="0.29394939202549514"/>
                </c:manualLayout>
              </c:layout>
              <c:showLegendKey val="0"/>
              <c:showVal val="1"/>
              <c:showCatName val="1"/>
              <c:showSerName val="0"/>
              <c:showPercent val="1"/>
              <c:showBubbleSize val="0"/>
            </c:dLbl>
            <c:txPr>
              <a:bodyPr/>
              <a:lstStyle/>
              <a:p>
                <a:pPr>
                  <a:defRPr>
                    <a:solidFill>
                      <a:srgbClr val="FFFF00"/>
                    </a:solidFill>
                  </a:defRPr>
                </a:pPr>
                <a:endParaRPr lang="en-US"/>
              </a:p>
            </c:txPr>
            <c:showLegendKey val="0"/>
            <c:showVal val="1"/>
            <c:showCatName val="1"/>
            <c:showSerName val="0"/>
            <c:showPercent val="1"/>
            <c:showBubbleSize val="0"/>
            <c:showLeaderLines val="1"/>
            <c:leaderLines>
              <c:spPr>
                <a:ln>
                  <a:solidFill>
                    <a:srgbClr val="FFFF00"/>
                  </a:solidFill>
                </a:ln>
              </c:spPr>
            </c:leaderLines>
          </c:dLbls>
          <c:cat>
            <c:strRef>
              <c:f>Sheet2!$A$2:$A$7</c:f>
              <c:strCache>
                <c:ptCount val="4"/>
                <c:pt idx="0">
                  <c:v>FHA</c:v>
                </c:pt>
                <c:pt idx="1">
                  <c:v>FANNIE</c:v>
                </c:pt>
                <c:pt idx="2">
                  <c:v>FREDDIE</c:v>
                </c:pt>
                <c:pt idx="3">
                  <c:v>EST. OTHER</c:v>
                </c:pt>
              </c:strCache>
            </c:strRef>
          </c:cat>
          <c:val>
            <c:numRef>
              <c:f>Sheet2!$C$2:$C$5</c:f>
              <c:numCache>
                <c:formatCode>"$"#,##0.0</c:formatCode>
                <c:ptCount val="4"/>
                <c:pt idx="0">
                  <c:v>4.8</c:v>
                </c:pt>
                <c:pt idx="1">
                  <c:v>45.302</c:v>
                </c:pt>
                <c:pt idx="2">
                  <c:v>21.645</c:v>
                </c:pt>
                <c:pt idx="3">
                  <c:v>85.253</c:v>
                </c:pt>
              </c:numCache>
            </c:numRef>
          </c:val>
        </c:ser>
        <c:dLbls>
          <c:showLegendKey val="0"/>
          <c:showVal val="1"/>
          <c:showCatName val="0"/>
          <c:showSerName val="0"/>
          <c:showPercent val="0"/>
          <c:showBubbleSize val="0"/>
          <c:showLeaderLines val="1"/>
        </c:dLbls>
      </c:pie3DChart>
      <c:spPr>
        <a:noFill/>
        <a:ln w="25473">
          <a:noFill/>
        </a:ln>
      </c:spPr>
    </c:plotArea>
    <c:plotVisOnly val="1"/>
    <c:dispBlanksAs val="gap"/>
    <c:showDLblsOverMax val="0"/>
  </c:chart>
  <c:spPr>
    <a:solidFill>
      <a:srgbClr val="110A46"/>
    </a:solidFill>
  </c:spPr>
  <c:txPr>
    <a:bodyPr/>
    <a:lstStyle/>
    <a:p>
      <a:pPr>
        <a:defRPr sz="1200">
          <a:solidFill>
            <a:srgbClr val="FFFF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85129773520956065"/>
          <c:y val="3.2892368400741966E-2"/>
        </c:manualLayout>
      </c:layout>
      <c:overlay val="1"/>
    </c:title>
    <c:autoTitleDeleted val="0"/>
    <c:view3D>
      <c:rotX val="40"/>
      <c:rotY val="0"/>
      <c:rAngAx val="0"/>
      <c:perspective val="30"/>
    </c:view3D>
    <c:floor>
      <c:thickness val="0"/>
    </c:floor>
    <c:sideWall>
      <c:thickness val="0"/>
    </c:sideWall>
    <c:backWall>
      <c:thickness val="0"/>
    </c:backWall>
    <c:plotArea>
      <c:layout>
        <c:manualLayout>
          <c:layoutTarget val="inner"/>
          <c:xMode val="edge"/>
          <c:yMode val="edge"/>
          <c:x val="4.0872893398949284E-2"/>
          <c:y val="9.9566235129153052E-2"/>
          <c:w val="0.88122088179066882"/>
          <c:h val="0.84958423528351401"/>
        </c:manualLayout>
      </c:layout>
      <c:pie3DChart>
        <c:varyColors val="1"/>
        <c:ser>
          <c:idx val="0"/>
          <c:order val="0"/>
          <c:tx>
            <c:v>2012</c:v>
          </c:tx>
          <c:explosion val="15"/>
          <c:dPt>
            <c:idx val="0"/>
            <c:bubble3D val="0"/>
            <c:spPr>
              <a:solidFill>
                <a:srgbClr val="00B0F0"/>
              </a:solidFill>
            </c:spPr>
          </c:dPt>
          <c:dPt>
            <c:idx val="1"/>
            <c:bubble3D val="0"/>
            <c:spPr>
              <a:solidFill>
                <a:srgbClr val="C00000"/>
              </a:solidFill>
            </c:spPr>
          </c:dPt>
          <c:dPt>
            <c:idx val="2"/>
            <c:bubble3D val="0"/>
            <c:spPr>
              <a:solidFill>
                <a:srgbClr val="FFFF00"/>
              </a:solidFill>
            </c:spPr>
          </c:dPt>
          <c:dPt>
            <c:idx val="3"/>
            <c:bubble3D val="0"/>
            <c:spPr>
              <a:solidFill>
                <a:srgbClr val="92D050"/>
              </a:solidFill>
            </c:spPr>
          </c:dPt>
          <c:dLbls>
            <c:dLbl>
              <c:idx val="0"/>
              <c:layout>
                <c:manualLayout>
                  <c:x val="-0.11398030164797329"/>
                  <c:y val="-9.2475345879844341E-4"/>
                </c:manualLayout>
              </c:layout>
              <c:spPr/>
              <c:txPr>
                <a:bodyPr/>
                <a:lstStyle/>
                <a:p>
                  <a:pPr>
                    <a:defRPr sz="1800" b="1">
                      <a:solidFill>
                        <a:srgbClr val="FFFF00"/>
                      </a:solidFill>
                    </a:defRPr>
                  </a:pPr>
                  <a:endParaRPr lang="en-US"/>
                </a:p>
              </c:txPr>
              <c:showLegendKey val="0"/>
              <c:showVal val="1"/>
              <c:showCatName val="1"/>
              <c:showSerName val="0"/>
              <c:showPercent val="1"/>
              <c:showBubbleSize val="0"/>
            </c:dLbl>
            <c:dLbl>
              <c:idx val="1"/>
              <c:layout>
                <c:manualLayout>
                  <c:x val="-3.6131733859708026E-2"/>
                  <c:y val="0.16566176596276999"/>
                </c:manualLayout>
              </c:layout>
              <c:showLegendKey val="0"/>
              <c:showVal val="1"/>
              <c:showCatName val="1"/>
              <c:showSerName val="0"/>
              <c:showPercent val="1"/>
              <c:showBubbleSize val="0"/>
            </c:dLbl>
            <c:dLbl>
              <c:idx val="2"/>
              <c:layout>
                <c:manualLayout>
                  <c:x val="7.8946594900632078E-2"/>
                  <c:y val="5.0047421989402957E-2"/>
                </c:manualLayout>
              </c:layout>
              <c:showLegendKey val="0"/>
              <c:showVal val="1"/>
              <c:showCatName val="1"/>
              <c:showSerName val="0"/>
              <c:showPercent val="1"/>
              <c:showBubbleSize val="0"/>
            </c:dLbl>
            <c:dLbl>
              <c:idx val="3"/>
              <c:layout>
                <c:manualLayout>
                  <c:x val="9.4984291287797847E-3"/>
                  <c:y val="-5.470959146642463E-2"/>
                </c:manualLayout>
              </c:layout>
              <c:showLegendKey val="0"/>
              <c:showVal val="1"/>
              <c:showCatName val="1"/>
              <c:showSerName val="0"/>
              <c:showPercent val="1"/>
              <c:showBubbleSize val="0"/>
            </c:dLbl>
            <c:txPr>
              <a:bodyPr/>
              <a:lstStyle/>
              <a:p>
                <a:pPr>
                  <a:defRPr>
                    <a:solidFill>
                      <a:srgbClr val="FFFF00"/>
                    </a:solidFill>
                  </a:defRPr>
                </a:pPr>
                <a:endParaRPr lang="en-US"/>
              </a:p>
            </c:txPr>
            <c:showLegendKey val="0"/>
            <c:showVal val="1"/>
            <c:showCatName val="1"/>
            <c:showSerName val="0"/>
            <c:showPercent val="1"/>
            <c:showBubbleSize val="0"/>
            <c:showLeaderLines val="1"/>
            <c:leaderLines>
              <c:spPr>
                <a:ln>
                  <a:solidFill>
                    <a:srgbClr val="FFFF00"/>
                  </a:solidFill>
                </a:ln>
              </c:spPr>
            </c:leaderLines>
          </c:dLbls>
          <c:cat>
            <c:strRef>
              <c:f>Sheet2!$A$2:$A$7</c:f>
              <c:strCache>
                <c:ptCount val="4"/>
                <c:pt idx="0">
                  <c:v>FHA</c:v>
                </c:pt>
                <c:pt idx="1">
                  <c:v>FANNIE</c:v>
                </c:pt>
                <c:pt idx="2">
                  <c:v>FREDDIE</c:v>
                </c:pt>
                <c:pt idx="3">
                  <c:v>EST. OTHER</c:v>
                </c:pt>
              </c:strCache>
            </c:strRef>
          </c:cat>
          <c:val>
            <c:numRef>
              <c:f>Sheet2!$E$2:$E$5</c:f>
              <c:numCache>
                <c:formatCode>"$"#,##0.0</c:formatCode>
                <c:ptCount val="4"/>
                <c:pt idx="0">
                  <c:v>13.1</c:v>
                </c:pt>
                <c:pt idx="1">
                  <c:v>33.799999999999997</c:v>
                </c:pt>
                <c:pt idx="2">
                  <c:v>30.900000000000006</c:v>
                </c:pt>
                <c:pt idx="3">
                  <c:v>25.399999999999991</c:v>
                </c:pt>
              </c:numCache>
            </c:numRef>
          </c:val>
        </c:ser>
        <c:dLbls>
          <c:showLegendKey val="0"/>
          <c:showVal val="1"/>
          <c:showCatName val="0"/>
          <c:showSerName val="0"/>
          <c:showPercent val="0"/>
          <c:showBubbleSize val="0"/>
          <c:showLeaderLines val="1"/>
        </c:dLbls>
      </c:pie3DChart>
      <c:spPr>
        <a:noFill/>
        <a:ln w="25473">
          <a:noFill/>
        </a:ln>
      </c:spPr>
    </c:plotArea>
    <c:plotVisOnly val="1"/>
    <c:dispBlanksAs val="gap"/>
    <c:showDLblsOverMax val="0"/>
  </c:chart>
  <c:spPr>
    <a:solidFill>
      <a:srgbClr val="110A46"/>
    </a:solidFill>
  </c:spPr>
  <c:txPr>
    <a:bodyPr/>
    <a:lstStyle/>
    <a:p>
      <a:pPr>
        <a:defRPr sz="1200">
          <a:solidFill>
            <a:srgbClr val="FFFF00"/>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FFFF00"/>
                </a:solidFill>
              </a:defRPr>
            </a:pPr>
            <a:r>
              <a:rPr lang="en-US" dirty="0">
                <a:solidFill>
                  <a:srgbClr val="FFFF00"/>
                </a:solidFill>
              </a:rPr>
              <a:t>Renter Households in </a:t>
            </a:r>
            <a:r>
              <a:rPr lang="en-US" dirty="0" smtClean="0">
                <a:solidFill>
                  <a:srgbClr val="FFFF00"/>
                </a:solidFill>
              </a:rPr>
              <a:t>America</a:t>
            </a:r>
          </a:p>
          <a:p>
            <a:pPr>
              <a:defRPr>
                <a:solidFill>
                  <a:srgbClr val="FFFF00"/>
                </a:solidFill>
              </a:defRPr>
            </a:pPr>
            <a:r>
              <a:rPr lang="en-US" sz="1400" dirty="0" smtClean="0">
                <a:solidFill>
                  <a:srgbClr val="FFFF00"/>
                </a:solidFill>
              </a:rPr>
              <a:t>Sources:  Census</a:t>
            </a:r>
            <a:r>
              <a:rPr lang="en-US" sz="1400" baseline="0" dirty="0" smtClean="0">
                <a:solidFill>
                  <a:srgbClr val="FFFF00"/>
                </a:solidFill>
              </a:rPr>
              <a:t> Bureau and RED Research</a:t>
            </a:r>
            <a:endParaRPr lang="en-US" sz="1400" dirty="0">
              <a:solidFill>
                <a:srgbClr val="FFFF00"/>
              </a:solidFill>
            </a:endParaRPr>
          </a:p>
        </c:rich>
      </c:tx>
      <c:layout/>
      <c:overlay val="0"/>
    </c:title>
    <c:autoTitleDeleted val="0"/>
    <c:plotArea>
      <c:layout>
        <c:manualLayout>
          <c:layoutTarget val="inner"/>
          <c:xMode val="edge"/>
          <c:yMode val="edge"/>
          <c:x val="0.13686800740773877"/>
          <c:y val="0.17572882674561843"/>
          <c:w val="0.82014553023829406"/>
          <c:h val="0.51084176195759579"/>
        </c:manualLayout>
      </c:layout>
      <c:barChart>
        <c:barDir val="col"/>
        <c:grouping val="clustered"/>
        <c:varyColors val="0"/>
        <c:ser>
          <c:idx val="0"/>
          <c:order val="0"/>
          <c:tx>
            <c:v>Renter Households</c:v>
          </c:tx>
          <c:spPr>
            <a:solidFill>
              <a:schemeClr val="tx2">
                <a:lumMod val="40000"/>
                <a:lumOff val="60000"/>
              </a:schemeClr>
            </a:solidFill>
          </c:spPr>
          <c:invertIfNegative val="0"/>
          <c:dLbls>
            <c:dLbl>
              <c:idx val="12"/>
              <c:layout>
                <c:manualLayout>
                  <c:x val="-1.452991325870602E-3"/>
                  <c:y val="-8.8369111516426124E-2"/>
                </c:manualLayout>
              </c:layout>
              <c:showLegendKey val="0"/>
              <c:showVal val="1"/>
              <c:showCatName val="0"/>
              <c:showSerName val="0"/>
              <c:showPercent val="0"/>
              <c:showBubbleSize val="0"/>
            </c:dLbl>
            <c:txPr>
              <a:bodyPr/>
              <a:lstStyle/>
              <a:p>
                <a:pPr>
                  <a:defRPr>
                    <a:solidFill>
                      <a:srgbClr val="FFFF00"/>
                    </a:solidFill>
                  </a:defRPr>
                </a:pPr>
                <a:endParaRPr lang="en-US"/>
              </a:p>
            </c:txPr>
            <c:showLegendKey val="0"/>
            <c:showVal val="0"/>
            <c:showCatName val="0"/>
            <c:showSerName val="0"/>
            <c:showPercent val="0"/>
            <c:showBubbleSize val="0"/>
          </c:dLbls>
          <c:cat>
            <c:strRef>
              <c:f>Sheet1!$B$2:$X$5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 </c:v>
                </c:pt>
                <c:pt idx="12">
                  <c:v>2012 </c:v>
                </c:pt>
                <c:pt idx="13">
                  <c:v>2013 </c:v>
                </c:pt>
                <c:pt idx="14">
                  <c:v>2014 </c:v>
                </c:pt>
                <c:pt idx="15">
                  <c:v>2015 </c:v>
                </c:pt>
                <c:pt idx="16">
                  <c:v>2016 </c:v>
                </c:pt>
                <c:pt idx="17">
                  <c:v>2017 </c:v>
                </c:pt>
                <c:pt idx="18">
                  <c:v>2018 </c:v>
                </c:pt>
                <c:pt idx="19">
                  <c:v>2019 </c:v>
                </c:pt>
                <c:pt idx="20">
                  <c:v>2020 </c:v>
                </c:pt>
                <c:pt idx="21">
                  <c:v>2021 </c:v>
                </c:pt>
                <c:pt idx="22">
                  <c:v>2022 </c:v>
                </c:pt>
              </c:strCache>
            </c:strRef>
          </c:cat>
          <c:val>
            <c:numRef>
              <c:f>Sheet1!$B$22:$X$22</c:f>
              <c:numCache>
                <c:formatCode>#,##0</c:formatCode>
                <c:ptCount val="23"/>
                <c:pt idx="0">
                  <c:v>33362</c:v>
                </c:pt>
                <c:pt idx="1">
                  <c:v>33420</c:v>
                </c:pt>
                <c:pt idx="2">
                  <c:v>33803</c:v>
                </c:pt>
                <c:pt idx="3">
                  <c:v>33684</c:v>
                </c:pt>
                <c:pt idx="4">
                  <c:v>33331</c:v>
                </c:pt>
                <c:pt idx="5">
                  <c:v>34073</c:v>
                </c:pt>
                <c:pt idx="6">
                  <c:v>34563</c:v>
                </c:pt>
                <c:pt idx="7">
                  <c:v>35465</c:v>
                </c:pt>
                <c:pt idx="8">
                  <c:v>35947</c:v>
                </c:pt>
                <c:pt idx="9">
                  <c:v>36660</c:v>
                </c:pt>
                <c:pt idx="10">
                  <c:v>37439</c:v>
                </c:pt>
                <c:pt idx="11">
                  <c:v>38443</c:v>
                </c:pt>
                <c:pt idx="12">
                  <c:v>39583</c:v>
                </c:pt>
                <c:pt idx="13" formatCode="_(* #,##0_);_(* \(#,##0\);_(* &quot;-&quot;??_);_(@_)">
                  <c:v>0</c:v>
                </c:pt>
                <c:pt idx="14" formatCode="_(* #,##0_);_(* \(#,##0\);_(* &quot;-&quot;??_);_(@_)">
                  <c:v>0</c:v>
                </c:pt>
                <c:pt idx="15" formatCode="_(* #,##0_);_(* \(#,##0\);_(* &quot;-&quot;??_);_(@_)">
                  <c:v>0</c:v>
                </c:pt>
                <c:pt idx="16" formatCode="_(* #,##0_);_(* \(#,##0\);_(* &quot;-&quot;??_);_(@_)">
                  <c:v>0</c:v>
                </c:pt>
                <c:pt idx="17" formatCode="_(* #,##0_);_(* \(#,##0\);_(* &quot;-&quot;??_);_(@_)">
                  <c:v>0</c:v>
                </c:pt>
                <c:pt idx="18" formatCode="_(* #,##0_);_(* \(#,##0\);_(* &quot;-&quot;??_);_(@_)">
                  <c:v>0</c:v>
                </c:pt>
                <c:pt idx="19" formatCode="_(* #,##0_);_(* \(#,##0\);_(* &quot;-&quot;??_);_(@_)">
                  <c:v>0</c:v>
                </c:pt>
                <c:pt idx="20" formatCode="_(* #,##0_);_(* \(#,##0\);_(* &quot;-&quot;??_);_(@_)">
                  <c:v>0</c:v>
                </c:pt>
                <c:pt idx="21" formatCode="_(* #,##0_);_(* \(#,##0\);_(* &quot;-&quot;??_);_(@_)">
                  <c:v>0</c:v>
                </c:pt>
                <c:pt idx="22" formatCode="_(* #,##0_);_(* \(#,##0\);_(* &quot;-&quot;??_);_(@_)">
                  <c:v>0</c:v>
                </c:pt>
              </c:numCache>
            </c:numRef>
          </c:val>
        </c:ser>
        <c:ser>
          <c:idx val="1"/>
          <c:order val="1"/>
          <c:tx>
            <c:v>Forecast</c:v>
          </c:tx>
          <c:spPr>
            <a:pattFill prst="wdDnDiag">
              <a:fgClr>
                <a:srgbClr val="002060"/>
              </a:fgClr>
              <a:bgClr>
                <a:srgbClr val="FFFF00"/>
              </a:bgClr>
            </a:pattFill>
          </c:spPr>
          <c:invertIfNegative val="0"/>
          <c:dPt>
            <c:idx val="17"/>
            <c:invertIfNegative val="0"/>
            <c:bubble3D val="0"/>
            <c:spPr>
              <a:pattFill prst="wdDnDiag">
                <a:fgClr>
                  <a:srgbClr val="002060"/>
                </a:fgClr>
                <a:bgClr>
                  <a:srgbClr val="FFFF00"/>
                </a:bgClr>
              </a:pattFill>
              <a:ln w="6350"/>
            </c:spPr>
          </c:dPt>
          <c:dLbls>
            <c:dLbl>
              <c:idx val="22"/>
              <c:layout>
                <c:manualLayout>
                  <c:x val="-9.7008336623538756E-3"/>
                  <c:y val="-4.9707625227989702E-2"/>
                </c:manualLayout>
              </c:layout>
              <c:showLegendKey val="0"/>
              <c:showVal val="1"/>
              <c:showCatName val="0"/>
              <c:showSerName val="0"/>
              <c:showPercent val="0"/>
              <c:showBubbleSize val="0"/>
            </c:dLbl>
            <c:txPr>
              <a:bodyPr/>
              <a:lstStyle/>
              <a:p>
                <a:pPr>
                  <a:defRPr>
                    <a:solidFill>
                      <a:srgbClr val="FFFF00"/>
                    </a:solidFill>
                  </a:defRPr>
                </a:pPr>
                <a:endParaRPr lang="en-US"/>
              </a:p>
            </c:txPr>
            <c:showLegendKey val="0"/>
            <c:showVal val="0"/>
            <c:showCatName val="0"/>
            <c:showSerName val="0"/>
            <c:showPercent val="0"/>
            <c:showBubbleSize val="0"/>
          </c:dLbls>
          <c:cat>
            <c:strRef>
              <c:f>Sheet1!$B$2:$X$5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 </c:v>
                </c:pt>
                <c:pt idx="12">
                  <c:v>2012 </c:v>
                </c:pt>
                <c:pt idx="13">
                  <c:v>2013 </c:v>
                </c:pt>
                <c:pt idx="14">
                  <c:v>2014 </c:v>
                </c:pt>
                <c:pt idx="15">
                  <c:v>2015 </c:v>
                </c:pt>
                <c:pt idx="16">
                  <c:v>2016 </c:v>
                </c:pt>
                <c:pt idx="17">
                  <c:v>2017 </c:v>
                </c:pt>
                <c:pt idx="18">
                  <c:v>2018 </c:v>
                </c:pt>
                <c:pt idx="19">
                  <c:v>2019 </c:v>
                </c:pt>
                <c:pt idx="20">
                  <c:v>2020 </c:v>
                </c:pt>
                <c:pt idx="21">
                  <c:v>2021 </c:v>
                </c:pt>
                <c:pt idx="22">
                  <c:v>2022 </c:v>
                </c:pt>
              </c:strCache>
            </c:strRef>
          </c:cat>
          <c:val>
            <c:numRef>
              <c:f>Sheet1!$B$23:$X$23</c:f>
              <c:numCache>
                <c:formatCode>General</c:formatCode>
                <c:ptCount val="23"/>
                <c:pt idx="13" formatCode="_(* #,##0_);_(* \(#,##0\);_(* &quot;-&quot;??_);_(@_)">
                  <c:v>39785.312234170087</c:v>
                </c:pt>
                <c:pt idx="14" formatCode="_(* #,##0_);_(* \(#,##0\);_(* &quot;-&quot;??_);_(@_)">
                  <c:v>40520.789173851044</c:v>
                </c:pt>
                <c:pt idx="15" formatCode="_(* #,##0_);_(* \(#,##0\);_(* &quot;-&quot;??_);_(@_)">
                  <c:v>41267.708998152208</c:v>
                </c:pt>
                <c:pt idx="16" formatCode="_(* #,##0_);_(* \(#,##0\);_(* &quot;-&quot;??_);_(@_)">
                  <c:v>42026.235313176578</c:v>
                </c:pt>
                <c:pt idx="17" formatCode="_(* #,##0_);_(* \(#,##0\);_(* &quot;-&quot;??_);_(@_)">
                  <c:v>42796.533949346471</c:v>
                </c:pt>
                <c:pt idx="18" formatCode="_(* #,##0_);_(* \(#,##0\);_(* &quot;-&quot;??_);_(@_)">
                  <c:v>43578.772990649362</c:v>
                </c:pt>
                <c:pt idx="19" formatCode="_(* #,##0_);_(* \(#,##0\);_(* &quot;-&quot;??_);_(@_)">
                  <c:v>44373.122804259219</c:v>
                </c:pt>
                <c:pt idx="20" formatCode="_(* #,##0_);_(* \(#,##0\);_(* &quot;-&quot;??_);_(@_)">
                  <c:v>45179.75607053798</c:v>
                </c:pt>
                <c:pt idx="21" formatCode="_(* #,##0_);_(* \(#,##0\);_(* &quot;-&quot;??_);_(@_)">
                  <c:v>45998.847813422093</c:v>
                </c:pt>
                <c:pt idx="22" formatCode="_(* #,##0_);_(* \(#,##0\);_(* &quot;-&quot;??_);_(@_)">
                  <c:v>46315.115955784364</c:v>
                </c:pt>
              </c:numCache>
            </c:numRef>
          </c:val>
        </c:ser>
        <c:dLbls>
          <c:showLegendKey val="0"/>
          <c:showVal val="0"/>
          <c:showCatName val="0"/>
          <c:showSerName val="0"/>
          <c:showPercent val="0"/>
          <c:showBubbleSize val="0"/>
        </c:dLbls>
        <c:gapWidth val="47"/>
        <c:axId val="141730560"/>
        <c:axId val="141732096"/>
      </c:barChart>
      <c:catAx>
        <c:axId val="141730560"/>
        <c:scaling>
          <c:orientation val="minMax"/>
        </c:scaling>
        <c:delete val="0"/>
        <c:axPos val="b"/>
        <c:numFmt formatCode="General" sourceLinked="1"/>
        <c:majorTickMark val="out"/>
        <c:minorTickMark val="none"/>
        <c:tickLblPos val="nextTo"/>
        <c:txPr>
          <a:bodyPr/>
          <a:lstStyle/>
          <a:p>
            <a:pPr>
              <a:defRPr>
                <a:solidFill>
                  <a:srgbClr val="FFFF00"/>
                </a:solidFill>
              </a:defRPr>
            </a:pPr>
            <a:endParaRPr lang="en-US"/>
          </a:p>
        </c:txPr>
        <c:crossAx val="141732096"/>
        <c:crosses val="autoZero"/>
        <c:auto val="1"/>
        <c:lblAlgn val="ctr"/>
        <c:lblOffset val="100"/>
        <c:tickLblSkip val="2"/>
        <c:noMultiLvlLbl val="0"/>
      </c:catAx>
      <c:valAx>
        <c:axId val="141732096"/>
        <c:scaling>
          <c:orientation val="minMax"/>
          <c:min val="30000"/>
        </c:scaling>
        <c:delete val="0"/>
        <c:axPos val="l"/>
        <c:majorGridlines/>
        <c:title>
          <c:tx>
            <c:rich>
              <a:bodyPr rot="-5400000" vert="horz"/>
              <a:lstStyle/>
              <a:p>
                <a:pPr>
                  <a:defRPr>
                    <a:solidFill>
                      <a:srgbClr val="FFFF00"/>
                    </a:solidFill>
                  </a:defRPr>
                </a:pPr>
                <a:r>
                  <a:rPr lang="en-US" baseline="0" dirty="0" smtClean="0">
                    <a:solidFill>
                      <a:srgbClr val="FFFF00"/>
                    </a:solidFill>
                  </a:rPr>
                  <a:t>Rental Households (000)</a:t>
                </a:r>
                <a:endParaRPr lang="en-US" dirty="0">
                  <a:solidFill>
                    <a:srgbClr val="FFFF00"/>
                  </a:solidFill>
                </a:endParaRPr>
              </a:p>
            </c:rich>
          </c:tx>
          <c:layout>
            <c:manualLayout>
              <c:xMode val="edge"/>
              <c:yMode val="edge"/>
              <c:x val="3.4837469191149477E-4"/>
              <c:y val="0.14422800100545957"/>
            </c:manualLayout>
          </c:layout>
          <c:overlay val="0"/>
        </c:title>
        <c:numFmt formatCode="#,##0" sourceLinked="1"/>
        <c:majorTickMark val="out"/>
        <c:minorTickMark val="none"/>
        <c:tickLblPos val="nextTo"/>
        <c:txPr>
          <a:bodyPr/>
          <a:lstStyle/>
          <a:p>
            <a:pPr>
              <a:defRPr sz="1600">
                <a:solidFill>
                  <a:srgbClr val="FFFF00"/>
                </a:solidFill>
              </a:defRPr>
            </a:pPr>
            <a:endParaRPr lang="en-US"/>
          </a:p>
        </c:txPr>
        <c:crossAx val="141730560"/>
        <c:crosses val="autoZero"/>
        <c:crossBetween val="between"/>
        <c:majorUnit val="3000"/>
      </c:valAx>
      <c:spPr>
        <a:solidFill>
          <a:srgbClr val="110A46"/>
        </a:solidFill>
      </c:spPr>
    </c:plotArea>
    <c:plotVisOnly val="1"/>
    <c:dispBlanksAs val="gap"/>
    <c:showDLblsOverMax val="0"/>
  </c:chart>
  <c:spPr>
    <a:solidFill>
      <a:srgbClr val="110A46"/>
    </a:solidFill>
  </c:spPr>
  <c:txPr>
    <a:bodyPr/>
    <a:lstStyle/>
    <a:p>
      <a:pPr>
        <a:defRPr sz="1800">
          <a:solidFill>
            <a:schemeClr val="bg1"/>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dirty="0"/>
              <a:t>Rate of U.S. Homeownership</a:t>
            </a:r>
          </a:p>
          <a:p>
            <a:pPr>
              <a:defRPr sz="1200"/>
            </a:pPr>
            <a:r>
              <a:rPr lang="en-US" dirty="0"/>
              <a:t>Sources:  Census Bureau and RED Research</a:t>
            </a:r>
          </a:p>
        </c:rich>
      </c:tx>
      <c:layout/>
      <c:overlay val="1"/>
    </c:title>
    <c:autoTitleDeleted val="0"/>
    <c:plotArea>
      <c:layout>
        <c:manualLayout>
          <c:layoutTarget val="inner"/>
          <c:xMode val="edge"/>
          <c:yMode val="edge"/>
          <c:x val="9.8002548798484856E-2"/>
          <c:y val="0.13700299985300807"/>
          <c:w val="0.79424372888371697"/>
          <c:h val="0.7201904254155731"/>
        </c:manualLayout>
      </c:layout>
      <c:lineChart>
        <c:grouping val="standard"/>
        <c:varyColors val="0"/>
        <c:ser>
          <c:idx val="0"/>
          <c:order val="0"/>
          <c:tx>
            <c:strRef>
              <c:f>Sheet1!$A$3</c:f>
              <c:strCache>
                <c:ptCount val="1"/>
                <c:pt idx="0">
                  <c:v>ALL U.S. HOUSEHOLDS</c:v>
                </c:pt>
              </c:strCache>
            </c:strRef>
          </c:tx>
          <c:spPr>
            <a:ln w="50800">
              <a:solidFill>
                <a:srgbClr val="FFFF00"/>
              </a:solidFill>
            </a:ln>
          </c:spPr>
          <c:marker>
            <c:symbol val="none"/>
          </c:marker>
          <c:cat>
            <c:numRef>
              <c:f>Sheet1!$B$1:$N$1</c:f>
              <c:numCache>
                <c:formatCode>0_)</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Sheet1!$B$3:$N$3</c:f>
              <c:numCache>
                <c:formatCode>0.0%</c:formatCode>
                <c:ptCount val="13"/>
                <c:pt idx="0">
                  <c:v>0.67400000000000004</c:v>
                </c:pt>
                <c:pt idx="1">
                  <c:v>0.67799999999999994</c:v>
                </c:pt>
                <c:pt idx="2">
                  <c:v>0.67900000000000005</c:v>
                </c:pt>
                <c:pt idx="3">
                  <c:v>0.68299999999999994</c:v>
                </c:pt>
                <c:pt idx="4">
                  <c:v>0.69</c:v>
                </c:pt>
                <c:pt idx="5">
                  <c:v>0.68900000000000006</c:v>
                </c:pt>
                <c:pt idx="6">
                  <c:v>0.68799999999999994</c:v>
                </c:pt>
                <c:pt idx="7">
                  <c:v>0.68099999999999994</c:v>
                </c:pt>
                <c:pt idx="8">
                  <c:v>0.67799999999999994</c:v>
                </c:pt>
                <c:pt idx="9">
                  <c:v>0.67400000000000004</c:v>
                </c:pt>
                <c:pt idx="10">
                  <c:v>0.66900000000000004</c:v>
                </c:pt>
                <c:pt idx="11">
                  <c:v>0.66099999999999992</c:v>
                </c:pt>
                <c:pt idx="12">
                  <c:v>0.65400000000000003</c:v>
                </c:pt>
              </c:numCache>
            </c:numRef>
          </c:val>
          <c:smooth val="1"/>
        </c:ser>
        <c:dLbls>
          <c:showLegendKey val="0"/>
          <c:showVal val="0"/>
          <c:showCatName val="0"/>
          <c:showSerName val="0"/>
          <c:showPercent val="0"/>
          <c:showBubbleSize val="0"/>
        </c:dLbls>
        <c:marker val="1"/>
        <c:smooth val="0"/>
        <c:axId val="36674944"/>
        <c:axId val="36676736"/>
      </c:lineChart>
      <c:lineChart>
        <c:grouping val="standard"/>
        <c:varyColors val="0"/>
        <c:ser>
          <c:idx val="1"/>
          <c:order val="1"/>
          <c:tx>
            <c:strRef>
              <c:f>Sheet1!$A$4</c:f>
              <c:strCache>
                <c:ptCount val="1"/>
                <c:pt idx="0">
                  <c:v>U.S. HOUSEHOLDS AGED 34 OR YOUNGER</c:v>
                </c:pt>
              </c:strCache>
            </c:strRef>
          </c:tx>
          <c:spPr>
            <a:ln w="38100">
              <a:solidFill>
                <a:srgbClr val="C00000"/>
              </a:solidFill>
              <a:prstDash val="sysDot"/>
            </a:ln>
          </c:spPr>
          <c:marker>
            <c:symbol val="none"/>
          </c:marker>
          <c:cat>
            <c:numRef>
              <c:f>Sheet1!$B$1:$N$1</c:f>
              <c:numCache>
                <c:formatCode>0_)</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Sheet1!$B$4:$N$4</c:f>
              <c:numCache>
                <c:formatCode>0.0%</c:formatCode>
                <c:ptCount val="13"/>
                <c:pt idx="0">
                  <c:v>0.40799999999999997</c:v>
                </c:pt>
                <c:pt idx="1">
                  <c:v>0.41200000000000003</c:v>
                </c:pt>
                <c:pt idx="2">
                  <c:v>0.41299999999999998</c:v>
                </c:pt>
                <c:pt idx="3">
                  <c:v>0.42200000000000004</c:v>
                </c:pt>
                <c:pt idx="4">
                  <c:v>0.43099999999999999</c:v>
                </c:pt>
                <c:pt idx="5">
                  <c:v>0.43</c:v>
                </c:pt>
                <c:pt idx="6">
                  <c:v>0.42599999999999999</c:v>
                </c:pt>
                <c:pt idx="7">
                  <c:v>0.41700000000000004</c:v>
                </c:pt>
                <c:pt idx="8">
                  <c:v>0.41</c:v>
                </c:pt>
                <c:pt idx="9">
                  <c:v>0.39700000000000002</c:v>
                </c:pt>
                <c:pt idx="10">
                  <c:v>0.39100000000000001</c:v>
                </c:pt>
                <c:pt idx="11">
                  <c:v>0.377</c:v>
                </c:pt>
                <c:pt idx="12">
                  <c:v>0.36700000000000005</c:v>
                </c:pt>
              </c:numCache>
            </c:numRef>
          </c:val>
          <c:smooth val="1"/>
        </c:ser>
        <c:dLbls>
          <c:showLegendKey val="0"/>
          <c:showVal val="0"/>
          <c:showCatName val="0"/>
          <c:showSerName val="0"/>
          <c:showPercent val="0"/>
          <c:showBubbleSize val="0"/>
        </c:dLbls>
        <c:marker val="1"/>
        <c:smooth val="0"/>
        <c:axId val="36680448"/>
        <c:axId val="36678656"/>
      </c:lineChart>
      <c:catAx>
        <c:axId val="36674944"/>
        <c:scaling>
          <c:orientation val="minMax"/>
        </c:scaling>
        <c:delete val="0"/>
        <c:axPos val="b"/>
        <c:numFmt formatCode="0_)" sourceLinked="1"/>
        <c:majorTickMark val="out"/>
        <c:minorTickMark val="none"/>
        <c:tickLblPos val="low"/>
        <c:txPr>
          <a:bodyPr/>
          <a:lstStyle/>
          <a:p>
            <a:pPr>
              <a:defRPr sz="1600" b="1">
                <a:solidFill>
                  <a:schemeClr val="tx2">
                    <a:lumMod val="20000"/>
                    <a:lumOff val="80000"/>
                  </a:schemeClr>
                </a:solidFill>
              </a:defRPr>
            </a:pPr>
            <a:endParaRPr lang="en-US"/>
          </a:p>
        </c:txPr>
        <c:crossAx val="36676736"/>
        <c:crosses val="autoZero"/>
        <c:auto val="1"/>
        <c:lblAlgn val="ctr"/>
        <c:lblOffset val="100"/>
        <c:tickLblSkip val="1"/>
        <c:noMultiLvlLbl val="0"/>
      </c:catAx>
      <c:valAx>
        <c:axId val="36676736"/>
        <c:scaling>
          <c:orientation val="minMax"/>
          <c:max val="0.70000000000000007"/>
          <c:min val="0.60000000000000009"/>
        </c:scaling>
        <c:delete val="0"/>
        <c:axPos val="l"/>
        <c:majorGridlines/>
        <c:title>
          <c:tx>
            <c:rich>
              <a:bodyPr rot="-5400000" vert="horz"/>
              <a:lstStyle/>
              <a:p>
                <a:pPr>
                  <a:defRPr sz="1200"/>
                </a:pPr>
                <a:r>
                  <a:rPr lang="en-US" dirty="0"/>
                  <a:t>Title</a:t>
                </a:r>
              </a:p>
            </c:rich>
          </c:tx>
          <c:layout/>
          <c:overlay val="0"/>
        </c:title>
        <c:numFmt formatCode="0%" sourceLinked="0"/>
        <c:majorTickMark val="out"/>
        <c:minorTickMark val="none"/>
        <c:tickLblPos val="nextTo"/>
        <c:txPr>
          <a:bodyPr/>
          <a:lstStyle/>
          <a:p>
            <a:pPr>
              <a:defRPr sz="1600" b="1">
                <a:solidFill>
                  <a:srgbClr val="FFFF00"/>
                </a:solidFill>
              </a:defRPr>
            </a:pPr>
            <a:endParaRPr lang="en-US"/>
          </a:p>
        </c:txPr>
        <c:crossAx val="36674944"/>
        <c:crosses val="autoZero"/>
        <c:crossBetween val="between"/>
        <c:majorUnit val="2.0000000000000004E-2"/>
      </c:valAx>
      <c:valAx>
        <c:axId val="36678656"/>
        <c:scaling>
          <c:orientation val="minMax"/>
          <c:min val="0.34000000000000008"/>
        </c:scaling>
        <c:delete val="0"/>
        <c:axPos val="r"/>
        <c:numFmt formatCode="0%" sourceLinked="0"/>
        <c:majorTickMark val="out"/>
        <c:minorTickMark val="none"/>
        <c:tickLblPos val="nextTo"/>
        <c:txPr>
          <a:bodyPr/>
          <a:lstStyle/>
          <a:p>
            <a:pPr>
              <a:defRPr sz="1600">
                <a:solidFill>
                  <a:srgbClr val="C00000"/>
                </a:solidFill>
              </a:defRPr>
            </a:pPr>
            <a:endParaRPr lang="en-US"/>
          </a:p>
        </c:txPr>
        <c:crossAx val="36680448"/>
        <c:crosses val="max"/>
        <c:crossBetween val="between"/>
        <c:majorUnit val="2.0000000000000004E-2"/>
      </c:valAx>
      <c:catAx>
        <c:axId val="36680448"/>
        <c:scaling>
          <c:orientation val="minMax"/>
        </c:scaling>
        <c:delete val="1"/>
        <c:axPos val="b"/>
        <c:numFmt formatCode="0_)" sourceLinked="1"/>
        <c:majorTickMark val="out"/>
        <c:minorTickMark val="none"/>
        <c:tickLblPos val="nextTo"/>
        <c:crossAx val="36678656"/>
        <c:crosses val="autoZero"/>
        <c:auto val="1"/>
        <c:lblAlgn val="ctr"/>
        <c:lblOffset val="100"/>
        <c:noMultiLvlLbl val="0"/>
      </c:catAx>
    </c:plotArea>
    <c:legend>
      <c:legendPos val="t"/>
      <c:legendEntry>
        <c:idx val="0"/>
        <c:txPr>
          <a:bodyPr/>
          <a:lstStyle/>
          <a:p>
            <a:pPr>
              <a:defRPr sz="1600" b="1">
                <a:solidFill>
                  <a:srgbClr val="FFFF00"/>
                </a:solidFill>
              </a:defRPr>
            </a:pPr>
            <a:endParaRPr lang="en-US"/>
          </a:p>
        </c:txPr>
      </c:legendEntry>
      <c:legendEntry>
        <c:idx val="1"/>
        <c:txPr>
          <a:bodyPr/>
          <a:lstStyle/>
          <a:p>
            <a:pPr>
              <a:defRPr sz="1600" b="1">
                <a:solidFill>
                  <a:srgbClr val="C00000"/>
                </a:solidFill>
              </a:defRPr>
            </a:pPr>
            <a:endParaRPr lang="en-US"/>
          </a:p>
        </c:txPr>
      </c:legendEntry>
      <c:layout>
        <c:manualLayout>
          <c:xMode val="edge"/>
          <c:yMode val="edge"/>
          <c:x val="7.4887058526605016E-2"/>
          <c:y val="4.4123671527837575E-2"/>
          <c:w val="0.84229241231209739"/>
          <c:h val="3.5596429352580922E-2"/>
        </c:manualLayout>
      </c:layout>
      <c:overlay val="0"/>
      <c:txPr>
        <a:bodyPr/>
        <a:lstStyle/>
        <a:p>
          <a:pPr>
            <a:defRPr sz="1600" b="1">
              <a:solidFill>
                <a:srgbClr val="FFFF00"/>
              </a:solidFill>
            </a:defRPr>
          </a:pPr>
          <a:endParaRPr lang="en-US"/>
        </a:p>
      </c:txPr>
    </c:legend>
    <c:plotVisOnly val="1"/>
    <c:dispBlanksAs val="gap"/>
    <c:showDLblsOverMax val="0"/>
  </c:chart>
  <c:spPr>
    <a:solidFill>
      <a:srgbClr val="110A46"/>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dirty="0"/>
              <a:t>Rate of U.S. Homeownership</a:t>
            </a:r>
          </a:p>
          <a:p>
            <a:pPr>
              <a:defRPr sz="1200"/>
            </a:pPr>
            <a:r>
              <a:rPr lang="en-US" dirty="0"/>
              <a:t>Sources:  Census Bureau and RED Research</a:t>
            </a:r>
          </a:p>
        </c:rich>
      </c:tx>
      <c:layout/>
      <c:overlay val="1"/>
    </c:title>
    <c:autoTitleDeleted val="0"/>
    <c:plotArea>
      <c:layout>
        <c:manualLayout>
          <c:layoutTarget val="inner"/>
          <c:xMode val="edge"/>
          <c:yMode val="edge"/>
          <c:x val="0.14013929724873231"/>
          <c:y val="0.13700299985300807"/>
          <c:w val="0.77099586766978734"/>
          <c:h val="0.7201904254155731"/>
        </c:manualLayout>
      </c:layout>
      <c:lineChart>
        <c:grouping val="standard"/>
        <c:varyColors val="0"/>
        <c:ser>
          <c:idx val="0"/>
          <c:order val="0"/>
          <c:tx>
            <c:v>Renter Cohort Homeownership Rate</c:v>
          </c:tx>
          <c:spPr>
            <a:ln w="50800">
              <a:solidFill>
                <a:srgbClr val="FFFF00"/>
              </a:solidFill>
            </a:ln>
          </c:spPr>
          <c:marker>
            <c:symbol val="none"/>
          </c:marker>
          <c:cat>
            <c:numRef>
              <c:f>Sheet1!$A$2:$A$69</c:f>
              <c:numCache>
                <c:formatCode>General</c:formatCode>
                <c:ptCount val="68"/>
                <c:pt idx="0">
                  <c:v>2001</c:v>
                </c:pt>
                <c:pt idx="4">
                  <c:v>2002</c:v>
                </c:pt>
                <c:pt idx="8">
                  <c:v>2003</c:v>
                </c:pt>
                <c:pt idx="12">
                  <c:v>2004</c:v>
                </c:pt>
                <c:pt idx="16">
                  <c:v>2005</c:v>
                </c:pt>
                <c:pt idx="20">
                  <c:v>2006</c:v>
                </c:pt>
                <c:pt idx="24">
                  <c:v>2007</c:v>
                </c:pt>
                <c:pt idx="28">
                  <c:v>2008</c:v>
                </c:pt>
                <c:pt idx="32">
                  <c:v>2009</c:v>
                </c:pt>
                <c:pt idx="36">
                  <c:v>2010</c:v>
                </c:pt>
                <c:pt idx="40">
                  <c:v>2011</c:v>
                </c:pt>
                <c:pt idx="44">
                  <c:v>2012</c:v>
                </c:pt>
                <c:pt idx="48">
                  <c:v>2013</c:v>
                </c:pt>
                <c:pt idx="52">
                  <c:v>2014</c:v>
                </c:pt>
                <c:pt idx="56">
                  <c:v>2015</c:v>
                </c:pt>
                <c:pt idx="60">
                  <c:v>2016</c:v>
                </c:pt>
                <c:pt idx="64">
                  <c:v>2017</c:v>
                </c:pt>
              </c:numCache>
            </c:numRef>
          </c:cat>
          <c:val>
            <c:numRef>
              <c:f>Sheet1!$B$2:$B$69</c:f>
              <c:numCache>
                <c:formatCode>0.0%</c:formatCode>
                <c:ptCount val="68"/>
                <c:pt idx="0">
                  <c:v>0.315</c:v>
                </c:pt>
                <c:pt idx="1">
                  <c:v>0.317</c:v>
                </c:pt>
                <c:pt idx="2">
                  <c:v>0.32100000000000001</c:v>
                </c:pt>
                <c:pt idx="3">
                  <c:v>0.32</c:v>
                </c:pt>
                <c:pt idx="4">
                  <c:v>0.317</c:v>
                </c:pt>
                <c:pt idx="5">
                  <c:v>0.315</c:v>
                </c:pt>
                <c:pt idx="6">
                  <c:v>0.31900000000000001</c:v>
                </c:pt>
                <c:pt idx="7">
                  <c:v>0.32200000000000001</c:v>
                </c:pt>
                <c:pt idx="8">
                  <c:v>0.32100000000000001</c:v>
                </c:pt>
                <c:pt idx="9">
                  <c:v>0.32100000000000001</c:v>
                </c:pt>
                <c:pt idx="10">
                  <c:v>0.32500000000000001</c:v>
                </c:pt>
                <c:pt idx="11">
                  <c:v>0.32700000000000001</c:v>
                </c:pt>
                <c:pt idx="12">
                  <c:v>0.33300000000000002</c:v>
                </c:pt>
                <c:pt idx="13">
                  <c:v>0.33900000000000002</c:v>
                </c:pt>
                <c:pt idx="14">
                  <c:v>0.33700000000000002</c:v>
                </c:pt>
                <c:pt idx="15">
                  <c:v>0.33900000000000002</c:v>
                </c:pt>
                <c:pt idx="16">
                  <c:v>0.34699999999999998</c:v>
                </c:pt>
                <c:pt idx="17">
                  <c:v>0.34200000000000003</c:v>
                </c:pt>
                <c:pt idx="18">
                  <c:v>0.34399999999999997</c:v>
                </c:pt>
                <c:pt idx="19">
                  <c:v>0.34599999999999997</c:v>
                </c:pt>
                <c:pt idx="20">
                  <c:v>0.34300000000000003</c:v>
                </c:pt>
                <c:pt idx="21">
                  <c:v>0.34499999999999997</c:v>
                </c:pt>
                <c:pt idx="22">
                  <c:v>0.34799999999999998</c:v>
                </c:pt>
                <c:pt idx="23">
                  <c:v>0.34699999999999998</c:v>
                </c:pt>
                <c:pt idx="24">
                  <c:v>0.34300000000000003</c:v>
                </c:pt>
                <c:pt idx="25">
                  <c:v>0.34100000000000003</c:v>
                </c:pt>
                <c:pt idx="26">
                  <c:v>0.34100000000000003</c:v>
                </c:pt>
                <c:pt idx="27">
                  <c:v>0.33700000000000002</c:v>
                </c:pt>
                <c:pt idx="28">
                  <c:v>0.33300000000000002</c:v>
                </c:pt>
                <c:pt idx="29">
                  <c:v>0.33600000000000002</c:v>
                </c:pt>
                <c:pt idx="30">
                  <c:v>0.33400000000000002</c:v>
                </c:pt>
                <c:pt idx="31">
                  <c:v>0.33</c:v>
                </c:pt>
                <c:pt idx="32">
                  <c:v>0.3187606901725431</c:v>
                </c:pt>
                <c:pt idx="33">
                  <c:v>0.32163240810202548</c:v>
                </c:pt>
                <c:pt idx="34">
                  <c:v>0.3197179294823706</c:v>
                </c:pt>
                <c:pt idx="35">
                  <c:v>0.31588897224306078</c:v>
                </c:pt>
                <c:pt idx="36">
                  <c:v>0.31176594148537135</c:v>
                </c:pt>
                <c:pt idx="37">
                  <c:v>0.31457464366091525</c:v>
                </c:pt>
                <c:pt idx="38">
                  <c:v>0.31270217554388602</c:v>
                </c:pt>
                <c:pt idx="39">
                  <c:v>0.30895723930982749</c:v>
                </c:pt>
                <c:pt idx="40">
                  <c:v>0.29777644411102766</c:v>
                </c:pt>
                <c:pt idx="41">
                  <c:v>0.30045911477869464</c:v>
                </c:pt>
                <c:pt idx="42">
                  <c:v>0.29867066766691669</c:v>
                </c:pt>
                <c:pt idx="43">
                  <c:v>0.2950937734433608</c:v>
                </c:pt>
                <c:pt idx="44">
                  <c:v>0.2907816954238559</c:v>
                </c:pt>
                <c:pt idx="45">
                  <c:v>0.29340135033758441</c:v>
                </c:pt>
                <c:pt idx="46">
                  <c:v>0.29165491372843216</c:v>
                </c:pt>
                <c:pt idx="47">
                  <c:v>0.28816204051012756</c:v>
                </c:pt>
                <c:pt idx="48">
                  <c:v>0.27978999999999998</c:v>
                </c:pt>
              </c:numCache>
            </c:numRef>
          </c:val>
          <c:smooth val="1"/>
        </c:ser>
        <c:ser>
          <c:idx val="1"/>
          <c:order val="1"/>
          <c:tx>
            <c:v>Forecast</c:v>
          </c:tx>
          <c:spPr>
            <a:ln>
              <a:solidFill>
                <a:srgbClr val="FFFF00"/>
              </a:solidFill>
              <a:prstDash val="sysDash"/>
            </a:ln>
          </c:spPr>
          <c:marker>
            <c:symbol val="none"/>
          </c:marker>
          <c:val>
            <c:numRef>
              <c:f>Sheet1!$C$2:$C$69</c:f>
              <c:numCache>
                <c:formatCode>General</c:formatCode>
                <c:ptCount val="68"/>
                <c:pt idx="48" formatCode="0.0%">
                  <c:v>0.27978999999999998</c:v>
                </c:pt>
                <c:pt idx="49" formatCode="0.0%">
                  <c:v>0.28867730636277117</c:v>
                </c:pt>
                <c:pt idx="50" formatCode="0.0%">
                  <c:v>0.28823540473536247</c:v>
                </c:pt>
                <c:pt idx="51" formatCode="0.0%">
                  <c:v>0.28595128604630876</c:v>
                </c:pt>
                <c:pt idx="52" formatCode="0.0%">
                  <c:v>0.27799608971470513</c:v>
                </c:pt>
                <c:pt idx="53" formatCode="0.0%">
                  <c:v>0.2881491809540298</c:v>
                </c:pt>
                <c:pt idx="54" formatCode="0.0%">
                  <c:v>0.28832474392302859</c:v>
                </c:pt>
                <c:pt idx="55" formatCode="0.0%">
                  <c:v>0.28710092334715842</c:v>
                </c:pt>
                <c:pt idx="56" formatCode="0.0%">
                  <c:v>0.27975659546245318</c:v>
                </c:pt>
                <c:pt idx="57" formatCode="0.0%">
                  <c:v>0.29075700491202355</c:v>
                </c:pt>
                <c:pt idx="58" formatCode="0.0%">
                  <c:v>0.29139900427705812</c:v>
                </c:pt>
                <c:pt idx="59" formatCode="0.0%">
                  <c:v>0.29059689629371271</c:v>
                </c:pt>
                <c:pt idx="60" formatCode="0.0%">
                  <c:v>0.28333809924791686</c:v>
                </c:pt>
                <c:pt idx="61" formatCode="0.0%">
                  <c:v>0.29446930808854033</c:v>
                </c:pt>
                <c:pt idx="62" formatCode="0.0%">
                  <c:v>0.29503913495699952</c:v>
                </c:pt>
                <c:pt idx="63" formatCode="0.0%">
                  <c:v>0.29395722331913238</c:v>
                </c:pt>
                <c:pt idx="64" formatCode="0.0%">
                  <c:v>0.28681155920715318</c:v>
                </c:pt>
                <c:pt idx="65" formatCode="0.0%">
                  <c:v>0.29814870027282742</c:v>
                </c:pt>
                <c:pt idx="66" formatCode="0.0%">
                  <c:v>0.29914248414935474</c:v>
                </c:pt>
                <c:pt idx="67" formatCode="0.0%">
                  <c:v>0.29847532907300062</c:v>
                </c:pt>
              </c:numCache>
            </c:numRef>
          </c:val>
          <c:smooth val="0"/>
        </c:ser>
        <c:dLbls>
          <c:showLegendKey val="0"/>
          <c:showVal val="0"/>
          <c:showCatName val="0"/>
          <c:showSerName val="0"/>
          <c:showPercent val="0"/>
          <c:showBubbleSize val="0"/>
        </c:dLbls>
        <c:marker val="1"/>
        <c:smooth val="0"/>
        <c:axId val="36759040"/>
        <c:axId val="36760576"/>
      </c:lineChart>
      <c:catAx>
        <c:axId val="36759040"/>
        <c:scaling>
          <c:orientation val="minMax"/>
        </c:scaling>
        <c:delete val="0"/>
        <c:axPos val="b"/>
        <c:numFmt formatCode="General" sourceLinked="1"/>
        <c:majorTickMark val="out"/>
        <c:minorTickMark val="none"/>
        <c:tickLblPos val="low"/>
        <c:txPr>
          <a:bodyPr/>
          <a:lstStyle/>
          <a:p>
            <a:pPr>
              <a:defRPr sz="1600" b="1">
                <a:solidFill>
                  <a:schemeClr val="tx2">
                    <a:lumMod val="20000"/>
                    <a:lumOff val="80000"/>
                  </a:schemeClr>
                </a:solidFill>
              </a:defRPr>
            </a:pPr>
            <a:endParaRPr lang="en-US"/>
          </a:p>
        </c:txPr>
        <c:crossAx val="36760576"/>
        <c:crosses val="autoZero"/>
        <c:auto val="1"/>
        <c:lblAlgn val="ctr"/>
        <c:lblOffset val="100"/>
        <c:tickLblSkip val="8"/>
        <c:noMultiLvlLbl val="0"/>
      </c:catAx>
      <c:valAx>
        <c:axId val="36760576"/>
        <c:scaling>
          <c:orientation val="minMax"/>
          <c:max val="0.35000000000000003"/>
          <c:min val="0.27"/>
        </c:scaling>
        <c:delete val="0"/>
        <c:axPos val="l"/>
        <c:majorGridlines/>
        <c:title>
          <c:tx>
            <c:rich>
              <a:bodyPr rot="-5400000" vert="horz"/>
              <a:lstStyle/>
              <a:p>
                <a:pPr>
                  <a:defRPr sz="1500">
                    <a:solidFill>
                      <a:schemeClr val="tx2">
                        <a:lumMod val="20000"/>
                        <a:lumOff val="80000"/>
                      </a:schemeClr>
                    </a:solidFill>
                  </a:defRPr>
                </a:pPr>
                <a:r>
                  <a:rPr lang="en-US" sz="1500" dirty="0" smtClean="0">
                    <a:solidFill>
                      <a:schemeClr val="tx2">
                        <a:lumMod val="20000"/>
                        <a:lumOff val="80000"/>
                      </a:schemeClr>
                    </a:solidFill>
                  </a:rPr>
                  <a:t>Renter Cohort Homeownership Rate</a:t>
                </a:r>
                <a:endParaRPr lang="en-US" sz="1500" dirty="0">
                  <a:solidFill>
                    <a:schemeClr val="tx2">
                      <a:lumMod val="20000"/>
                      <a:lumOff val="80000"/>
                    </a:schemeClr>
                  </a:solidFill>
                </a:endParaRPr>
              </a:p>
            </c:rich>
          </c:tx>
          <c:layout>
            <c:manualLayout>
              <c:xMode val="edge"/>
              <c:yMode val="edge"/>
              <c:x val="3.2794586268728568E-2"/>
              <c:y val="0.17622559253510631"/>
            </c:manualLayout>
          </c:layout>
          <c:overlay val="0"/>
        </c:title>
        <c:numFmt formatCode="0%" sourceLinked="0"/>
        <c:majorTickMark val="out"/>
        <c:minorTickMark val="none"/>
        <c:tickLblPos val="nextTo"/>
        <c:txPr>
          <a:bodyPr/>
          <a:lstStyle/>
          <a:p>
            <a:pPr>
              <a:defRPr sz="1600" b="1">
                <a:solidFill>
                  <a:srgbClr val="FFFF00"/>
                </a:solidFill>
              </a:defRPr>
            </a:pPr>
            <a:endParaRPr lang="en-US"/>
          </a:p>
        </c:txPr>
        <c:crossAx val="36759040"/>
        <c:crosses val="autoZero"/>
        <c:crossBetween val="between"/>
        <c:majorUnit val="1.0000000000000002E-2"/>
      </c:valAx>
    </c:plotArea>
    <c:legend>
      <c:legendPos val="t"/>
      <c:legendEntry>
        <c:idx val="0"/>
        <c:txPr>
          <a:bodyPr/>
          <a:lstStyle/>
          <a:p>
            <a:pPr>
              <a:defRPr sz="1600" b="1">
                <a:solidFill>
                  <a:srgbClr val="FFFF00"/>
                </a:solidFill>
              </a:defRPr>
            </a:pPr>
            <a:endParaRPr lang="en-US"/>
          </a:p>
        </c:txPr>
      </c:legendEntry>
      <c:layout>
        <c:manualLayout>
          <c:xMode val="edge"/>
          <c:yMode val="edge"/>
          <c:x val="0.19112636459625318"/>
          <c:y val="3.4420384666956745E-2"/>
          <c:w val="0.67606999696435599"/>
          <c:h val="6.5137512526444716E-2"/>
        </c:manualLayout>
      </c:layout>
      <c:overlay val="0"/>
      <c:txPr>
        <a:bodyPr/>
        <a:lstStyle/>
        <a:p>
          <a:pPr>
            <a:defRPr sz="1600" b="1">
              <a:solidFill>
                <a:srgbClr val="FFFF00"/>
              </a:solidFill>
            </a:defRPr>
          </a:pPr>
          <a:endParaRPr lang="en-US"/>
        </a:p>
      </c:txPr>
    </c:legend>
    <c:plotVisOnly val="1"/>
    <c:dispBlanksAs val="gap"/>
    <c:showDLblsOverMax val="0"/>
  </c:chart>
  <c:spPr>
    <a:solidFill>
      <a:srgbClr val="110A46"/>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Annual 5+ Construction Starts</a:t>
            </a:r>
          </a:p>
          <a:p>
            <a:pPr>
              <a:defRPr/>
            </a:pPr>
            <a:r>
              <a:rPr lang="en-US" dirty="0"/>
              <a:t>Source:  U.S. Census Bureau</a:t>
            </a:r>
          </a:p>
        </c:rich>
      </c:tx>
      <c:layout/>
      <c:overlay val="1"/>
    </c:title>
    <c:autoTitleDeleted val="0"/>
    <c:plotArea>
      <c:layout>
        <c:manualLayout>
          <c:layoutTarget val="inner"/>
          <c:xMode val="edge"/>
          <c:yMode val="edge"/>
          <c:x val="0.13055094711081908"/>
          <c:y val="0.20425379602775345"/>
          <c:w val="0.8479152085156022"/>
          <c:h val="0.55927932644231826"/>
        </c:manualLayout>
      </c:layout>
      <c:barChart>
        <c:barDir val="col"/>
        <c:grouping val="clustered"/>
        <c:varyColors val="0"/>
        <c:ser>
          <c:idx val="0"/>
          <c:order val="0"/>
          <c:tx>
            <c:strRef>
              <c:f>Sheet1!$B$1</c:f>
              <c:strCache>
                <c:ptCount val="1"/>
                <c:pt idx="0">
                  <c:v>ALL FHA</c:v>
                </c:pt>
              </c:strCache>
            </c:strRef>
          </c:tx>
          <c:spPr>
            <a:solidFill>
              <a:schemeClr val="tx2">
                <a:lumMod val="20000"/>
                <a:lumOff val="80000"/>
              </a:schemeClr>
            </a:solidFill>
          </c:spPr>
          <c:invertIfNegative val="0"/>
          <c:dLbls>
            <c:dLbl>
              <c:idx val="5"/>
              <c:layout/>
              <c:showLegendKey val="0"/>
              <c:showVal val="1"/>
              <c:showCatName val="0"/>
              <c:showSerName val="0"/>
              <c:showPercent val="0"/>
              <c:showBubbleSize val="0"/>
            </c:dLbl>
            <c:dLbl>
              <c:idx val="12"/>
              <c:layout/>
              <c:showLegendKey val="0"/>
              <c:showVal val="1"/>
              <c:showCatName val="0"/>
              <c:showSerName val="0"/>
              <c:showPercent val="0"/>
              <c:showBubbleSize val="0"/>
            </c:dLbl>
            <c:dLbl>
              <c:idx val="13"/>
              <c:layout>
                <c:manualLayout>
                  <c:x val="-1.5533625283948472E-3"/>
                  <c:y val="-4.7320808533767543E-2"/>
                </c:manualLayout>
              </c:layout>
              <c:showLegendKey val="0"/>
              <c:showVal val="1"/>
              <c:showCatName val="0"/>
              <c:showSerName val="0"/>
              <c:showPercent val="0"/>
              <c:showBubbleSize val="0"/>
            </c:dLbl>
            <c:numFmt formatCode="#,##0" sourceLinked="0"/>
            <c:showLegendKey val="0"/>
            <c:showVal val="0"/>
            <c:showCatName val="0"/>
            <c:showSerName val="0"/>
            <c:showPercent val="0"/>
            <c:showBubbleSize val="0"/>
          </c:dLbls>
          <c:cat>
            <c:strRef>
              <c:f>Sheet1!$A$2:$A$15</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 SAAR</c:v>
                </c:pt>
              </c:strCache>
            </c:strRef>
          </c:cat>
          <c:val>
            <c:numRef>
              <c:f>Sheet1!$B$2:$B$15</c:f>
              <c:numCache>
                <c:formatCode>_(* #,##0.0_);_(* \(#,##0.0\);_(* "-"??_);_(@_)</c:formatCode>
                <c:ptCount val="14"/>
                <c:pt idx="0">
                  <c:v>299100</c:v>
                </c:pt>
                <c:pt idx="1">
                  <c:v>292800</c:v>
                </c:pt>
                <c:pt idx="2">
                  <c:v>307900</c:v>
                </c:pt>
                <c:pt idx="3">
                  <c:v>315200</c:v>
                </c:pt>
                <c:pt idx="4">
                  <c:v>303000</c:v>
                </c:pt>
                <c:pt idx="5">
                  <c:v>311400</c:v>
                </c:pt>
                <c:pt idx="6">
                  <c:v>292800</c:v>
                </c:pt>
                <c:pt idx="7">
                  <c:v>277300</c:v>
                </c:pt>
                <c:pt idx="8">
                  <c:v>266000</c:v>
                </c:pt>
                <c:pt idx="9">
                  <c:v>97300</c:v>
                </c:pt>
                <c:pt idx="10">
                  <c:v>104000</c:v>
                </c:pt>
                <c:pt idx="11">
                  <c:v>167000</c:v>
                </c:pt>
                <c:pt idx="12">
                  <c:v>234000</c:v>
                </c:pt>
                <c:pt idx="13">
                  <c:v>280000</c:v>
                </c:pt>
              </c:numCache>
            </c:numRef>
          </c:val>
        </c:ser>
        <c:ser>
          <c:idx val="1"/>
          <c:order val="1"/>
          <c:tx>
            <c:strRef>
              <c:f>Sheet1!$C$1</c:f>
              <c:strCache>
                <c:ptCount val="1"/>
                <c:pt idx="0">
                  <c:v>RED</c:v>
                </c:pt>
              </c:strCache>
            </c:strRef>
          </c:tx>
          <c:invertIfNegative val="0"/>
          <c:cat>
            <c:strRef>
              <c:f>Sheet1!$A$2:$A$15</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 SAAR</c:v>
                </c:pt>
              </c:strCache>
            </c:strRef>
          </c:cat>
          <c:val>
            <c:numRef>
              <c:f>Sheet1!$C$2:$C$15</c:f>
              <c:numCache>
                <c:formatCode>General</c:formatCode>
                <c:ptCount val="14"/>
              </c:numCache>
            </c:numRef>
          </c:val>
        </c:ser>
        <c:dLbls>
          <c:showLegendKey val="0"/>
          <c:showVal val="0"/>
          <c:showCatName val="0"/>
          <c:showSerName val="0"/>
          <c:showPercent val="0"/>
          <c:showBubbleSize val="0"/>
        </c:dLbls>
        <c:gapWidth val="150"/>
        <c:axId val="36818944"/>
        <c:axId val="36820480"/>
      </c:barChart>
      <c:catAx>
        <c:axId val="36818944"/>
        <c:scaling>
          <c:orientation val="minMax"/>
        </c:scaling>
        <c:delete val="0"/>
        <c:axPos val="b"/>
        <c:numFmt formatCode="General" sourceLinked="1"/>
        <c:majorTickMark val="out"/>
        <c:minorTickMark val="none"/>
        <c:tickLblPos val="nextTo"/>
        <c:crossAx val="36820480"/>
        <c:crosses val="autoZero"/>
        <c:auto val="1"/>
        <c:lblAlgn val="ctr"/>
        <c:lblOffset val="100"/>
        <c:noMultiLvlLbl val="0"/>
      </c:catAx>
      <c:valAx>
        <c:axId val="36820480"/>
        <c:scaling>
          <c:orientation val="minMax"/>
          <c:min val="50000"/>
        </c:scaling>
        <c:delete val="0"/>
        <c:axPos val="l"/>
        <c:majorGridlines/>
        <c:title>
          <c:tx>
            <c:rich>
              <a:bodyPr rot="-5400000" vert="horz"/>
              <a:lstStyle/>
              <a:p>
                <a:pPr>
                  <a:defRPr/>
                </a:pPr>
                <a:r>
                  <a:rPr lang="en-US" dirty="0"/>
                  <a:t>Units</a:t>
                </a:r>
              </a:p>
            </c:rich>
          </c:tx>
          <c:layout>
            <c:manualLayout>
              <c:xMode val="edge"/>
              <c:yMode val="edge"/>
              <c:x val="2.5134506517517769E-2"/>
              <c:y val="0.3914183061665627"/>
            </c:manualLayout>
          </c:layout>
          <c:overlay val="0"/>
        </c:title>
        <c:numFmt formatCode="#,##0" sourceLinked="0"/>
        <c:majorTickMark val="out"/>
        <c:minorTickMark val="none"/>
        <c:tickLblPos val="nextTo"/>
        <c:crossAx val="36818944"/>
        <c:crosses val="autoZero"/>
        <c:crossBetween val="between"/>
        <c:dispUnits>
          <c:builtInUnit val="thousands"/>
          <c:dispUnitsLbl>
            <c:layout/>
          </c:dispUnitsLbl>
        </c:dispUnits>
      </c:valAx>
    </c:plotArea>
    <c:plotVisOnly val="1"/>
    <c:dispBlanksAs val="gap"/>
    <c:showDLblsOverMax val="0"/>
  </c:chart>
  <c:spPr>
    <a:solidFill>
      <a:srgbClr val="110A46"/>
    </a:solidFill>
  </c:spPr>
  <c:txPr>
    <a:bodyPr/>
    <a:lstStyle/>
    <a:p>
      <a:pPr>
        <a:defRPr sz="1400">
          <a:solidFill>
            <a:srgbClr val="FFFF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solidFill>
              </a:defRPr>
            </a:pPr>
            <a:r>
              <a:rPr lang="en-US" sz="1600" dirty="0" smtClean="0">
                <a:solidFill>
                  <a:schemeClr val="tx1"/>
                </a:solidFill>
              </a:rPr>
              <a:t>Affordable</a:t>
            </a:r>
            <a:r>
              <a:rPr lang="en-US" sz="1600" baseline="0" dirty="0" smtClean="0">
                <a:solidFill>
                  <a:schemeClr val="tx1"/>
                </a:solidFill>
              </a:rPr>
              <a:t> Units Financed</a:t>
            </a:r>
            <a:r>
              <a:rPr lang="en-US" sz="1600" dirty="0" smtClean="0">
                <a:solidFill>
                  <a:schemeClr val="tx1"/>
                </a:solidFill>
              </a:rPr>
              <a:t> Made</a:t>
            </a:r>
            <a:r>
              <a:rPr lang="en-US" sz="1600" baseline="0" dirty="0" smtClean="0">
                <a:solidFill>
                  <a:schemeClr val="tx1"/>
                </a:solidFill>
              </a:rPr>
              <a:t> up More than 33% of all Units Financed during the Past 10 Years </a:t>
            </a:r>
            <a:endParaRPr lang="en-US" sz="1600" dirty="0">
              <a:solidFill>
                <a:schemeClr val="tx1"/>
              </a:solidFill>
            </a:endParaRPr>
          </a:p>
        </c:rich>
      </c:tx>
      <c:layout>
        <c:manualLayout>
          <c:xMode val="edge"/>
          <c:yMode val="edge"/>
          <c:x val="7.2913204210946131E-2"/>
          <c:y val="1.8113321339285532E-2"/>
        </c:manualLayout>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
          <c:y val="0.25055390030738039"/>
          <c:w val="0.44091812295011829"/>
          <c:h val="0.7294737868448733"/>
        </c:manualLayout>
      </c:layout>
      <c:pie3DChart>
        <c:varyColors val="1"/>
        <c:ser>
          <c:idx val="0"/>
          <c:order val="0"/>
          <c:explosion val="25"/>
          <c:dPt>
            <c:idx val="0"/>
            <c:bubble3D val="0"/>
            <c:explosion val="22"/>
          </c:dPt>
          <c:dLbls>
            <c:txPr>
              <a:bodyPr/>
              <a:lstStyle/>
              <a:p>
                <a:pPr>
                  <a:defRPr>
                    <a:solidFill>
                      <a:schemeClr val="bg1"/>
                    </a:solidFill>
                  </a:defRPr>
                </a:pPr>
                <a:endParaRPr lang="en-US"/>
              </a:p>
            </c:txPr>
            <c:dLblPos val="inEnd"/>
            <c:showLegendKey val="0"/>
            <c:showVal val="0"/>
            <c:showCatName val="1"/>
            <c:showSerName val="0"/>
            <c:showPercent val="1"/>
            <c:showBubbleSize val="0"/>
            <c:showLeaderLines val="1"/>
          </c:dLbls>
          <c:cat>
            <c:strRef>
              <c:f>Sheet2!$A$2:$A$3</c:f>
              <c:strCache>
                <c:ptCount val="2"/>
                <c:pt idx="0">
                  <c:v>Market Rate</c:v>
                </c:pt>
                <c:pt idx="1">
                  <c:v>Affordable</c:v>
                </c:pt>
              </c:strCache>
            </c:strRef>
          </c:cat>
          <c:val>
            <c:numRef>
              <c:f>Sheet2!$B$2:$B$3</c:f>
              <c:numCache>
                <c:formatCode>General</c:formatCode>
                <c:ptCount val="2"/>
                <c:pt idx="0">
                  <c:v>43854</c:v>
                </c:pt>
                <c:pt idx="1">
                  <c:v>21340</c:v>
                </c:pt>
              </c:numCache>
            </c:numRef>
          </c:val>
        </c:ser>
        <c:dLbls>
          <c:dLblPos val="inEnd"/>
          <c:showLegendKey val="0"/>
          <c:showVal val="1"/>
          <c:showCatName val="0"/>
          <c:showSerName val="0"/>
          <c:showPercent val="0"/>
          <c:showBubbleSize val="0"/>
          <c:showLeaderLines val="1"/>
        </c:dLbls>
      </c:pie3DChart>
    </c:plotArea>
    <c:plotVisOnly val="1"/>
    <c:dispBlanksAs val="gap"/>
    <c:showDLblsOverMax val="0"/>
  </c:chart>
  <c:spPr>
    <a:solidFill>
      <a:srgbClr val="110A46"/>
    </a:solidFill>
  </c:spPr>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FCB3B-CFE4-4449-BF53-856074D28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E339E8-FD09-476A-A77B-7D3F672DC68C}">
      <dgm:prSet/>
      <dgm:spPr/>
      <dgm:t>
        <a:bodyPr/>
        <a:lstStyle/>
        <a:p>
          <a:pPr rtl="0"/>
          <a:r>
            <a:rPr lang="en-US" dirty="0" smtClean="0"/>
            <a:t>From The Girl Next Door to Belle of the Ball:  the emergence of FHA / HUD as a force in Multifamily Finance</a:t>
          </a:r>
          <a:endParaRPr lang="en-US" dirty="0"/>
        </a:p>
      </dgm:t>
    </dgm:pt>
    <dgm:pt modelId="{9CAEC912-2255-4455-9C7B-ECB5D8134E87}" type="parTrans" cxnId="{11CDC9CA-77AA-46C9-8572-F62244BB4110}">
      <dgm:prSet/>
      <dgm:spPr/>
      <dgm:t>
        <a:bodyPr/>
        <a:lstStyle/>
        <a:p>
          <a:endParaRPr lang="en-US"/>
        </a:p>
      </dgm:t>
    </dgm:pt>
    <dgm:pt modelId="{0800F20E-2E15-43D6-B161-D9F1A9CFAE7E}" type="sibTrans" cxnId="{11CDC9CA-77AA-46C9-8572-F62244BB4110}">
      <dgm:prSet/>
      <dgm:spPr/>
      <dgm:t>
        <a:bodyPr/>
        <a:lstStyle/>
        <a:p>
          <a:endParaRPr lang="en-US"/>
        </a:p>
      </dgm:t>
    </dgm:pt>
    <dgm:pt modelId="{BD2365DC-00E2-4BBB-A002-E2AAD432B239}" type="pres">
      <dgm:prSet presAssocID="{7CAFCB3B-CFE4-4449-BF53-856074D2882F}" presName="linear" presStyleCnt="0">
        <dgm:presLayoutVars>
          <dgm:animLvl val="lvl"/>
          <dgm:resizeHandles val="exact"/>
        </dgm:presLayoutVars>
      </dgm:prSet>
      <dgm:spPr/>
      <dgm:t>
        <a:bodyPr/>
        <a:lstStyle/>
        <a:p>
          <a:endParaRPr lang="en-US"/>
        </a:p>
      </dgm:t>
    </dgm:pt>
    <dgm:pt modelId="{D23C1D0D-1003-4CF6-A6EF-F56BD97AF85E}" type="pres">
      <dgm:prSet presAssocID="{B7E339E8-FD09-476A-A77B-7D3F672DC68C}" presName="parentText" presStyleLbl="node1" presStyleIdx="0" presStyleCnt="1">
        <dgm:presLayoutVars>
          <dgm:chMax val="0"/>
          <dgm:bulletEnabled val="1"/>
        </dgm:presLayoutVars>
      </dgm:prSet>
      <dgm:spPr/>
      <dgm:t>
        <a:bodyPr/>
        <a:lstStyle/>
        <a:p>
          <a:endParaRPr lang="en-US"/>
        </a:p>
      </dgm:t>
    </dgm:pt>
  </dgm:ptLst>
  <dgm:cxnLst>
    <dgm:cxn modelId="{2F514A1B-6CC6-4F8D-B627-75DA21D8EBAE}" type="presOf" srcId="{7CAFCB3B-CFE4-4449-BF53-856074D2882F}" destId="{BD2365DC-00E2-4BBB-A002-E2AAD432B239}" srcOrd="0" destOrd="0" presId="urn:microsoft.com/office/officeart/2005/8/layout/vList2"/>
    <dgm:cxn modelId="{75499B6C-AB4D-4E2C-A326-E70F410E3F46}" type="presOf" srcId="{B7E339E8-FD09-476A-A77B-7D3F672DC68C}" destId="{D23C1D0D-1003-4CF6-A6EF-F56BD97AF85E}" srcOrd="0" destOrd="0" presId="urn:microsoft.com/office/officeart/2005/8/layout/vList2"/>
    <dgm:cxn modelId="{11CDC9CA-77AA-46C9-8572-F62244BB4110}" srcId="{7CAFCB3B-CFE4-4449-BF53-856074D2882F}" destId="{B7E339E8-FD09-476A-A77B-7D3F672DC68C}" srcOrd="0" destOrd="0" parTransId="{9CAEC912-2255-4455-9C7B-ECB5D8134E87}" sibTransId="{0800F20E-2E15-43D6-B161-D9F1A9CFAE7E}"/>
    <dgm:cxn modelId="{B96E9EE3-F928-4E2E-9364-948A8292B936}" type="presParOf" srcId="{BD2365DC-00E2-4BBB-A002-E2AAD432B239}" destId="{D23C1D0D-1003-4CF6-A6EF-F56BD97AF85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AFCB3B-CFE4-4449-BF53-856074D28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E339E8-FD09-476A-A77B-7D3F672DC68C}">
      <dgm:prSet/>
      <dgm:spPr/>
      <dgm:t>
        <a:bodyPr/>
        <a:lstStyle/>
        <a:p>
          <a:pPr rtl="0"/>
          <a:r>
            <a:rPr lang="en-US" dirty="0" smtClean="0"/>
            <a:t>Government Sponsored Agencies</a:t>
          </a:r>
          <a:endParaRPr lang="en-US" dirty="0"/>
        </a:p>
      </dgm:t>
    </dgm:pt>
    <dgm:pt modelId="{9CAEC912-2255-4455-9C7B-ECB5D8134E87}" type="parTrans" cxnId="{11CDC9CA-77AA-46C9-8572-F62244BB4110}">
      <dgm:prSet/>
      <dgm:spPr/>
      <dgm:t>
        <a:bodyPr/>
        <a:lstStyle/>
        <a:p>
          <a:endParaRPr lang="en-US"/>
        </a:p>
      </dgm:t>
    </dgm:pt>
    <dgm:pt modelId="{0800F20E-2E15-43D6-B161-D9F1A9CFAE7E}" type="sibTrans" cxnId="{11CDC9CA-77AA-46C9-8572-F62244BB4110}">
      <dgm:prSet/>
      <dgm:spPr/>
      <dgm:t>
        <a:bodyPr/>
        <a:lstStyle/>
        <a:p>
          <a:endParaRPr lang="en-US"/>
        </a:p>
      </dgm:t>
    </dgm:pt>
    <dgm:pt modelId="{BD2365DC-00E2-4BBB-A002-E2AAD432B239}" type="pres">
      <dgm:prSet presAssocID="{7CAFCB3B-CFE4-4449-BF53-856074D2882F}" presName="linear" presStyleCnt="0">
        <dgm:presLayoutVars>
          <dgm:animLvl val="lvl"/>
          <dgm:resizeHandles val="exact"/>
        </dgm:presLayoutVars>
      </dgm:prSet>
      <dgm:spPr/>
      <dgm:t>
        <a:bodyPr/>
        <a:lstStyle/>
        <a:p>
          <a:endParaRPr lang="en-US"/>
        </a:p>
      </dgm:t>
    </dgm:pt>
    <dgm:pt modelId="{D23C1D0D-1003-4CF6-A6EF-F56BD97AF85E}" type="pres">
      <dgm:prSet presAssocID="{B7E339E8-FD09-476A-A77B-7D3F672DC68C}" presName="parentText" presStyleLbl="node1" presStyleIdx="0" presStyleCnt="1" custLinFactNeighborY="-818">
        <dgm:presLayoutVars>
          <dgm:chMax val="0"/>
          <dgm:bulletEnabled val="1"/>
        </dgm:presLayoutVars>
      </dgm:prSet>
      <dgm:spPr/>
      <dgm:t>
        <a:bodyPr/>
        <a:lstStyle/>
        <a:p>
          <a:endParaRPr lang="en-US"/>
        </a:p>
      </dgm:t>
    </dgm:pt>
  </dgm:ptLst>
  <dgm:cxnLst>
    <dgm:cxn modelId="{A39FDE31-89E6-4D96-832B-472EF3CF647B}" type="presOf" srcId="{B7E339E8-FD09-476A-A77B-7D3F672DC68C}" destId="{D23C1D0D-1003-4CF6-A6EF-F56BD97AF85E}" srcOrd="0" destOrd="0" presId="urn:microsoft.com/office/officeart/2005/8/layout/vList2"/>
    <dgm:cxn modelId="{11CDC9CA-77AA-46C9-8572-F62244BB4110}" srcId="{7CAFCB3B-CFE4-4449-BF53-856074D2882F}" destId="{B7E339E8-FD09-476A-A77B-7D3F672DC68C}" srcOrd="0" destOrd="0" parTransId="{9CAEC912-2255-4455-9C7B-ECB5D8134E87}" sibTransId="{0800F20E-2E15-43D6-B161-D9F1A9CFAE7E}"/>
    <dgm:cxn modelId="{9CDF3B85-6B63-45EB-9D55-05D56A70B33B}" type="presOf" srcId="{7CAFCB3B-CFE4-4449-BF53-856074D2882F}" destId="{BD2365DC-00E2-4BBB-A002-E2AAD432B239}" srcOrd="0" destOrd="0" presId="urn:microsoft.com/office/officeart/2005/8/layout/vList2"/>
    <dgm:cxn modelId="{5F58401E-6ED8-46DE-9DEC-7722280F6EE9}" type="presParOf" srcId="{BD2365DC-00E2-4BBB-A002-E2AAD432B239}" destId="{D23C1D0D-1003-4CF6-A6EF-F56BD97AF85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2ABAC1-CAA7-4203-9CDB-CB7369F3C4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EDFA7A-7EBB-4DD2-84FB-C2F829FA50C4}">
      <dgm:prSet/>
      <dgm:spPr/>
      <dgm:t>
        <a:bodyPr/>
        <a:lstStyle/>
        <a:p>
          <a:pPr rtl="0"/>
          <a:r>
            <a:rPr lang="en-US" dirty="0" smtClean="0"/>
            <a:t>Life Insurance Companies	</a:t>
          </a:r>
          <a:endParaRPr lang="en-US" dirty="0"/>
        </a:p>
      </dgm:t>
    </dgm:pt>
    <dgm:pt modelId="{37B82092-DBD9-4F33-BD84-F422A5DB13DB}" type="parTrans" cxnId="{E3D6E834-63DA-413E-BD66-01ACCC42E654}">
      <dgm:prSet/>
      <dgm:spPr/>
      <dgm:t>
        <a:bodyPr/>
        <a:lstStyle/>
        <a:p>
          <a:endParaRPr lang="en-US"/>
        </a:p>
      </dgm:t>
    </dgm:pt>
    <dgm:pt modelId="{E58B9470-C86D-4B6E-8389-DB256C378FAF}" type="sibTrans" cxnId="{E3D6E834-63DA-413E-BD66-01ACCC42E654}">
      <dgm:prSet/>
      <dgm:spPr/>
      <dgm:t>
        <a:bodyPr/>
        <a:lstStyle/>
        <a:p>
          <a:endParaRPr lang="en-US"/>
        </a:p>
      </dgm:t>
    </dgm:pt>
    <dgm:pt modelId="{3C83C716-DD5F-456A-ACD2-9FAAA2972DE6}" type="pres">
      <dgm:prSet presAssocID="{FF2ABAC1-CAA7-4203-9CDB-CB7369F3C4AE}" presName="linear" presStyleCnt="0">
        <dgm:presLayoutVars>
          <dgm:animLvl val="lvl"/>
          <dgm:resizeHandles val="exact"/>
        </dgm:presLayoutVars>
      </dgm:prSet>
      <dgm:spPr/>
      <dgm:t>
        <a:bodyPr/>
        <a:lstStyle/>
        <a:p>
          <a:endParaRPr lang="en-US"/>
        </a:p>
      </dgm:t>
    </dgm:pt>
    <dgm:pt modelId="{0DB84E6F-8BEF-4C83-8185-AF032CB6346A}" type="pres">
      <dgm:prSet presAssocID="{77EDFA7A-7EBB-4DD2-84FB-C2F829FA50C4}" presName="parentText" presStyleLbl="node1" presStyleIdx="0" presStyleCnt="1" custLinFactNeighborY="-29386">
        <dgm:presLayoutVars>
          <dgm:chMax val="0"/>
          <dgm:bulletEnabled val="1"/>
        </dgm:presLayoutVars>
      </dgm:prSet>
      <dgm:spPr/>
      <dgm:t>
        <a:bodyPr/>
        <a:lstStyle/>
        <a:p>
          <a:endParaRPr lang="en-US"/>
        </a:p>
      </dgm:t>
    </dgm:pt>
  </dgm:ptLst>
  <dgm:cxnLst>
    <dgm:cxn modelId="{00BCA7DF-F8AD-4691-A912-F2D2CE54255B}" type="presOf" srcId="{FF2ABAC1-CAA7-4203-9CDB-CB7369F3C4AE}" destId="{3C83C716-DD5F-456A-ACD2-9FAAA2972DE6}" srcOrd="0" destOrd="0" presId="urn:microsoft.com/office/officeart/2005/8/layout/vList2"/>
    <dgm:cxn modelId="{E3D6E834-63DA-413E-BD66-01ACCC42E654}" srcId="{FF2ABAC1-CAA7-4203-9CDB-CB7369F3C4AE}" destId="{77EDFA7A-7EBB-4DD2-84FB-C2F829FA50C4}" srcOrd="0" destOrd="0" parTransId="{37B82092-DBD9-4F33-BD84-F422A5DB13DB}" sibTransId="{E58B9470-C86D-4B6E-8389-DB256C378FAF}"/>
    <dgm:cxn modelId="{6E17B3BF-14BC-40A4-9FED-E9047E0D9DF2}" type="presOf" srcId="{77EDFA7A-7EBB-4DD2-84FB-C2F829FA50C4}" destId="{0DB84E6F-8BEF-4C83-8185-AF032CB6346A}" srcOrd="0" destOrd="0" presId="urn:microsoft.com/office/officeart/2005/8/layout/vList2"/>
    <dgm:cxn modelId="{1B91ADF3-6B68-469D-95E5-C53515FD0D08}" type="presParOf" srcId="{3C83C716-DD5F-456A-ACD2-9FAAA2972DE6}" destId="{0DB84E6F-8BEF-4C83-8185-AF032CB6346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77C8A0-42C5-48C7-BD32-A7F5C1C921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ECE42-E1D2-4ED1-80AC-A476B8786254}">
      <dgm:prSet/>
      <dgm:spPr/>
      <dgm:t>
        <a:bodyPr/>
        <a:lstStyle/>
        <a:p>
          <a:pPr rtl="0"/>
          <a:r>
            <a:rPr lang="en-US" dirty="0" smtClean="0"/>
            <a:t>Commercial Banks &amp; Thrifts</a:t>
          </a:r>
          <a:endParaRPr lang="en-US" dirty="0"/>
        </a:p>
      </dgm:t>
    </dgm:pt>
    <dgm:pt modelId="{38BAF0BE-180E-4DAC-9FAD-57580E91856A}" type="parTrans" cxnId="{B2E67E8B-58B4-4A2A-B472-6833AA33C1AE}">
      <dgm:prSet/>
      <dgm:spPr/>
      <dgm:t>
        <a:bodyPr/>
        <a:lstStyle/>
        <a:p>
          <a:endParaRPr lang="en-US"/>
        </a:p>
      </dgm:t>
    </dgm:pt>
    <dgm:pt modelId="{FF1F3C34-6BD5-4E59-ADFC-7DB7909C6FE6}" type="sibTrans" cxnId="{B2E67E8B-58B4-4A2A-B472-6833AA33C1AE}">
      <dgm:prSet/>
      <dgm:spPr/>
      <dgm:t>
        <a:bodyPr/>
        <a:lstStyle/>
        <a:p>
          <a:endParaRPr lang="en-US"/>
        </a:p>
      </dgm:t>
    </dgm:pt>
    <dgm:pt modelId="{D0BE9224-FF70-403D-80D0-C147EB9BC545}" type="pres">
      <dgm:prSet presAssocID="{E477C8A0-42C5-48C7-BD32-A7F5C1C921DC}" presName="linear" presStyleCnt="0">
        <dgm:presLayoutVars>
          <dgm:animLvl val="lvl"/>
          <dgm:resizeHandles val="exact"/>
        </dgm:presLayoutVars>
      </dgm:prSet>
      <dgm:spPr/>
      <dgm:t>
        <a:bodyPr/>
        <a:lstStyle/>
        <a:p>
          <a:endParaRPr lang="en-US"/>
        </a:p>
      </dgm:t>
    </dgm:pt>
    <dgm:pt modelId="{6961B17D-72BB-49F2-9AF4-0D8C5CFBA4A9}" type="pres">
      <dgm:prSet presAssocID="{3CAECE42-E1D2-4ED1-80AC-A476B8786254}" presName="parentText" presStyleLbl="node1" presStyleIdx="0" presStyleCnt="1" custLinFactY="63648" custLinFactNeighborX="-744" custLinFactNeighborY="100000">
        <dgm:presLayoutVars>
          <dgm:chMax val="0"/>
          <dgm:bulletEnabled val="1"/>
        </dgm:presLayoutVars>
      </dgm:prSet>
      <dgm:spPr/>
      <dgm:t>
        <a:bodyPr/>
        <a:lstStyle/>
        <a:p>
          <a:endParaRPr lang="en-US"/>
        </a:p>
      </dgm:t>
    </dgm:pt>
  </dgm:ptLst>
  <dgm:cxnLst>
    <dgm:cxn modelId="{B2E67E8B-58B4-4A2A-B472-6833AA33C1AE}" srcId="{E477C8A0-42C5-48C7-BD32-A7F5C1C921DC}" destId="{3CAECE42-E1D2-4ED1-80AC-A476B8786254}" srcOrd="0" destOrd="0" parTransId="{38BAF0BE-180E-4DAC-9FAD-57580E91856A}" sibTransId="{FF1F3C34-6BD5-4E59-ADFC-7DB7909C6FE6}"/>
    <dgm:cxn modelId="{5F78B8BE-0E37-419E-AE48-8E29FF3630B6}" type="presOf" srcId="{E477C8A0-42C5-48C7-BD32-A7F5C1C921DC}" destId="{D0BE9224-FF70-403D-80D0-C147EB9BC545}" srcOrd="0" destOrd="0" presId="urn:microsoft.com/office/officeart/2005/8/layout/vList2"/>
    <dgm:cxn modelId="{714377F7-E45F-49C9-B555-16C4169FA4C0}" type="presOf" srcId="{3CAECE42-E1D2-4ED1-80AC-A476B8786254}" destId="{6961B17D-72BB-49F2-9AF4-0D8C5CFBA4A9}" srcOrd="0" destOrd="0" presId="urn:microsoft.com/office/officeart/2005/8/layout/vList2"/>
    <dgm:cxn modelId="{BD436DF7-4EA3-4FD6-9083-652ABB62288B}" type="presParOf" srcId="{D0BE9224-FF70-403D-80D0-C147EB9BC545}" destId="{6961B17D-72BB-49F2-9AF4-0D8C5CFBA4A9}"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AFCB3B-CFE4-4449-BF53-856074D28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E339E8-FD09-476A-A77B-7D3F672DC68C}">
      <dgm:prSet/>
      <dgm:spPr/>
      <dgm:t>
        <a:bodyPr/>
        <a:lstStyle/>
        <a:p>
          <a:pPr rtl="0"/>
          <a:r>
            <a:rPr lang="en-US" b="1" dirty="0" smtClean="0"/>
            <a:t>Demographic</a:t>
          </a:r>
          <a:r>
            <a:rPr lang="en-US" dirty="0" smtClean="0"/>
            <a:t> </a:t>
          </a:r>
          <a:r>
            <a:rPr lang="en-US" b="1" dirty="0" smtClean="0"/>
            <a:t>Growth</a:t>
          </a:r>
          <a:r>
            <a:rPr lang="en-US" dirty="0" smtClean="0"/>
            <a:t>	</a:t>
          </a:r>
          <a:endParaRPr lang="en-US" dirty="0"/>
        </a:p>
      </dgm:t>
    </dgm:pt>
    <dgm:pt modelId="{9CAEC912-2255-4455-9C7B-ECB5D8134E87}" type="parTrans" cxnId="{11CDC9CA-77AA-46C9-8572-F62244BB4110}">
      <dgm:prSet/>
      <dgm:spPr/>
      <dgm:t>
        <a:bodyPr/>
        <a:lstStyle/>
        <a:p>
          <a:endParaRPr lang="en-US"/>
        </a:p>
      </dgm:t>
    </dgm:pt>
    <dgm:pt modelId="{0800F20E-2E15-43D6-B161-D9F1A9CFAE7E}" type="sibTrans" cxnId="{11CDC9CA-77AA-46C9-8572-F62244BB4110}">
      <dgm:prSet/>
      <dgm:spPr/>
      <dgm:t>
        <a:bodyPr/>
        <a:lstStyle/>
        <a:p>
          <a:endParaRPr lang="en-US"/>
        </a:p>
      </dgm:t>
    </dgm:pt>
    <dgm:pt modelId="{BD2365DC-00E2-4BBB-A002-E2AAD432B239}" type="pres">
      <dgm:prSet presAssocID="{7CAFCB3B-CFE4-4449-BF53-856074D2882F}" presName="linear" presStyleCnt="0">
        <dgm:presLayoutVars>
          <dgm:animLvl val="lvl"/>
          <dgm:resizeHandles val="exact"/>
        </dgm:presLayoutVars>
      </dgm:prSet>
      <dgm:spPr/>
      <dgm:t>
        <a:bodyPr/>
        <a:lstStyle/>
        <a:p>
          <a:endParaRPr lang="en-US"/>
        </a:p>
      </dgm:t>
    </dgm:pt>
    <dgm:pt modelId="{D23C1D0D-1003-4CF6-A6EF-F56BD97AF85E}" type="pres">
      <dgm:prSet presAssocID="{B7E339E8-FD09-476A-A77B-7D3F672DC68C}" presName="parentText" presStyleLbl="node1" presStyleIdx="0" presStyleCnt="1" custLinFactNeighborY="733">
        <dgm:presLayoutVars>
          <dgm:chMax val="0"/>
          <dgm:bulletEnabled val="1"/>
        </dgm:presLayoutVars>
      </dgm:prSet>
      <dgm:spPr/>
      <dgm:t>
        <a:bodyPr/>
        <a:lstStyle/>
        <a:p>
          <a:endParaRPr lang="en-US"/>
        </a:p>
      </dgm:t>
    </dgm:pt>
  </dgm:ptLst>
  <dgm:cxnLst>
    <dgm:cxn modelId="{228ADFE5-A180-4C87-A20E-FC96850ABE77}" type="presOf" srcId="{7CAFCB3B-CFE4-4449-BF53-856074D2882F}" destId="{BD2365DC-00E2-4BBB-A002-E2AAD432B239}" srcOrd="0" destOrd="0" presId="urn:microsoft.com/office/officeart/2005/8/layout/vList2"/>
    <dgm:cxn modelId="{E280DE4B-A979-4BFF-8071-66F4F770871A}" type="presOf" srcId="{B7E339E8-FD09-476A-A77B-7D3F672DC68C}" destId="{D23C1D0D-1003-4CF6-A6EF-F56BD97AF85E}" srcOrd="0" destOrd="0" presId="urn:microsoft.com/office/officeart/2005/8/layout/vList2"/>
    <dgm:cxn modelId="{11CDC9CA-77AA-46C9-8572-F62244BB4110}" srcId="{7CAFCB3B-CFE4-4449-BF53-856074D2882F}" destId="{B7E339E8-FD09-476A-A77B-7D3F672DC68C}" srcOrd="0" destOrd="0" parTransId="{9CAEC912-2255-4455-9C7B-ECB5D8134E87}" sibTransId="{0800F20E-2E15-43D6-B161-D9F1A9CFAE7E}"/>
    <dgm:cxn modelId="{887000BD-F69E-4B54-92B6-FADC41E760F9}" type="presParOf" srcId="{BD2365DC-00E2-4BBB-A002-E2AAD432B239}" destId="{D23C1D0D-1003-4CF6-A6EF-F56BD97AF85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2ABAC1-CAA7-4203-9CDB-CB7369F3C4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EDFA7A-7EBB-4DD2-84FB-C2F829FA50C4}">
      <dgm:prSet/>
      <dgm:spPr/>
      <dgm:t>
        <a:bodyPr/>
        <a:lstStyle/>
        <a:p>
          <a:pPr rtl="0"/>
          <a:r>
            <a:rPr lang="en-US" b="1" dirty="0" smtClean="0"/>
            <a:t>Construction Volumes Remain Inadequate</a:t>
          </a:r>
          <a:endParaRPr lang="en-US" b="1" dirty="0"/>
        </a:p>
      </dgm:t>
    </dgm:pt>
    <dgm:pt modelId="{37B82092-DBD9-4F33-BD84-F422A5DB13DB}" type="parTrans" cxnId="{E3D6E834-63DA-413E-BD66-01ACCC42E654}">
      <dgm:prSet/>
      <dgm:spPr/>
      <dgm:t>
        <a:bodyPr/>
        <a:lstStyle/>
        <a:p>
          <a:endParaRPr lang="en-US"/>
        </a:p>
      </dgm:t>
    </dgm:pt>
    <dgm:pt modelId="{E58B9470-C86D-4B6E-8389-DB256C378FAF}" type="sibTrans" cxnId="{E3D6E834-63DA-413E-BD66-01ACCC42E654}">
      <dgm:prSet/>
      <dgm:spPr/>
      <dgm:t>
        <a:bodyPr/>
        <a:lstStyle/>
        <a:p>
          <a:endParaRPr lang="en-US"/>
        </a:p>
      </dgm:t>
    </dgm:pt>
    <dgm:pt modelId="{3C83C716-DD5F-456A-ACD2-9FAAA2972DE6}" type="pres">
      <dgm:prSet presAssocID="{FF2ABAC1-CAA7-4203-9CDB-CB7369F3C4AE}" presName="linear" presStyleCnt="0">
        <dgm:presLayoutVars>
          <dgm:animLvl val="lvl"/>
          <dgm:resizeHandles val="exact"/>
        </dgm:presLayoutVars>
      </dgm:prSet>
      <dgm:spPr/>
      <dgm:t>
        <a:bodyPr/>
        <a:lstStyle/>
        <a:p>
          <a:endParaRPr lang="en-US"/>
        </a:p>
      </dgm:t>
    </dgm:pt>
    <dgm:pt modelId="{0DB84E6F-8BEF-4C83-8185-AF032CB6346A}" type="pres">
      <dgm:prSet presAssocID="{77EDFA7A-7EBB-4DD2-84FB-C2F829FA50C4}" presName="parentText" presStyleLbl="node1" presStyleIdx="0" presStyleCnt="1" custLinFactY="-1579" custLinFactNeighborY="-100000">
        <dgm:presLayoutVars>
          <dgm:chMax val="0"/>
          <dgm:bulletEnabled val="1"/>
        </dgm:presLayoutVars>
      </dgm:prSet>
      <dgm:spPr/>
      <dgm:t>
        <a:bodyPr/>
        <a:lstStyle/>
        <a:p>
          <a:endParaRPr lang="en-US"/>
        </a:p>
      </dgm:t>
    </dgm:pt>
  </dgm:ptLst>
  <dgm:cxnLst>
    <dgm:cxn modelId="{B6B161F0-DC85-4554-B59B-DB005944E209}" type="presOf" srcId="{77EDFA7A-7EBB-4DD2-84FB-C2F829FA50C4}" destId="{0DB84E6F-8BEF-4C83-8185-AF032CB6346A}" srcOrd="0" destOrd="0" presId="urn:microsoft.com/office/officeart/2005/8/layout/vList2"/>
    <dgm:cxn modelId="{E3D6E834-63DA-413E-BD66-01ACCC42E654}" srcId="{FF2ABAC1-CAA7-4203-9CDB-CB7369F3C4AE}" destId="{77EDFA7A-7EBB-4DD2-84FB-C2F829FA50C4}" srcOrd="0" destOrd="0" parTransId="{37B82092-DBD9-4F33-BD84-F422A5DB13DB}" sibTransId="{E58B9470-C86D-4B6E-8389-DB256C378FAF}"/>
    <dgm:cxn modelId="{439D1929-3705-46B8-B4A0-82F4C3A53716}" type="presOf" srcId="{FF2ABAC1-CAA7-4203-9CDB-CB7369F3C4AE}" destId="{3C83C716-DD5F-456A-ACD2-9FAAA2972DE6}" srcOrd="0" destOrd="0" presId="urn:microsoft.com/office/officeart/2005/8/layout/vList2"/>
    <dgm:cxn modelId="{BAF17923-59B3-4743-A420-B3EEE813BBB9}" type="presParOf" srcId="{3C83C716-DD5F-456A-ACD2-9FAAA2972DE6}" destId="{0DB84E6F-8BEF-4C83-8185-AF032CB6346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AFCB3B-CFE4-4449-BF53-856074D28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E339E8-FD09-476A-A77B-7D3F672DC68C}">
      <dgm:prSet/>
      <dgm:spPr/>
      <dgm:t>
        <a:bodyPr/>
        <a:lstStyle/>
        <a:p>
          <a:pPr rtl="0"/>
          <a:r>
            <a:rPr lang="en-US" dirty="0" smtClean="0"/>
            <a:t>Dozens of New Adopters Introduced to FHA</a:t>
          </a:r>
          <a:endParaRPr lang="en-US" dirty="0"/>
        </a:p>
      </dgm:t>
    </dgm:pt>
    <dgm:pt modelId="{9CAEC912-2255-4455-9C7B-ECB5D8134E87}" type="parTrans" cxnId="{11CDC9CA-77AA-46C9-8572-F62244BB4110}">
      <dgm:prSet/>
      <dgm:spPr/>
      <dgm:t>
        <a:bodyPr/>
        <a:lstStyle/>
        <a:p>
          <a:endParaRPr lang="en-US"/>
        </a:p>
      </dgm:t>
    </dgm:pt>
    <dgm:pt modelId="{0800F20E-2E15-43D6-B161-D9F1A9CFAE7E}" type="sibTrans" cxnId="{11CDC9CA-77AA-46C9-8572-F62244BB4110}">
      <dgm:prSet/>
      <dgm:spPr/>
      <dgm:t>
        <a:bodyPr/>
        <a:lstStyle/>
        <a:p>
          <a:endParaRPr lang="en-US"/>
        </a:p>
      </dgm:t>
    </dgm:pt>
    <dgm:pt modelId="{BD2365DC-00E2-4BBB-A002-E2AAD432B239}" type="pres">
      <dgm:prSet presAssocID="{7CAFCB3B-CFE4-4449-BF53-856074D2882F}" presName="linear" presStyleCnt="0">
        <dgm:presLayoutVars>
          <dgm:animLvl val="lvl"/>
          <dgm:resizeHandles val="exact"/>
        </dgm:presLayoutVars>
      </dgm:prSet>
      <dgm:spPr/>
      <dgm:t>
        <a:bodyPr/>
        <a:lstStyle/>
        <a:p>
          <a:endParaRPr lang="en-US"/>
        </a:p>
      </dgm:t>
    </dgm:pt>
    <dgm:pt modelId="{D23C1D0D-1003-4CF6-A6EF-F56BD97AF85E}" type="pres">
      <dgm:prSet presAssocID="{B7E339E8-FD09-476A-A77B-7D3F672DC68C}" presName="parentText" presStyleLbl="node1" presStyleIdx="0" presStyleCnt="1">
        <dgm:presLayoutVars>
          <dgm:chMax val="0"/>
          <dgm:bulletEnabled val="1"/>
        </dgm:presLayoutVars>
      </dgm:prSet>
      <dgm:spPr/>
      <dgm:t>
        <a:bodyPr/>
        <a:lstStyle/>
        <a:p>
          <a:endParaRPr lang="en-US"/>
        </a:p>
      </dgm:t>
    </dgm:pt>
  </dgm:ptLst>
  <dgm:cxnLst>
    <dgm:cxn modelId="{443F3255-E0A4-4FBC-89AB-15B9F4FFAD01}" type="presOf" srcId="{B7E339E8-FD09-476A-A77B-7D3F672DC68C}" destId="{D23C1D0D-1003-4CF6-A6EF-F56BD97AF85E}" srcOrd="0" destOrd="0" presId="urn:microsoft.com/office/officeart/2005/8/layout/vList2"/>
    <dgm:cxn modelId="{2DB5E5AC-B2EA-4844-BCB8-E1A0829D3111}" type="presOf" srcId="{7CAFCB3B-CFE4-4449-BF53-856074D2882F}" destId="{BD2365DC-00E2-4BBB-A002-E2AAD432B239}" srcOrd="0" destOrd="0" presId="urn:microsoft.com/office/officeart/2005/8/layout/vList2"/>
    <dgm:cxn modelId="{11CDC9CA-77AA-46C9-8572-F62244BB4110}" srcId="{7CAFCB3B-CFE4-4449-BF53-856074D2882F}" destId="{B7E339E8-FD09-476A-A77B-7D3F672DC68C}" srcOrd="0" destOrd="0" parTransId="{9CAEC912-2255-4455-9C7B-ECB5D8134E87}" sibTransId="{0800F20E-2E15-43D6-B161-D9F1A9CFAE7E}"/>
    <dgm:cxn modelId="{E133CC0E-3A39-4B56-BAE6-913D6657CC90}" type="presParOf" srcId="{BD2365DC-00E2-4BBB-A002-E2AAD432B239}" destId="{D23C1D0D-1003-4CF6-A6EF-F56BD97AF85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AFCB3B-CFE4-4449-BF53-856074D28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E339E8-FD09-476A-A77B-7D3F672DC68C}">
      <dgm:prSet/>
      <dgm:spPr/>
      <dgm:t>
        <a:bodyPr/>
        <a:lstStyle/>
        <a:p>
          <a:pPr rtl="0"/>
          <a:r>
            <a:rPr lang="en-US" dirty="0" smtClean="0"/>
            <a:t>Overall HUD Morale</a:t>
          </a:r>
          <a:endParaRPr lang="en-US" dirty="0"/>
        </a:p>
      </dgm:t>
    </dgm:pt>
    <dgm:pt modelId="{9CAEC912-2255-4455-9C7B-ECB5D8134E87}" type="parTrans" cxnId="{11CDC9CA-77AA-46C9-8572-F62244BB4110}">
      <dgm:prSet/>
      <dgm:spPr/>
      <dgm:t>
        <a:bodyPr/>
        <a:lstStyle/>
        <a:p>
          <a:endParaRPr lang="en-US"/>
        </a:p>
      </dgm:t>
    </dgm:pt>
    <dgm:pt modelId="{0800F20E-2E15-43D6-B161-D9F1A9CFAE7E}" type="sibTrans" cxnId="{11CDC9CA-77AA-46C9-8572-F62244BB4110}">
      <dgm:prSet/>
      <dgm:spPr/>
      <dgm:t>
        <a:bodyPr/>
        <a:lstStyle/>
        <a:p>
          <a:endParaRPr lang="en-US"/>
        </a:p>
      </dgm:t>
    </dgm:pt>
    <dgm:pt modelId="{BD2365DC-00E2-4BBB-A002-E2AAD432B239}" type="pres">
      <dgm:prSet presAssocID="{7CAFCB3B-CFE4-4449-BF53-856074D2882F}" presName="linear" presStyleCnt="0">
        <dgm:presLayoutVars>
          <dgm:animLvl val="lvl"/>
          <dgm:resizeHandles val="exact"/>
        </dgm:presLayoutVars>
      </dgm:prSet>
      <dgm:spPr/>
      <dgm:t>
        <a:bodyPr/>
        <a:lstStyle/>
        <a:p>
          <a:endParaRPr lang="en-US"/>
        </a:p>
      </dgm:t>
    </dgm:pt>
    <dgm:pt modelId="{D23C1D0D-1003-4CF6-A6EF-F56BD97AF85E}" type="pres">
      <dgm:prSet presAssocID="{B7E339E8-FD09-476A-A77B-7D3F672DC68C}" presName="parentText" presStyleLbl="node1" presStyleIdx="0" presStyleCnt="1">
        <dgm:presLayoutVars>
          <dgm:chMax val="0"/>
          <dgm:bulletEnabled val="1"/>
        </dgm:presLayoutVars>
      </dgm:prSet>
      <dgm:spPr/>
      <dgm:t>
        <a:bodyPr/>
        <a:lstStyle/>
        <a:p>
          <a:endParaRPr lang="en-US"/>
        </a:p>
      </dgm:t>
    </dgm:pt>
  </dgm:ptLst>
  <dgm:cxnLst>
    <dgm:cxn modelId="{1C8DCB4E-6999-4C57-8E25-76F9AEF1BF10}" type="presOf" srcId="{7CAFCB3B-CFE4-4449-BF53-856074D2882F}" destId="{BD2365DC-00E2-4BBB-A002-E2AAD432B239}" srcOrd="0" destOrd="0" presId="urn:microsoft.com/office/officeart/2005/8/layout/vList2"/>
    <dgm:cxn modelId="{11CDC9CA-77AA-46C9-8572-F62244BB4110}" srcId="{7CAFCB3B-CFE4-4449-BF53-856074D2882F}" destId="{B7E339E8-FD09-476A-A77B-7D3F672DC68C}" srcOrd="0" destOrd="0" parTransId="{9CAEC912-2255-4455-9C7B-ECB5D8134E87}" sibTransId="{0800F20E-2E15-43D6-B161-D9F1A9CFAE7E}"/>
    <dgm:cxn modelId="{E1CCF7B1-C099-410F-B396-683953B533B9}" type="presOf" srcId="{B7E339E8-FD09-476A-A77B-7D3F672DC68C}" destId="{D23C1D0D-1003-4CF6-A6EF-F56BD97AF85E}" srcOrd="0" destOrd="0" presId="urn:microsoft.com/office/officeart/2005/8/layout/vList2"/>
    <dgm:cxn modelId="{02DBAFB1-F342-460A-9D85-FF2A8B392268}" type="presParOf" srcId="{BD2365DC-00E2-4BBB-A002-E2AAD432B239}" destId="{D23C1D0D-1003-4CF6-A6EF-F56BD97AF85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AFCB3B-CFE4-4449-BF53-856074D28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E339E8-FD09-476A-A77B-7D3F672DC68C}">
      <dgm:prSet/>
      <dgm:spPr/>
      <dgm:t>
        <a:bodyPr/>
        <a:lstStyle/>
        <a:p>
          <a:pPr rtl="0"/>
          <a:r>
            <a:rPr lang="en-US" dirty="0" smtClean="0"/>
            <a:t>Cost of Funds</a:t>
          </a:r>
          <a:endParaRPr lang="en-US" dirty="0"/>
        </a:p>
      </dgm:t>
    </dgm:pt>
    <dgm:pt modelId="{9CAEC912-2255-4455-9C7B-ECB5D8134E87}" type="parTrans" cxnId="{11CDC9CA-77AA-46C9-8572-F62244BB4110}">
      <dgm:prSet/>
      <dgm:spPr/>
      <dgm:t>
        <a:bodyPr/>
        <a:lstStyle/>
        <a:p>
          <a:endParaRPr lang="en-US"/>
        </a:p>
      </dgm:t>
    </dgm:pt>
    <dgm:pt modelId="{0800F20E-2E15-43D6-B161-D9F1A9CFAE7E}" type="sibTrans" cxnId="{11CDC9CA-77AA-46C9-8572-F62244BB4110}">
      <dgm:prSet/>
      <dgm:spPr/>
      <dgm:t>
        <a:bodyPr/>
        <a:lstStyle/>
        <a:p>
          <a:endParaRPr lang="en-US"/>
        </a:p>
      </dgm:t>
    </dgm:pt>
    <dgm:pt modelId="{BD2365DC-00E2-4BBB-A002-E2AAD432B239}" type="pres">
      <dgm:prSet presAssocID="{7CAFCB3B-CFE4-4449-BF53-856074D2882F}" presName="linear" presStyleCnt="0">
        <dgm:presLayoutVars>
          <dgm:animLvl val="lvl"/>
          <dgm:resizeHandles val="exact"/>
        </dgm:presLayoutVars>
      </dgm:prSet>
      <dgm:spPr/>
      <dgm:t>
        <a:bodyPr/>
        <a:lstStyle/>
        <a:p>
          <a:endParaRPr lang="en-US"/>
        </a:p>
      </dgm:t>
    </dgm:pt>
    <dgm:pt modelId="{D23C1D0D-1003-4CF6-A6EF-F56BD97AF85E}" type="pres">
      <dgm:prSet presAssocID="{B7E339E8-FD09-476A-A77B-7D3F672DC68C}" presName="parentText" presStyleLbl="node1" presStyleIdx="0" presStyleCnt="1">
        <dgm:presLayoutVars>
          <dgm:chMax val="0"/>
          <dgm:bulletEnabled val="1"/>
        </dgm:presLayoutVars>
      </dgm:prSet>
      <dgm:spPr/>
      <dgm:t>
        <a:bodyPr/>
        <a:lstStyle/>
        <a:p>
          <a:endParaRPr lang="en-US"/>
        </a:p>
      </dgm:t>
    </dgm:pt>
  </dgm:ptLst>
  <dgm:cxnLst>
    <dgm:cxn modelId="{3A3B503A-59F9-4EB8-B6F1-7A6FD721E2AC}" type="presOf" srcId="{7CAFCB3B-CFE4-4449-BF53-856074D2882F}" destId="{BD2365DC-00E2-4BBB-A002-E2AAD432B239}" srcOrd="0" destOrd="0" presId="urn:microsoft.com/office/officeart/2005/8/layout/vList2"/>
    <dgm:cxn modelId="{11CDC9CA-77AA-46C9-8572-F62244BB4110}" srcId="{7CAFCB3B-CFE4-4449-BF53-856074D2882F}" destId="{B7E339E8-FD09-476A-A77B-7D3F672DC68C}" srcOrd="0" destOrd="0" parTransId="{9CAEC912-2255-4455-9C7B-ECB5D8134E87}" sibTransId="{0800F20E-2E15-43D6-B161-D9F1A9CFAE7E}"/>
    <dgm:cxn modelId="{0E8BB94F-9799-4DAC-9F60-13EE19665489}" type="presOf" srcId="{B7E339E8-FD09-476A-A77B-7D3F672DC68C}" destId="{D23C1D0D-1003-4CF6-A6EF-F56BD97AF85E}" srcOrd="0" destOrd="0" presId="urn:microsoft.com/office/officeart/2005/8/layout/vList2"/>
    <dgm:cxn modelId="{4B245C6E-174C-453E-A0E3-DABEAA324987}" type="presParOf" srcId="{BD2365DC-00E2-4BBB-A002-E2AAD432B239}" destId="{D23C1D0D-1003-4CF6-A6EF-F56BD97AF85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ABAC1-CAA7-4203-9CDB-CB7369F3C4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EDFA7A-7EBB-4DD2-84FB-C2F829FA50C4}">
      <dgm:prSet custT="1"/>
      <dgm:spPr/>
      <dgm:t>
        <a:bodyPr/>
        <a:lstStyle/>
        <a:p>
          <a:pPr rtl="0"/>
          <a:r>
            <a:rPr lang="en-US" sz="2300" dirty="0" smtClean="0"/>
            <a:t>Some Challenges to Consider</a:t>
          </a:r>
          <a:endParaRPr lang="en-US" sz="2300" dirty="0"/>
        </a:p>
      </dgm:t>
    </dgm:pt>
    <dgm:pt modelId="{37B82092-DBD9-4F33-BD84-F422A5DB13DB}" type="parTrans" cxnId="{E3D6E834-63DA-413E-BD66-01ACCC42E654}">
      <dgm:prSet/>
      <dgm:spPr/>
      <dgm:t>
        <a:bodyPr/>
        <a:lstStyle/>
        <a:p>
          <a:endParaRPr lang="en-US"/>
        </a:p>
      </dgm:t>
    </dgm:pt>
    <dgm:pt modelId="{E58B9470-C86D-4B6E-8389-DB256C378FAF}" type="sibTrans" cxnId="{E3D6E834-63DA-413E-BD66-01ACCC42E654}">
      <dgm:prSet/>
      <dgm:spPr/>
      <dgm:t>
        <a:bodyPr/>
        <a:lstStyle/>
        <a:p>
          <a:endParaRPr lang="en-US"/>
        </a:p>
      </dgm:t>
    </dgm:pt>
    <dgm:pt modelId="{3C83C716-DD5F-456A-ACD2-9FAAA2972DE6}" type="pres">
      <dgm:prSet presAssocID="{FF2ABAC1-CAA7-4203-9CDB-CB7369F3C4AE}" presName="linear" presStyleCnt="0">
        <dgm:presLayoutVars>
          <dgm:animLvl val="lvl"/>
          <dgm:resizeHandles val="exact"/>
        </dgm:presLayoutVars>
      </dgm:prSet>
      <dgm:spPr/>
      <dgm:t>
        <a:bodyPr/>
        <a:lstStyle/>
        <a:p>
          <a:endParaRPr lang="en-US"/>
        </a:p>
      </dgm:t>
    </dgm:pt>
    <dgm:pt modelId="{0DB84E6F-8BEF-4C83-8185-AF032CB6346A}" type="pres">
      <dgm:prSet presAssocID="{77EDFA7A-7EBB-4DD2-84FB-C2F829FA50C4}" presName="parentText" presStyleLbl="node1" presStyleIdx="0" presStyleCnt="1">
        <dgm:presLayoutVars>
          <dgm:chMax val="0"/>
          <dgm:bulletEnabled val="1"/>
        </dgm:presLayoutVars>
      </dgm:prSet>
      <dgm:spPr/>
      <dgm:t>
        <a:bodyPr/>
        <a:lstStyle/>
        <a:p>
          <a:endParaRPr lang="en-US"/>
        </a:p>
      </dgm:t>
    </dgm:pt>
  </dgm:ptLst>
  <dgm:cxnLst>
    <dgm:cxn modelId="{E3D6E834-63DA-413E-BD66-01ACCC42E654}" srcId="{FF2ABAC1-CAA7-4203-9CDB-CB7369F3C4AE}" destId="{77EDFA7A-7EBB-4DD2-84FB-C2F829FA50C4}" srcOrd="0" destOrd="0" parTransId="{37B82092-DBD9-4F33-BD84-F422A5DB13DB}" sibTransId="{E58B9470-C86D-4B6E-8389-DB256C378FAF}"/>
    <dgm:cxn modelId="{9993AD8B-5CFD-4C46-8C38-9DEC8A2CA512}" type="presOf" srcId="{77EDFA7A-7EBB-4DD2-84FB-C2F829FA50C4}" destId="{0DB84E6F-8BEF-4C83-8185-AF032CB6346A}" srcOrd="0" destOrd="0" presId="urn:microsoft.com/office/officeart/2005/8/layout/vList2"/>
    <dgm:cxn modelId="{3C89D49F-8230-4DD8-8579-2A901C426FD6}" type="presOf" srcId="{FF2ABAC1-CAA7-4203-9CDB-CB7369F3C4AE}" destId="{3C83C716-DD5F-456A-ACD2-9FAAA2972DE6}" srcOrd="0" destOrd="0" presId="urn:microsoft.com/office/officeart/2005/8/layout/vList2"/>
    <dgm:cxn modelId="{7023F40A-FC9C-41AB-91CB-DA29799D274B}" type="presParOf" srcId="{3C83C716-DD5F-456A-ACD2-9FAAA2972DE6}" destId="{0DB84E6F-8BEF-4C83-8185-AF032CB6346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77C8A0-42C5-48C7-BD32-A7F5C1C921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ECE42-E1D2-4ED1-80AC-A476B8786254}">
      <dgm:prSet/>
      <dgm:spPr/>
      <dgm:t>
        <a:bodyPr/>
        <a:lstStyle/>
        <a:p>
          <a:pPr rtl="0"/>
          <a:r>
            <a:rPr lang="en-US" dirty="0" smtClean="0"/>
            <a:t>Why HUD/FHA Multifamily Loan Programs are Likely to Thrive in the Future</a:t>
          </a:r>
          <a:endParaRPr lang="en-US" dirty="0"/>
        </a:p>
      </dgm:t>
    </dgm:pt>
    <dgm:pt modelId="{38BAF0BE-180E-4DAC-9FAD-57580E91856A}" type="parTrans" cxnId="{B2E67E8B-58B4-4A2A-B472-6833AA33C1AE}">
      <dgm:prSet/>
      <dgm:spPr/>
      <dgm:t>
        <a:bodyPr/>
        <a:lstStyle/>
        <a:p>
          <a:endParaRPr lang="en-US"/>
        </a:p>
      </dgm:t>
    </dgm:pt>
    <dgm:pt modelId="{FF1F3C34-6BD5-4E59-ADFC-7DB7909C6FE6}" type="sibTrans" cxnId="{B2E67E8B-58B4-4A2A-B472-6833AA33C1AE}">
      <dgm:prSet/>
      <dgm:spPr/>
      <dgm:t>
        <a:bodyPr/>
        <a:lstStyle/>
        <a:p>
          <a:endParaRPr lang="en-US"/>
        </a:p>
      </dgm:t>
    </dgm:pt>
    <dgm:pt modelId="{D0BE9224-FF70-403D-80D0-C147EB9BC545}" type="pres">
      <dgm:prSet presAssocID="{E477C8A0-42C5-48C7-BD32-A7F5C1C921DC}" presName="linear" presStyleCnt="0">
        <dgm:presLayoutVars>
          <dgm:animLvl val="lvl"/>
          <dgm:resizeHandles val="exact"/>
        </dgm:presLayoutVars>
      </dgm:prSet>
      <dgm:spPr/>
      <dgm:t>
        <a:bodyPr/>
        <a:lstStyle/>
        <a:p>
          <a:endParaRPr lang="en-US"/>
        </a:p>
      </dgm:t>
    </dgm:pt>
    <dgm:pt modelId="{6961B17D-72BB-49F2-9AF4-0D8C5CFBA4A9}" type="pres">
      <dgm:prSet presAssocID="{3CAECE42-E1D2-4ED1-80AC-A476B8786254}" presName="parentText" presStyleLbl="node1" presStyleIdx="0" presStyleCnt="1" custLinFactNeighborX="-956" custLinFactNeighborY="-2224">
        <dgm:presLayoutVars>
          <dgm:chMax val="0"/>
          <dgm:bulletEnabled val="1"/>
        </dgm:presLayoutVars>
      </dgm:prSet>
      <dgm:spPr/>
      <dgm:t>
        <a:bodyPr/>
        <a:lstStyle/>
        <a:p>
          <a:endParaRPr lang="en-US"/>
        </a:p>
      </dgm:t>
    </dgm:pt>
  </dgm:ptLst>
  <dgm:cxnLst>
    <dgm:cxn modelId="{B2E67E8B-58B4-4A2A-B472-6833AA33C1AE}" srcId="{E477C8A0-42C5-48C7-BD32-A7F5C1C921DC}" destId="{3CAECE42-E1D2-4ED1-80AC-A476B8786254}" srcOrd="0" destOrd="0" parTransId="{38BAF0BE-180E-4DAC-9FAD-57580E91856A}" sibTransId="{FF1F3C34-6BD5-4E59-ADFC-7DB7909C6FE6}"/>
    <dgm:cxn modelId="{CC0E1486-454C-41DF-A8B3-63F5AFBA0036}" type="presOf" srcId="{3CAECE42-E1D2-4ED1-80AC-A476B8786254}" destId="{6961B17D-72BB-49F2-9AF4-0D8C5CFBA4A9}" srcOrd="0" destOrd="0" presId="urn:microsoft.com/office/officeart/2005/8/layout/vList2"/>
    <dgm:cxn modelId="{1DCFA3BF-8B40-4169-9893-A6196E88E5C9}" type="presOf" srcId="{E477C8A0-42C5-48C7-BD32-A7F5C1C921DC}" destId="{D0BE9224-FF70-403D-80D0-C147EB9BC545}" srcOrd="0" destOrd="0" presId="urn:microsoft.com/office/officeart/2005/8/layout/vList2"/>
    <dgm:cxn modelId="{04038F6C-5626-4E53-B71F-7BF433C21E96}" type="presParOf" srcId="{D0BE9224-FF70-403D-80D0-C147EB9BC545}" destId="{6961B17D-72BB-49F2-9AF4-0D8C5CFBA4A9}"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AFCB3B-CFE4-4449-BF53-856074D28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EF4F1B-6522-4E0F-81D4-CD4BFC1CEFC1}">
      <dgm:prSet/>
      <dgm:spPr/>
      <dgm:t>
        <a:bodyPr/>
        <a:lstStyle/>
        <a:p>
          <a:r>
            <a:rPr lang="en-US" dirty="0" smtClean="0"/>
            <a:t>Programmatic Advantages</a:t>
          </a:r>
          <a:endParaRPr lang="en-US" dirty="0"/>
        </a:p>
      </dgm:t>
    </dgm:pt>
    <dgm:pt modelId="{AC4EA95E-8B2D-46D9-99BF-B79959B09D5D}" type="parTrans" cxnId="{787D3607-5FBF-4420-9923-5B68CB69D23A}">
      <dgm:prSet/>
      <dgm:spPr/>
      <dgm:t>
        <a:bodyPr/>
        <a:lstStyle/>
        <a:p>
          <a:endParaRPr lang="en-US"/>
        </a:p>
      </dgm:t>
    </dgm:pt>
    <dgm:pt modelId="{D1D03846-45C6-4B3A-AFA9-E794A744D443}" type="sibTrans" cxnId="{787D3607-5FBF-4420-9923-5B68CB69D23A}">
      <dgm:prSet/>
      <dgm:spPr/>
      <dgm:t>
        <a:bodyPr/>
        <a:lstStyle/>
        <a:p>
          <a:endParaRPr lang="en-US"/>
        </a:p>
      </dgm:t>
    </dgm:pt>
    <dgm:pt modelId="{BD2365DC-00E2-4BBB-A002-E2AAD432B239}" type="pres">
      <dgm:prSet presAssocID="{7CAFCB3B-CFE4-4449-BF53-856074D2882F}" presName="linear" presStyleCnt="0">
        <dgm:presLayoutVars>
          <dgm:animLvl val="lvl"/>
          <dgm:resizeHandles val="exact"/>
        </dgm:presLayoutVars>
      </dgm:prSet>
      <dgm:spPr/>
      <dgm:t>
        <a:bodyPr/>
        <a:lstStyle/>
        <a:p>
          <a:endParaRPr lang="en-US"/>
        </a:p>
      </dgm:t>
    </dgm:pt>
    <dgm:pt modelId="{29BD9331-5FB3-48B8-9664-BFA16BDB9542}" type="pres">
      <dgm:prSet presAssocID="{65EF4F1B-6522-4E0F-81D4-CD4BFC1CEFC1}" presName="parentText" presStyleLbl="node1" presStyleIdx="0" presStyleCnt="1">
        <dgm:presLayoutVars>
          <dgm:chMax val="0"/>
          <dgm:bulletEnabled val="1"/>
        </dgm:presLayoutVars>
      </dgm:prSet>
      <dgm:spPr/>
      <dgm:t>
        <a:bodyPr/>
        <a:lstStyle/>
        <a:p>
          <a:endParaRPr lang="en-US"/>
        </a:p>
      </dgm:t>
    </dgm:pt>
  </dgm:ptLst>
  <dgm:cxnLst>
    <dgm:cxn modelId="{9023BA14-AC91-4102-AA0E-7C141A202847}" type="presOf" srcId="{7CAFCB3B-CFE4-4449-BF53-856074D2882F}" destId="{BD2365DC-00E2-4BBB-A002-E2AAD432B239}" srcOrd="0" destOrd="0" presId="urn:microsoft.com/office/officeart/2005/8/layout/vList2"/>
    <dgm:cxn modelId="{787D3607-5FBF-4420-9923-5B68CB69D23A}" srcId="{7CAFCB3B-CFE4-4449-BF53-856074D2882F}" destId="{65EF4F1B-6522-4E0F-81D4-CD4BFC1CEFC1}" srcOrd="0" destOrd="0" parTransId="{AC4EA95E-8B2D-46D9-99BF-B79959B09D5D}" sibTransId="{D1D03846-45C6-4B3A-AFA9-E794A744D443}"/>
    <dgm:cxn modelId="{5E8449AF-A2EC-4AF7-B819-21D8D8798308}" type="presOf" srcId="{65EF4F1B-6522-4E0F-81D4-CD4BFC1CEFC1}" destId="{29BD9331-5FB3-48B8-9664-BFA16BDB9542}" srcOrd="0" destOrd="0" presId="urn:microsoft.com/office/officeart/2005/8/layout/vList2"/>
    <dgm:cxn modelId="{AE445D65-D9A7-4E33-9569-9D32B6F6AB56}" type="presParOf" srcId="{BD2365DC-00E2-4BBB-A002-E2AAD432B239}" destId="{29BD9331-5FB3-48B8-9664-BFA16BDB954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2ABAC1-CAA7-4203-9CDB-CB7369F3C4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7B23C8-495F-4100-B00A-26F8ED766DB2}">
      <dgm:prSet/>
      <dgm:spPr/>
      <dgm:t>
        <a:bodyPr/>
        <a:lstStyle/>
        <a:p>
          <a:r>
            <a:rPr lang="en-US" dirty="0" smtClean="0"/>
            <a:t>Rental Housing Demand</a:t>
          </a:r>
          <a:endParaRPr lang="en-US" dirty="0"/>
        </a:p>
      </dgm:t>
    </dgm:pt>
    <dgm:pt modelId="{D92AF0BA-7E9A-400C-B80B-3D0415EA1539}" type="parTrans" cxnId="{D26E9633-E381-4D5B-992D-7D82187223F0}">
      <dgm:prSet/>
      <dgm:spPr/>
      <dgm:t>
        <a:bodyPr/>
        <a:lstStyle/>
        <a:p>
          <a:endParaRPr lang="en-US"/>
        </a:p>
      </dgm:t>
    </dgm:pt>
    <dgm:pt modelId="{654E9CFA-CF38-403B-ABF8-E78A0900C8CA}" type="sibTrans" cxnId="{D26E9633-E381-4D5B-992D-7D82187223F0}">
      <dgm:prSet/>
      <dgm:spPr/>
      <dgm:t>
        <a:bodyPr/>
        <a:lstStyle/>
        <a:p>
          <a:endParaRPr lang="en-US"/>
        </a:p>
      </dgm:t>
    </dgm:pt>
    <dgm:pt modelId="{3C83C716-DD5F-456A-ACD2-9FAAA2972DE6}" type="pres">
      <dgm:prSet presAssocID="{FF2ABAC1-CAA7-4203-9CDB-CB7369F3C4AE}" presName="linear" presStyleCnt="0">
        <dgm:presLayoutVars>
          <dgm:animLvl val="lvl"/>
          <dgm:resizeHandles val="exact"/>
        </dgm:presLayoutVars>
      </dgm:prSet>
      <dgm:spPr/>
      <dgm:t>
        <a:bodyPr/>
        <a:lstStyle/>
        <a:p>
          <a:endParaRPr lang="en-US"/>
        </a:p>
      </dgm:t>
    </dgm:pt>
    <dgm:pt modelId="{70311161-5AA3-417B-81C6-AA086BC555DE}" type="pres">
      <dgm:prSet presAssocID="{597B23C8-495F-4100-B00A-26F8ED766DB2}" presName="parentText" presStyleLbl="node1" presStyleIdx="0" presStyleCnt="1">
        <dgm:presLayoutVars>
          <dgm:chMax val="0"/>
          <dgm:bulletEnabled val="1"/>
        </dgm:presLayoutVars>
      </dgm:prSet>
      <dgm:spPr/>
      <dgm:t>
        <a:bodyPr/>
        <a:lstStyle/>
        <a:p>
          <a:endParaRPr lang="en-US"/>
        </a:p>
      </dgm:t>
    </dgm:pt>
  </dgm:ptLst>
  <dgm:cxnLst>
    <dgm:cxn modelId="{A4E06A9B-5EEA-4171-BD5F-81D7AE94B98A}" type="presOf" srcId="{FF2ABAC1-CAA7-4203-9CDB-CB7369F3C4AE}" destId="{3C83C716-DD5F-456A-ACD2-9FAAA2972DE6}" srcOrd="0" destOrd="0" presId="urn:microsoft.com/office/officeart/2005/8/layout/vList2"/>
    <dgm:cxn modelId="{CB72171F-7F56-433A-AA2C-2104000101E8}" type="presOf" srcId="{597B23C8-495F-4100-B00A-26F8ED766DB2}" destId="{70311161-5AA3-417B-81C6-AA086BC555DE}" srcOrd="0" destOrd="0" presId="urn:microsoft.com/office/officeart/2005/8/layout/vList2"/>
    <dgm:cxn modelId="{D26E9633-E381-4D5B-992D-7D82187223F0}" srcId="{FF2ABAC1-CAA7-4203-9CDB-CB7369F3C4AE}" destId="{597B23C8-495F-4100-B00A-26F8ED766DB2}" srcOrd="0" destOrd="0" parTransId="{D92AF0BA-7E9A-400C-B80B-3D0415EA1539}" sibTransId="{654E9CFA-CF38-403B-ABF8-E78A0900C8CA}"/>
    <dgm:cxn modelId="{94C5E313-8C4A-49BE-B0AB-9BCC7BA18664}" type="presParOf" srcId="{3C83C716-DD5F-456A-ACD2-9FAAA2972DE6}" destId="{70311161-5AA3-417B-81C6-AA086BC555D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7C8A0-42C5-48C7-BD32-A7F5C1C921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163AEB-39ED-41C0-9C56-771B143C5490}">
      <dgm:prSet/>
      <dgm:spPr/>
      <dgm:t>
        <a:bodyPr/>
        <a:lstStyle/>
        <a:p>
          <a:r>
            <a:rPr lang="en-US" dirty="0" smtClean="0"/>
            <a:t>Competitor Challenges</a:t>
          </a:r>
          <a:endParaRPr lang="en-US" dirty="0"/>
        </a:p>
      </dgm:t>
    </dgm:pt>
    <dgm:pt modelId="{C6BF108B-A4A8-4AC5-A15D-C914A969726F}" type="parTrans" cxnId="{AA3FA275-D712-45BE-A397-5E580A926E2A}">
      <dgm:prSet/>
      <dgm:spPr/>
      <dgm:t>
        <a:bodyPr/>
        <a:lstStyle/>
        <a:p>
          <a:endParaRPr lang="en-US"/>
        </a:p>
      </dgm:t>
    </dgm:pt>
    <dgm:pt modelId="{35FB572D-1E98-4A69-8833-2B79D167A132}" type="sibTrans" cxnId="{AA3FA275-D712-45BE-A397-5E580A926E2A}">
      <dgm:prSet/>
      <dgm:spPr/>
      <dgm:t>
        <a:bodyPr/>
        <a:lstStyle/>
        <a:p>
          <a:endParaRPr lang="en-US"/>
        </a:p>
      </dgm:t>
    </dgm:pt>
    <dgm:pt modelId="{D0BE9224-FF70-403D-80D0-C147EB9BC545}" type="pres">
      <dgm:prSet presAssocID="{E477C8A0-42C5-48C7-BD32-A7F5C1C921DC}" presName="linear" presStyleCnt="0">
        <dgm:presLayoutVars>
          <dgm:animLvl val="lvl"/>
          <dgm:resizeHandles val="exact"/>
        </dgm:presLayoutVars>
      </dgm:prSet>
      <dgm:spPr/>
      <dgm:t>
        <a:bodyPr/>
        <a:lstStyle/>
        <a:p>
          <a:endParaRPr lang="en-US"/>
        </a:p>
      </dgm:t>
    </dgm:pt>
    <dgm:pt modelId="{8A8F9E80-4DC1-44ED-9115-2E63BE2FBDEB}" type="pres">
      <dgm:prSet presAssocID="{AC163AEB-39ED-41C0-9C56-771B143C5490}" presName="parentText" presStyleLbl="node1" presStyleIdx="0" presStyleCnt="1">
        <dgm:presLayoutVars>
          <dgm:chMax val="0"/>
          <dgm:bulletEnabled val="1"/>
        </dgm:presLayoutVars>
      </dgm:prSet>
      <dgm:spPr/>
      <dgm:t>
        <a:bodyPr/>
        <a:lstStyle/>
        <a:p>
          <a:endParaRPr lang="en-US"/>
        </a:p>
      </dgm:t>
    </dgm:pt>
  </dgm:ptLst>
  <dgm:cxnLst>
    <dgm:cxn modelId="{AA3FA275-D712-45BE-A397-5E580A926E2A}" srcId="{E477C8A0-42C5-48C7-BD32-A7F5C1C921DC}" destId="{AC163AEB-39ED-41C0-9C56-771B143C5490}" srcOrd="0" destOrd="0" parTransId="{C6BF108B-A4A8-4AC5-A15D-C914A969726F}" sibTransId="{35FB572D-1E98-4A69-8833-2B79D167A132}"/>
    <dgm:cxn modelId="{E4C78930-31D2-442C-8F20-54F98E0BAC75}" type="presOf" srcId="{AC163AEB-39ED-41C0-9C56-771B143C5490}" destId="{8A8F9E80-4DC1-44ED-9115-2E63BE2FBDEB}" srcOrd="0" destOrd="0" presId="urn:microsoft.com/office/officeart/2005/8/layout/vList2"/>
    <dgm:cxn modelId="{51437318-D50E-4BFD-B0EC-1CCE5B0E99E8}" type="presOf" srcId="{E477C8A0-42C5-48C7-BD32-A7F5C1C921DC}" destId="{D0BE9224-FF70-403D-80D0-C147EB9BC545}" srcOrd="0" destOrd="0" presId="urn:microsoft.com/office/officeart/2005/8/layout/vList2"/>
    <dgm:cxn modelId="{3E54BBB3-A259-43E6-BE20-43B42DF4B774}" type="presParOf" srcId="{D0BE9224-FF70-403D-80D0-C147EB9BC545}" destId="{8A8F9E80-4DC1-44ED-9115-2E63BE2FBDE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AFCB3B-CFE4-4449-BF53-856074D288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E339E8-FD09-476A-A77B-7D3F672DC68C}">
      <dgm:prSet/>
      <dgm:spPr/>
      <dgm:t>
        <a:bodyPr/>
        <a:lstStyle/>
        <a:p>
          <a:pPr rtl="0"/>
          <a:r>
            <a:rPr lang="en-US" dirty="0" smtClean="0"/>
            <a:t>Long-term, Fixed-rate Assumable Financing </a:t>
          </a:r>
          <a:endParaRPr lang="en-US" dirty="0"/>
        </a:p>
      </dgm:t>
    </dgm:pt>
    <dgm:pt modelId="{9CAEC912-2255-4455-9C7B-ECB5D8134E87}" type="parTrans" cxnId="{11CDC9CA-77AA-46C9-8572-F62244BB4110}">
      <dgm:prSet/>
      <dgm:spPr/>
      <dgm:t>
        <a:bodyPr/>
        <a:lstStyle/>
        <a:p>
          <a:endParaRPr lang="en-US"/>
        </a:p>
      </dgm:t>
    </dgm:pt>
    <dgm:pt modelId="{0800F20E-2E15-43D6-B161-D9F1A9CFAE7E}" type="sibTrans" cxnId="{11CDC9CA-77AA-46C9-8572-F62244BB4110}">
      <dgm:prSet/>
      <dgm:spPr/>
      <dgm:t>
        <a:bodyPr/>
        <a:lstStyle/>
        <a:p>
          <a:endParaRPr lang="en-US"/>
        </a:p>
      </dgm:t>
    </dgm:pt>
    <dgm:pt modelId="{BD2365DC-00E2-4BBB-A002-E2AAD432B239}" type="pres">
      <dgm:prSet presAssocID="{7CAFCB3B-CFE4-4449-BF53-856074D2882F}" presName="linear" presStyleCnt="0">
        <dgm:presLayoutVars>
          <dgm:animLvl val="lvl"/>
          <dgm:resizeHandles val="exact"/>
        </dgm:presLayoutVars>
      </dgm:prSet>
      <dgm:spPr/>
      <dgm:t>
        <a:bodyPr/>
        <a:lstStyle/>
        <a:p>
          <a:endParaRPr lang="en-US"/>
        </a:p>
      </dgm:t>
    </dgm:pt>
    <dgm:pt modelId="{D23C1D0D-1003-4CF6-A6EF-F56BD97AF85E}" type="pres">
      <dgm:prSet presAssocID="{B7E339E8-FD09-476A-A77B-7D3F672DC68C}" presName="parentText" presStyleLbl="node1" presStyleIdx="0" presStyleCnt="1">
        <dgm:presLayoutVars>
          <dgm:chMax val="0"/>
          <dgm:bulletEnabled val="1"/>
        </dgm:presLayoutVars>
      </dgm:prSet>
      <dgm:spPr/>
      <dgm:t>
        <a:bodyPr/>
        <a:lstStyle/>
        <a:p>
          <a:endParaRPr lang="en-US"/>
        </a:p>
      </dgm:t>
    </dgm:pt>
  </dgm:ptLst>
  <dgm:cxnLst>
    <dgm:cxn modelId="{E1265A3D-19A0-4968-BD89-ACB568659323}" type="presOf" srcId="{B7E339E8-FD09-476A-A77B-7D3F672DC68C}" destId="{D23C1D0D-1003-4CF6-A6EF-F56BD97AF85E}" srcOrd="0" destOrd="0" presId="urn:microsoft.com/office/officeart/2005/8/layout/vList2"/>
    <dgm:cxn modelId="{30FD8395-6AE0-4063-96B8-47455D72BAE8}" type="presOf" srcId="{7CAFCB3B-CFE4-4449-BF53-856074D2882F}" destId="{BD2365DC-00E2-4BBB-A002-E2AAD432B239}" srcOrd="0" destOrd="0" presId="urn:microsoft.com/office/officeart/2005/8/layout/vList2"/>
    <dgm:cxn modelId="{11CDC9CA-77AA-46C9-8572-F62244BB4110}" srcId="{7CAFCB3B-CFE4-4449-BF53-856074D2882F}" destId="{B7E339E8-FD09-476A-A77B-7D3F672DC68C}" srcOrd="0" destOrd="0" parTransId="{9CAEC912-2255-4455-9C7B-ECB5D8134E87}" sibTransId="{0800F20E-2E15-43D6-B161-D9F1A9CFAE7E}"/>
    <dgm:cxn modelId="{C0727F2E-995E-44BD-8B27-46859CD7F692}" type="presParOf" srcId="{BD2365DC-00E2-4BBB-A002-E2AAD432B239}" destId="{D23C1D0D-1003-4CF6-A6EF-F56BD97AF85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2ABAC1-CAA7-4203-9CDB-CB7369F3C4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EDFA7A-7EBB-4DD2-84FB-C2F829FA50C4}">
      <dgm:prSet/>
      <dgm:spPr/>
      <dgm:t>
        <a:bodyPr/>
        <a:lstStyle/>
        <a:p>
          <a:pPr rtl="0"/>
          <a:r>
            <a:rPr lang="en-US" dirty="0" smtClean="0"/>
            <a:t>Fixed-rate, Non-recourse Construction Credit</a:t>
          </a:r>
          <a:endParaRPr lang="en-US" dirty="0"/>
        </a:p>
      </dgm:t>
    </dgm:pt>
    <dgm:pt modelId="{37B82092-DBD9-4F33-BD84-F422A5DB13DB}" type="parTrans" cxnId="{E3D6E834-63DA-413E-BD66-01ACCC42E654}">
      <dgm:prSet/>
      <dgm:spPr/>
      <dgm:t>
        <a:bodyPr/>
        <a:lstStyle/>
        <a:p>
          <a:endParaRPr lang="en-US"/>
        </a:p>
      </dgm:t>
    </dgm:pt>
    <dgm:pt modelId="{E58B9470-C86D-4B6E-8389-DB256C378FAF}" type="sibTrans" cxnId="{E3D6E834-63DA-413E-BD66-01ACCC42E654}">
      <dgm:prSet/>
      <dgm:spPr/>
      <dgm:t>
        <a:bodyPr/>
        <a:lstStyle/>
        <a:p>
          <a:endParaRPr lang="en-US"/>
        </a:p>
      </dgm:t>
    </dgm:pt>
    <dgm:pt modelId="{3C83C716-DD5F-456A-ACD2-9FAAA2972DE6}" type="pres">
      <dgm:prSet presAssocID="{FF2ABAC1-CAA7-4203-9CDB-CB7369F3C4AE}" presName="linear" presStyleCnt="0">
        <dgm:presLayoutVars>
          <dgm:animLvl val="lvl"/>
          <dgm:resizeHandles val="exact"/>
        </dgm:presLayoutVars>
      </dgm:prSet>
      <dgm:spPr/>
      <dgm:t>
        <a:bodyPr/>
        <a:lstStyle/>
        <a:p>
          <a:endParaRPr lang="en-US"/>
        </a:p>
      </dgm:t>
    </dgm:pt>
    <dgm:pt modelId="{0DB84E6F-8BEF-4C83-8185-AF032CB6346A}" type="pres">
      <dgm:prSet presAssocID="{77EDFA7A-7EBB-4DD2-84FB-C2F829FA50C4}" presName="parentText" presStyleLbl="node1" presStyleIdx="0" presStyleCnt="1" custLinFactNeighborX="151" custLinFactNeighborY="-732">
        <dgm:presLayoutVars>
          <dgm:chMax val="0"/>
          <dgm:bulletEnabled val="1"/>
        </dgm:presLayoutVars>
      </dgm:prSet>
      <dgm:spPr/>
      <dgm:t>
        <a:bodyPr/>
        <a:lstStyle/>
        <a:p>
          <a:endParaRPr lang="en-US"/>
        </a:p>
      </dgm:t>
    </dgm:pt>
  </dgm:ptLst>
  <dgm:cxnLst>
    <dgm:cxn modelId="{75A0E0DD-5872-4DF6-B3B7-637FB1D12910}" type="presOf" srcId="{FF2ABAC1-CAA7-4203-9CDB-CB7369F3C4AE}" destId="{3C83C716-DD5F-456A-ACD2-9FAAA2972DE6}" srcOrd="0" destOrd="0" presId="urn:microsoft.com/office/officeart/2005/8/layout/vList2"/>
    <dgm:cxn modelId="{E3D6E834-63DA-413E-BD66-01ACCC42E654}" srcId="{FF2ABAC1-CAA7-4203-9CDB-CB7369F3C4AE}" destId="{77EDFA7A-7EBB-4DD2-84FB-C2F829FA50C4}" srcOrd="0" destOrd="0" parTransId="{37B82092-DBD9-4F33-BD84-F422A5DB13DB}" sibTransId="{E58B9470-C86D-4B6E-8389-DB256C378FAF}"/>
    <dgm:cxn modelId="{4365F4DF-6CF2-48F7-95AE-CFECF6EA037B}" type="presOf" srcId="{77EDFA7A-7EBB-4DD2-84FB-C2F829FA50C4}" destId="{0DB84E6F-8BEF-4C83-8185-AF032CB6346A}" srcOrd="0" destOrd="0" presId="urn:microsoft.com/office/officeart/2005/8/layout/vList2"/>
    <dgm:cxn modelId="{39D799B2-F938-4BBB-B741-D891CAE62B57}" type="presParOf" srcId="{3C83C716-DD5F-456A-ACD2-9FAAA2972DE6}" destId="{0DB84E6F-8BEF-4C83-8185-AF032CB6346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77C8A0-42C5-48C7-BD32-A7F5C1C921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ECE42-E1D2-4ED1-80AC-A476B8786254}">
      <dgm:prSet/>
      <dgm:spPr/>
      <dgm:t>
        <a:bodyPr/>
        <a:lstStyle/>
        <a:p>
          <a:pPr rtl="0"/>
          <a:r>
            <a:rPr lang="en-US" dirty="0" smtClean="0"/>
            <a:t>Competitive LTV and DSCR Levels</a:t>
          </a:r>
          <a:endParaRPr lang="en-US" dirty="0"/>
        </a:p>
      </dgm:t>
    </dgm:pt>
    <dgm:pt modelId="{38BAF0BE-180E-4DAC-9FAD-57580E91856A}" type="parTrans" cxnId="{B2E67E8B-58B4-4A2A-B472-6833AA33C1AE}">
      <dgm:prSet/>
      <dgm:spPr/>
      <dgm:t>
        <a:bodyPr/>
        <a:lstStyle/>
        <a:p>
          <a:endParaRPr lang="en-US"/>
        </a:p>
      </dgm:t>
    </dgm:pt>
    <dgm:pt modelId="{FF1F3C34-6BD5-4E59-ADFC-7DB7909C6FE6}" type="sibTrans" cxnId="{B2E67E8B-58B4-4A2A-B472-6833AA33C1AE}">
      <dgm:prSet/>
      <dgm:spPr/>
      <dgm:t>
        <a:bodyPr/>
        <a:lstStyle/>
        <a:p>
          <a:endParaRPr lang="en-US"/>
        </a:p>
      </dgm:t>
    </dgm:pt>
    <dgm:pt modelId="{D0BE9224-FF70-403D-80D0-C147EB9BC545}" type="pres">
      <dgm:prSet presAssocID="{E477C8A0-42C5-48C7-BD32-A7F5C1C921DC}" presName="linear" presStyleCnt="0">
        <dgm:presLayoutVars>
          <dgm:animLvl val="lvl"/>
          <dgm:resizeHandles val="exact"/>
        </dgm:presLayoutVars>
      </dgm:prSet>
      <dgm:spPr/>
      <dgm:t>
        <a:bodyPr/>
        <a:lstStyle/>
        <a:p>
          <a:endParaRPr lang="en-US"/>
        </a:p>
      </dgm:t>
    </dgm:pt>
    <dgm:pt modelId="{6961B17D-72BB-49F2-9AF4-0D8C5CFBA4A9}" type="pres">
      <dgm:prSet presAssocID="{3CAECE42-E1D2-4ED1-80AC-A476B8786254}" presName="parentText" presStyleLbl="node1" presStyleIdx="0" presStyleCnt="1" custLinFactNeighborY="-16638">
        <dgm:presLayoutVars>
          <dgm:chMax val="0"/>
          <dgm:bulletEnabled val="1"/>
        </dgm:presLayoutVars>
      </dgm:prSet>
      <dgm:spPr/>
      <dgm:t>
        <a:bodyPr/>
        <a:lstStyle/>
        <a:p>
          <a:endParaRPr lang="en-US"/>
        </a:p>
      </dgm:t>
    </dgm:pt>
  </dgm:ptLst>
  <dgm:cxnLst>
    <dgm:cxn modelId="{B2E67E8B-58B4-4A2A-B472-6833AA33C1AE}" srcId="{E477C8A0-42C5-48C7-BD32-A7F5C1C921DC}" destId="{3CAECE42-E1D2-4ED1-80AC-A476B8786254}" srcOrd="0" destOrd="0" parTransId="{38BAF0BE-180E-4DAC-9FAD-57580E91856A}" sibTransId="{FF1F3C34-6BD5-4E59-ADFC-7DB7909C6FE6}"/>
    <dgm:cxn modelId="{68CA5910-98A5-4E7F-B7E8-592E32E99CEA}" type="presOf" srcId="{3CAECE42-E1D2-4ED1-80AC-A476B8786254}" destId="{6961B17D-72BB-49F2-9AF4-0D8C5CFBA4A9}" srcOrd="0" destOrd="0" presId="urn:microsoft.com/office/officeart/2005/8/layout/vList2"/>
    <dgm:cxn modelId="{B3F5CD24-D94F-411E-A437-19AC5AB5484B}" type="presOf" srcId="{E477C8A0-42C5-48C7-BD32-A7F5C1C921DC}" destId="{D0BE9224-FF70-403D-80D0-C147EB9BC545}" srcOrd="0" destOrd="0" presId="urn:microsoft.com/office/officeart/2005/8/layout/vList2"/>
    <dgm:cxn modelId="{A8AFC8C7-7877-4286-9D6C-9279A193E3A5}" type="presParOf" srcId="{D0BE9224-FF70-403D-80D0-C147EB9BC545}" destId="{6961B17D-72BB-49F2-9AF4-0D8C5CFBA4A9}"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1D0D-1003-4CF6-A6EF-F56BD97AF85E}">
      <dsp:nvSpPr>
        <dsp:cNvPr id="0" name=""/>
        <dsp:cNvSpPr/>
      </dsp:nvSpPr>
      <dsp:spPr>
        <a:xfrm>
          <a:off x="0" y="10093"/>
          <a:ext cx="8435788" cy="81080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From The Girl Next Door to Belle of the Ball:  the emergence of FHA / HUD as a force in Multifamily Finance</a:t>
          </a:r>
          <a:endParaRPr lang="en-US" sz="2100" kern="1200" dirty="0"/>
        </a:p>
      </dsp:txBody>
      <dsp:txXfrm>
        <a:off x="39580" y="49673"/>
        <a:ext cx="8356628" cy="7316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1D0D-1003-4CF6-A6EF-F56BD97AF85E}">
      <dsp:nvSpPr>
        <dsp:cNvPr id="0" name=""/>
        <dsp:cNvSpPr/>
      </dsp:nvSpPr>
      <dsp:spPr>
        <a:xfrm>
          <a:off x="0" y="0"/>
          <a:ext cx="8435788"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Government Sponsored Agencies</a:t>
          </a:r>
          <a:endParaRPr lang="en-US" sz="3500" kern="1200" dirty="0"/>
        </a:p>
      </dsp:txBody>
      <dsp:txXfrm>
        <a:off x="39980" y="39980"/>
        <a:ext cx="8355828" cy="7390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84E6F-8BEF-4C83-8185-AF032CB6346A}">
      <dsp:nvSpPr>
        <dsp:cNvPr id="0" name=""/>
        <dsp:cNvSpPr/>
      </dsp:nvSpPr>
      <dsp:spPr>
        <a:xfrm>
          <a:off x="0" y="0"/>
          <a:ext cx="8435788"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Life Insurance Companies	</a:t>
          </a:r>
          <a:endParaRPr lang="en-US" sz="3500" kern="1200" dirty="0"/>
        </a:p>
      </dsp:txBody>
      <dsp:txXfrm>
        <a:off x="39980" y="39980"/>
        <a:ext cx="8355828" cy="7390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1B17D-72BB-49F2-9AF4-0D8C5CFBA4A9}">
      <dsp:nvSpPr>
        <dsp:cNvPr id="0" name=""/>
        <dsp:cNvSpPr/>
      </dsp:nvSpPr>
      <dsp:spPr>
        <a:xfrm>
          <a:off x="0" y="11997"/>
          <a:ext cx="8435788"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Commercial Banks &amp; Thrifts</a:t>
          </a:r>
          <a:endParaRPr lang="en-US" sz="3500" kern="1200" dirty="0"/>
        </a:p>
      </dsp:txBody>
      <dsp:txXfrm>
        <a:off x="39980" y="51977"/>
        <a:ext cx="8355828" cy="7390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1D0D-1003-4CF6-A6EF-F56BD97AF85E}">
      <dsp:nvSpPr>
        <dsp:cNvPr id="0" name=""/>
        <dsp:cNvSpPr/>
      </dsp:nvSpPr>
      <dsp:spPr>
        <a:xfrm>
          <a:off x="0" y="11997"/>
          <a:ext cx="8435788"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Demographic</a:t>
          </a:r>
          <a:r>
            <a:rPr lang="en-US" sz="3500" kern="1200" dirty="0" smtClean="0"/>
            <a:t> </a:t>
          </a:r>
          <a:r>
            <a:rPr lang="en-US" sz="3500" b="1" kern="1200" dirty="0" smtClean="0"/>
            <a:t>Growth</a:t>
          </a:r>
          <a:r>
            <a:rPr lang="en-US" sz="3500" kern="1200" dirty="0" smtClean="0"/>
            <a:t>	</a:t>
          </a:r>
          <a:endParaRPr lang="en-US" sz="3500" kern="1200" dirty="0"/>
        </a:p>
      </dsp:txBody>
      <dsp:txXfrm>
        <a:off x="39980" y="51977"/>
        <a:ext cx="8355828" cy="7390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84E6F-8BEF-4C83-8185-AF032CB6346A}">
      <dsp:nvSpPr>
        <dsp:cNvPr id="0" name=""/>
        <dsp:cNvSpPr/>
      </dsp:nvSpPr>
      <dsp:spPr>
        <a:xfrm>
          <a:off x="0" y="0"/>
          <a:ext cx="8435788"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Construction Volumes Remain Inadequate</a:t>
          </a:r>
          <a:endParaRPr lang="en-US" sz="3500" b="1" kern="1200" dirty="0"/>
        </a:p>
      </dsp:txBody>
      <dsp:txXfrm>
        <a:off x="39980" y="39980"/>
        <a:ext cx="8355828" cy="7390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1D0D-1003-4CF6-A6EF-F56BD97AF85E}">
      <dsp:nvSpPr>
        <dsp:cNvPr id="0" name=""/>
        <dsp:cNvSpPr/>
      </dsp:nvSpPr>
      <dsp:spPr>
        <a:xfrm>
          <a:off x="0" y="5998"/>
          <a:ext cx="8435787"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Dozens of New Adopters Introduced to FHA</a:t>
          </a:r>
          <a:endParaRPr lang="en-US" sz="3500" kern="1200" dirty="0"/>
        </a:p>
      </dsp:txBody>
      <dsp:txXfrm>
        <a:off x="39980" y="45978"/>
        <a:ext cx="8355827" cy="7390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1D0D-1003-4CF6-A6EF-F56BD97AF85E}">
      <dsp:nvSpPr>
        <dsp:cNvPr id="0" name=""/>
        <dsp:cNvSpPr/>
      </dsp:nvSpPr>
      <dsp:spPr>
        <a:xfrm>
          <a:off x="0" y="5998"/>
          <a:ext cx="8435788"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Overall HUD Morale</a:t>
          </a:r>
          <a:endParaRPr lang="en-US" sz="3500" kern="1200" dirty="0"/>
        </a:p>
      </dsp:txBody>
      <dsp:txXfrm>
        <a:off x="39980" y="45978"/>
        <a:ext cx="8355828" cy="7390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1D0D-1003-4CF6-A6EF-F56BD97AF85E}">
      <dsp:nvSpPr>
        <dsp:cNvPr id="0" name=""/>
        <dsp:cNvSpPr/>
      </dsp:nvSpPr>
      <dsp:spPr>
        <a:xfrm>
          <a:off x="0" y="5998"/>
          <a:ext cx="8435788"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Cost of Funds</a:t>
          </a:r>
          <a:endParaRPr lang="en-US" sz="3500" kern="1200" dirty="0"/>
        </a:p>
      </dsp:txBody>
      <dsp:txXfrm>
        <a:off x="39980" y="45978"/>
        <a:ext cx="8355828" cy="739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84E6F-8BEF-4C83-8185-AF032CB6346A}">
      <dsp:nvSpPr>
        <dsp:cNvPr id="0" name=""/>
        <dsp:cNvSpPr/>
      </dsp:nvSpPr>
      <dsp:spPr>
        <a:xfrm>
          <a:off x="0" y="3658"/>
          <a:ext cx="8435788" cy="8236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Some Challenges to Consider</a:t>
          </a:r>
          <a:endParaRPr lang="en-US" sz="2300" kern="1200" dirty="0"/>
        </a:p>
      </dsp:txBody>
      <dsp:txXfrm>
        <a:off x="40209" y="43867"/>
        <a:ext cx="8355370" cy="743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1B17D-72BB-49F2-9AF4-0D8C5CFBA4A9}">
      <dsp:nvSpPr>
        <dsp:cNvPr id="0" name=""/>
        <dsp:cNvSpPr/>
      </dsp:nvSpPr>
      <dsp:spPr>
        <a:xfrm>
          <a:off x="0" y="134428"/>
          <a:ext cx="8435788" cy="5382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Why HUD/FHA Multifamily Loan Programs are Likely to Thrive in the Future</a:t>
          </a:r>
          <a:endParaRPr lang="en-US" sz="2300" kern="1200" dirty="0"/>
        </a:p>
      </dsp:txBody>
      <dsp:txXfrm>
        <a:off x="26273" y="160701"/>
        <a:ext cx="8383242" cy="485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D9331-5FB3-48B8-9664-BFA16BDB9542}">
      <dsp:nvSpPr>
        <dsp:cNvPr id="0" name=""/>
        <dsp:cNvSpPr/>
      </dsp:nvSpPr>
      <dsp:spPr>
        <a:xfrm>
          <a:off x="0" y="5998"/>
          <a:ext cx="8435787"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Programmatic Advantages</a:t>
          </a:r>
          <a:endParaRPr lang="en-US" sz="3500" kern="1200" dirty="0"/>
        </a:p>
      </dsp:txBody>
      <dsp:txXfrm>
        <a:off x="39980" y="45978"/>
        <a:ext cx="8355827" cy="739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11161-5AA3-417B-81C6-AA086BC555DE}">
      <dsp:nvSpPr>
        <dsp:cNvPr id="0" name=""/>
        <dsp:cNvSpPr/>
      </dsp:nvSpPr>
      <dsp:spPr>
        <a:xfrm>
          <a:off x="0" y="5998"/>
          <a:ext cx="8435787"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Rental Housing Demand</a:t>
          </a:r>
          <a:endParaRPr lang="en-US" sz="3500" kern="1200" dirty="0"/>
        </a:p>
      </dsp:txBody>
      <dsp:txXfrm>
        <a:off x="39980" y="45978"/>
        <a:ext cx="8355827" cy="7390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F9E80-4DC1-44ED-9115-2E63BE2FBDEB}">
      <dsp:nvSpPr>
        <dsp:cNvPr id="0" name=""/>
        <dsp:cNvSpPr/>
      </dsp:nvSpPr>
      <dsp:spPr>
        <a:xfrm>
          <a:off x="0" y="5998"/>
          <a:ext cx="8435787"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Competitor Challenges</a:t>
          </a:r>
          <a:endParaRPr lang="en-US" sz="3500" kern="1200" dirty="0"/>
        </a:p>
      </dsp:txBody>
      <dsp:txXfrm>
        <a:off x="39980" y="45978"/>
        <a:ext cx="8355827" cy="7390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1D0D-1003-4CF6-A6EF-F56BD97AF85E}">
      <dsp:nvSpPr>
        <dsp:cNvPr id="0" name=""/>
        <dsp:cNvSpPr/>
      </dsp:nvSpPr>
      <dsp:spPr>
        <a:xfrm>
          <a:off x="0" y="5998"/>
          <a:ext cx="8435787"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Long-term, Fixed-rate Assumable Financing </a:t>
          </a:r>
          <a:endParaRPr lang="en-US" sz="3500" kern="1200" dirty="0"/>
        </a:p>
      </dsp:txBody>
      <dsp:txXfrm>
        <a:off x="39980" y="45978"/>
        <a:ext cx="8355827" cy="739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84E6F-8BEF-4C83-8185-AF032CB6346A}">
      <dsp:nvSpPr>
        <dsp:cNvPr id="0" name=""/>
        <dsp:cNvSpPr/>
      </dsp:nvSpPr>
      <dsp:spPr>
        <a:xfrm>
          <a:off x="0" y="3"/>
          <a:ext cx="8435787"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Fixed-rate, Non-recourse Construction Credit</a:t>
          </a:r>
          <a:endParaRPr lang="en-US" sz="3500" kern="1200" dirty="0"/>
        </a:p>
      </dsp:txBody>
      <dsp:txXfrm>
        <a:off x="39980" y="39983"/>
        <a:ext cx="8355827" cy="739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1B17D-72BB-49F2-9AF4-0D8C5CFBA4A9}">
      <dsp:nvSpPr>
        <dsp:cNvPr id="0" name=""/>
        <dsp:cNvSpPr/>
      </dsp:nvSpPr>
      <dsp:spPr>
        <a:xfrm>
          <a:off x="0" y="0"/>
          <a:ext cx="8435787" cy="8189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Competitive LTV and DSCR Levels</a:t>
          </a:r>
          <a:endParaRPr lang="en-US" sz="3500" kern="1200" dirty="0"/>
        </a:p>
      </dsp:txBody>
      <dsp:txXfrm>
        <a:off x="39980" y="39980"/>
        <a:ext cx="8355827" cy="7390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0.04575</cdr:x>
      <cdr:y>0.89768</cdr:y>
    </cdr:from>
    <cdr:to>
      <cdr:x>0.98148</cdr:x>
      <cdr:y>0.96412</cdr:y>
    </cdr:to>
    <cdr:sp macro="" textlink="">
      <cdr:nvSpPr>
        <cdr:cNvPr id="2" name="TextBox 1"/>
        <cdr:cNvSpPr txBox="1"/>
      </cdr:nvSpPr>
      <cdr:spPr>
        <a:xfrm xmlns:a="http://schemas.openxmlformats.org/drawingml/2006/main">
          <a:off x="376517" y="4486469"/>
          <a:ext cx="7700683" cy="332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Form 2007 to 2011, loans endorsed expanded more than 300% and average loan size increased 111%.</a:t>
          </a:r>
          <a:endParaRPr lang="en-US" sz="14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0.43707</cdr:x>
      <cdr:y>0</cdr:y>
    </cdr:from>
    <cdr:to>
      <cdr:x>0.77152</cdr:x>
      <cdr:y>0.32273</cdr:y>
    </cdr:to>
    <cdr:sp macro="" textlink="">
      <cdr:nvSpPr>
        <cdr:cNvPr id="2" name="Oval 1"/>
        <cdr:cNvSpPr/>
      </cdr:nvSpPr>
      <cdr:spPr>
        <a:xfrm xmlns:a="http://schemas.openxmlformats.org/drawingml/2006/main">
          <a:off x="1546411" y="-1515035"/>
          <a:ext cx="1183341" cy="1246094"/>
        </a:xfrm>
        <a:prstGeom xmlns:a="http://schemas.openxmlformats.org/drawingml/2006/main" prst="ellipse">
          <a:avLst/>
        </a:prstGeom>
        <a:noFill xmlns:a="http://schemas.openxmlformats.org/drawingml/2006/main"/>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0.05538</cdr:x>
      <cdr:y>0.81843</cdr:y>
    </cdr:from>
    <cdr:to>
      <cdr:x>0.98051</cdr:x>
      <cdr:y>0.95897</cdr:y>
    </cdr:to>
    <cdr:sp macro="" textlink="">
      <cdr:nvSpPr>
        <cdr:cNvPr id="2" name="TextBox 2"/>
        <cdr:cNvSpPr txBox="1"/>
      </cdr:nvSpPr>
      <cdr:spPr>
        <a:xfrm xmlns:a="http://schemas.openxmlformats.org/drawingml/2006/main">
          <a:off x="484054" y="3763871"/>
          <a:ext cx="808618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t>Homeownership in America declined from a historic high of 69.2% in 2004 to 65.2% in 1Q13, representing an average decrease of about 0.48% per year.  Assuming homeownership continues to decline at a rate of about 0.25% per year for the next 10 years the number of household living in all types of rental structures (1-4, 5+, MH) will increase by about 700,000 per year.</a:t>
          </a:r>
          <a:endParaRPr lang="en-US"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0.64852</cdr:x>
      <cdr:y>0.89527</cdr:y>
    </cdr:from>
    <cdr:to>
      <cdr:x>0.9156</cdr:x>
      <cdr:y>0.97583</cdr:y>
    </cdr:to>
    <cdr:sp macro="" textlink="">
      <cdr:nvSpPr>
        <cdr:cNvPr id="2" name="TextBox 1"/>
        <cdr:cNvSpPr txBox="1"/>
      </cdr:nvSpPr>
      <cdr:spPr>
        <a:xfrm xmlns:a="http://schemas.openxmlformats.org/drawingml/2006/main">
          <a:off x="5441949" y="3984997"/>
          <a:ext cx="2241176" cy="358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0.64828</cdr:x>
      <cdr:y>0.82926</cdr:y>
    </cdr:from>
    <cdr:to>
      <cdr:x>0.9378</cdr:x>
      <cdr:y>0.9078</cdr:y>
    </cdr:to>
    <cdr:sp macro="" textlink="">
      <cdr:nvSpPr>
        <cdr:cNvPr id="3" name="TextBox 2"/>
        <cdr:cNvSpPr txBox="1"/>
      </cdr:nvSpPr>
      <cdr:spPr>
        <a:xfrm xmlns:a="http://schemas.openxmlformats.org/drawingml/2006/main">
          <a:off x="5474540" y="4069987"/>
          <a:ext cx="2444925" cy="3854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rgbClr val="FFFF00"/>
              </a:solidFill>
            </a:rPr>
            <a:t>Affordable housing activity by business line.</a:t>
          </a:r>
          <a:endParaRPr lang="en-US" sz="1100"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0.64852</cdr:x>
      <cdr:y>0.89527</cdr:y>
    </cdr:from>
    <cdr:to>
      <cdr:x>0.9156</cdr:x>
      <cdr:y>0.97583</cdr:y>
    </cdr:to>
    <cdr:sp macro="" textlink="">
      <cdr:nvSpPr>
        <cdr:cNvPr id="2" name="TextBox 1"/>
        <cdr:cNvSpPr txBox="1"/>
      </cdr:nvSpPr>
      <cdr:spPr>
        <a:xfrm xmlns:a="http://schemas.openxmlformats.org/drawingml/2006/main">
          <a:off x="5441949" y="3984997"/>
          <a:ext cx="2241176" cy="358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5111" tIns="47555" rIns="95111" bIns="4755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5111" tIns="47555" rIns="95111" bIns="47555" rtlCol="0"/>
          <a:lstStyle>
            <a:lvl1pPr algn="r">
              <a:defRPr sz="1200"/>
            </a:lvl1pPr>
          </a:lstStyle>
          <a:p>
            <a:fld id="{F3C5CF7A-1850-4FAB-B630-2A72D19CD7BF}" type="datetimeFigureOut">
              <a:rPr lang="en-US" smtClean="0"/>
              <a:t>6/14/2013</a:t>
            </a:fld>
            <a:endParaRPr lang="en-US" dirty="0"/>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5111" tIns="47555" rIns="95111" bIns="47555"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5111" tIns="47555" rIns="95111" bIns="475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5111" tIns="47555" rIns="95111" bIns="475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5111" tIns="47555" rIns="95111" bIns="47555" rtlCol="0" anchor="b"/>
          <a:lstStyle>
            <a:lvl1pPr algn="r">
              <a:defRPr sz="1200"/>
            </a:lvl1pPr>
          </a:lstStyle>
          <a:p>
            <a:fld id="{952D4E4C-E5DC-4BC7-AF16-692984354041}" type="slidenum">
              <a:rPr lang="en-US" smtClean="0"/>
              <a:t>‹#›</a:t>
            </a:fld>
            <a:endParaRPr lang="en-US" dirty="0"/>
          </a:p>
        </p:txBody>
      </p:sp>
    </p:spTree>
    <p:extLst>
      <p:ext uri="{BB962C8B-B14F-4D97-AF65-F5344CB8AC3E}">
        <p14:creationId xmlns:p14="http://schemas.microsoft.com/office/powerpoint/2010/main" val="358636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2150"/>
            <a:ext cx="4262438" cy="3197225"/>
          </a:xfrm>
        </p:spPr>
      </p:sp>
      <p:sp>
        <p:nvSpPr>
          <p:cNvPr id="3" name="Notes Placeholder 2"/>
          <p:cNvSpPr>
            <a:spLocks noGrp="1"/>
          </p:cNvSpPr>
          <p:nvPr>
            <p:ph type="body" idx="1"/>
          </p:nvPr>
        </p:nvSpPr>
        <p:spPr>
          <a:xfrm>
            <a:off x="701041" y="4103326"/>
            <a:ext cx="5608320" cy="4440044"/>
          </a:xfrm>
        </p:spPr>
        <p:txBody>
          <a:bodyPr/>
          <a:lstStyle/>
          <a:p>
            <a:endParaRPr lang="en-US" sz="1300" dirty="0"/>
          </a:p>
        </p:txBody>
      </p:sp>
      <p:sp>
        <p:nvSpPr>
          <p:cNvPr id="4" name="Slide Number Placeholder 3"/>
          <p:cNvSpPr>
            <a:spLocks noGrp="1"/>
          </p:cNvSpPr>
          <p:nvPr>
            <p:ph type="sldNum" sz="quarter" idx="10"/>
          </p:nvPr>
        </p:nvSpPr>
        <p:spPr/>
        <p:txBody>
          <a:bodyPr/>
          <a:lstStyle/>
          <a:p>
            <a:fld id="{952D4E4C-E5DC-4BC7-AF16-692984354041}" type="slidenum">
              <a:rPr lang="en-US" smtClean="0"/>
              <a:t>1</a:t>
            </a:fld>
            <a:endParaRPr lang="en-US" dirty="0"/>
          </a:p>
        </p:txBody>
      </p:sp>
    </p:spTree>
    <p:extLst>
      <p:ext uri="{BB962C8B-B14F-4D97-AF65-F5344CB8AC3E}">
        <p14:creationId xmlns:p14="http://schemas.microsoft.com/office/powerpoint/2010/main" val="205002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10</a:t>
            </a:fld>
            <a:endParaRPr lang="en-US" dirty="0"/>
          </a:p>
        </p:txBody>
      </p:sp>
    </p:spTree>
    <p:extLst>
      <p:ext uri="{BB962C8B-B14F-4D97-AF65-F5344CB8AC3E}">
        <p14:creationId xmlns:p14="http://schemas.microsoft.com/office/powerpoint/2010/main" val="325896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11</a:t>
            </a:fld>
            <a:endParaRPr lang="en-US" dirty="0"/>
          </a:p>
        </p:txBody>
      </p:sp>
    </p:spTree>
    <p:extLst>
      <p:ext uri="{BB962C8B-B14F-4D97-AF65-F5344CB8AC3E}">
        <p14:creationId xmlns:p14="http://schemas.microsoft.com/office/powerpoint/2010/main" val="60101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12</a:t>
            </a:fld>
            <a:endParaRPr lang="en-US" dirty="0"/>
          </a:p>
        </p:txBody>
      </p:sp>
    </p:spTree>
    <p:extLst>
      <p:ext uri="{BB962C8B-B14F-4D97-AF65-F5344CB8AC3E}">
        <p14:creationId xmlns:p14="http://schemas.microsoft.com/office/powerpoint/2010/main" val="142372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13</a:t>
            </a:fld>
            <a:endParaRPr lang="en-US" dirty="0"/>
          </a:p>
        </p:txBody>
      </p:sp>
    </p:spTree>
    <p:extLst>
      <p:ext uri="{BB962C8B-B14F-4D97-AF65-F5344CB8AC3E}">
        <p14:creationId xmlns:p14="http://schemas.microsoft.com/office/powerpoint/2010/main" val="1837741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14</a:t>
            </a:fld>
            <a:endParaRPr lang="en-US" dirty="0"/>
          </a:p>
        </p:txBody>
      </p:sp>
    </p:spTree>
    <p:extLst>
      <p:ext uri="{BB962C8B-B14F-4D97-AF65-F5344CB8AC3E}">
        <p14:creationId xmlns:p14="http://schemas.microsoft.com/office/powerpoint/2010/main" val="61867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15</a:t>
            </a:fld>
            <a:endParaRPr lang="en-US" dirty="0"/>
          </a:p>
        </p:txBody>
      </p:sp>
    </p:spTree>
    <p:extLst>
      <p:ext uri="{BB962C8B-B14F-4D97-AF65-F5344CB8AC3E}">
        <p14:creationId xmlns:p14="http://schemas.microsoft.com/office/powerpoint/2010/main" val="223601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16</a:t>
            </a:fld>
            <a:endParaRPr lang="en-US" dirty="0"/>
          </a:p>
        </p:txBody>
      </p:sp>
    </p:spTree>
    <p:extLst>
      <p:ext uri="{BB962C8B-B14F-4D97-AF65-F5344CB8AC3E}">
        <p14:creationId xmlns:p14="http://schemas.microsoft.com/office/powerpoint/2010/main" val="199425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17</a:t>
            </a:fld>
            <a:endParaRPr lang="en-US" dirty="0"/>
          </a:p>
        </p:txBody>
      </p:sp>
    </p:spTree>
    <p:extLst>
      <p:ext uri="{BB962C8B-B14F-4D97-AF65-F5344CB8AC3E}">
        <p14:creationId xmlns:p14="http://schemas.microsoft.com/office/powerpoint/2010/main" val="3634682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18</a:t>
            </a:fld>
            <a:endParaRPr lang="en-US" dirty="0"/>
          </a:p>
        </p:txBody>
      </p:sp>
    </p:spTree>
    <p:extLst>
      <p:ext uri="{BB962C8B-B14F-4D97-AF65-F5344CB8AC3E}">
        <p14:creationId xmlns:p14="http://schemas.microsoft.com/office/powerpoint/2010/main" val="403078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89704"/>
            <a:ext cx="5654387" cy="4439147"/>
          </a:xfrm>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19</a:t>
            </a:fld>
            <a:endParaRPr lang="en-US" dirty="0"/>
          </a:p>
        </p:txBody>
      </p:sp>
    </p:spTree>
    <p:extLst>
      <p:ext uri="{BB962C8B-B14F-4D97-AF65-F5344CB8AC3E}">
        <p14:creationId xmlns:p14="http://schemas.microsoft.com/office/powerpoint/2010/main" val="208610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2150"/>
            <a:ext cx="4262438" cy="3197225"/>
          </a:xfrm>
        </p:spPr>
      </p:sp>
      <p:sp>
        <p:nvSpPr>
          <p:cNvPr id="3" name="Notes Placeholder 2"/>
          <p:cNvSpPr>
            <a:spLocks noGrp="1"/>
          </p:cNvSpPr>
          <p:nvPr>
            <p:ph type="body" idx="1"/>
          </p:nvPr>
        </p:nvSpPr>
        <p:spPr>
          <a:xfrm>
            <a:off x="701041" y="4103326"/>
            <a:ext cx="5608320" cy="4440044"/>
          </a:xfrm>
        </p:spPr>
        <p:txBody>
          <a:bodyPr/>
          <a:lstStyle/>
          <a:p>
            <a:endParaRPr lang="en-US" sz="1300" dirty="0"/>
          </a:p>
        </p:txBody>
      </p:sp>
      <p:sp>
        <p:nvSpPr>
          <p:cNvPr id="4" name="Slide Number Placeholder 3"/>
          <p:cNvSpPr>
            <a:spLocks noGrp="1"/>
          </p:cNvSpPr>
          <p:nvPr>
            <p:ph type="sldNum" sz="quarter" idx="10"/>
          </p:nvPr>
        </p:nvSpPr>
        <p:spPr/>
        <p:txBody>
          <a:bodyPr/>
          <a:lstStyle/>
          <a:p>
            <a:fld id="{952D4E4C-E5DC-4BC7-AF16-692984354041}" type="slidenum">
              <a:rPr lang="en-US" smtClean="0"/>
              <a:t>2</a:t>
            </a:fld>
            <a:endParaRPr lang="en-US" dirty="0"/>
          </a:p>
        </p:txBody>
      </p:sp>
    </p:spTree>
    <p:extLst>
      <p:ext uri="{BB962C8B-B14F-4D97-AF65-F5344CB8AC3E}">
        <p14:creationId xmlns:p14="http://schemas.microsoft.com/office/powerpoint/2010/main" val="2050027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20</a:t>
            </a:fld>
            <a:endParaRPr lang="en-US" dirty="0"/>
          </a:p>
        </p:txBody>
      </p:sp>
    </p:spTree>
    <p:extLst>
      <p:ext uri="{BB962C8B-B14F-4D97-AF65-F5344CB8AC3E}">
        <p14:creationId xmlns:p14="http://schemas.microsoft.com/office/powerpoint/2010/main" val="207103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21</a:t>
            </a:fld>
            <a:endParaRPr lang="en-US" dirty="0"/>
          </a:p>
        </p:txBody>
      </p:sp>
    </p:spTree>
    <p:extLst>
      <p:ext uri="{BB962C8B-B14F-4D97-AF65-F5344CB8AC3E}">
        <p14:creationId xmlns:p14="http://schemas.microsoft.com/office/powerpoint/2010/main" val="2071031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22</a:t>
            </a:fld>
            <a:endParaRPr lang="en-US" dirty="0"/>
          </a:p>
        </p:txBody>
      </p:sp>
    </p:spTree>
    <p:extLst>
      <p:ext uri="{BB962C8B-B14F-4D97-AF65-F5344CB8AC3E}">
        <p14:creationId xmlns:p14="http://schemas.microsoft.com/office/powerpoint/2010/main" val="207103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23</a:t>
            </a:fld>
            <a:endParaRPr lang="en-US" dirty="0"/>
          </a:p>
        </p:txBody>
      </p:sp>
    </p:spTree>
    <p:extLst>
      <p:ext uri="{BB962C8B-B14F-4D97-AF65-F5344CB8AC3E}">
        <p14:creationId xmlns:p14="http://schemas.microsoft.com/office/powerpoint/2010/main" val="680835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24</a:t>
            </a:fld>
            <a:endParaRPr lang="en-US" dirty="0"/>
          </a:p>
        </p:txBody>
      </p:sp>
    </p:spTree>
    <p:extLst>
      <p:ext uri="{BB962C8B-B14F-4D97-AF65-F5344CB8AC3E}">
        <p14:creationId xmlns:p14="http://schemas.microsoft.com/office/powerpoint/2010/main" val="3718338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25</a:t>
            </a:fld>
            <a:endParaRPr lang="en-US" dirty="0"/>
          </a:p>
        </p:txBody>
      </p:sp>
    </p:spTree>
    <p:extLst>
      <p:ext uri="{BB962C8B-B14F-4D97-AF65-F5344CB8AC3E}">
        <p14:creationId xmlns:p14="http://schemas.microsoft.com/office/powerpoint/2010/main" val="93781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26</a:t>
            </a:fld>
            <a:endParaRPr lang="en-US" dirty="0"/>
          </a:p>
        </p:txBody>
      </p:sp>
    </p:spTree>
    <p:extLst>
      <p:ext uri="{BB962C8B-B14F-4D97-AF65-F5344CB8AC3E}">
        <p14:creationId xmlns:p14="http://schemas.microsoft.com/office/powerpoint/2010/main" val="937816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27</a:t>
            </a:fld>
            <a:endParaRPr lang="en-US" dirty="0"/>
          </a:p>
        </p:txBody>
      </p:sp>
    </p:spTree>
    <p:extLst>
      <p:ext uri="{BB962C8B-B14F-4D97-AF65-F5344CB8AC3E}">
        <p14:creationId xmlns:p14="http://schemas.microsoft.com/office/powerpoint/2010/main" val="1941482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28</a:t>
            </a:fld>
            <a:endParaRPr lang="en-US" dirty="0"/>
          </a:p>
        </p:txBody>
      </p:sp>
    </p:spTree>
    <p:extLst>
      <p:ext uri="{BB962C8B-B14F-4D97-AF65-F5344CB8AC3E}">
        <p14:creationId xmlns:p14="http://schemas.microsoft.com/office/powerpoint/2010/main" val="1399830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29</a:t>
            </a:fld>
            <a:endParaRPr lang="en-US" dirty="0"/>
          </a:p>
        </p:txBody>
      </p:sp>
    </p:spTree>
    <p:extLst>
      <p:ext uri="{BB962C8B-B14F-4D97-AF65-F5344CB8AC3E}">
        <p14:creationId xmlns:p14="http://schemas.microsoft.com/office/powerpoint/2010/main" val="310076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3</a:t>
            </a:fld>
            <a:endParaRPr lang="en-US" dirty="0"/>
          </a:p>
        </p:txBody>
      </p:sp>
    </p:spTree>
    <p:extLst>
      <p:ext uri="{BB962C8B-B14F-4D97-AF65-F5344CB8AC3E}">
        <p14:creationId xmlns:p14="http://schemas.microsoft.com/office/powerpoint/2010/main" val="69581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41482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several years RED has guided several of </a:t>
            </a:r>
            <a:r>
              <a:rPr lang="en-US" dirty="0" smtClean="0"/>
              <a:t>our most </a:t>
            </a:r>
            <a:r>
              <a:rPr lang="en-US" dirty="0"/>
              <a:t>experienced and substantial market rate developer clients through the d4 process. </a:t>
            </a:r>
            <a:r>
              <a:rPr lang="en-US" dirty="0" smtClean="0"/>
              <a:t>Initially, each was a skeptic, but </a:t>
            </a:r>
            <a:r>
              <a:rPr lang="en-US" dirty="0"/>
              <a:t>to an </a:t>
            </a:r>
            <a:r>
              <a:rPr lang="en-US" dirty="0" smtClean="0"/>
              <a:t>individual </a:t>
            </a:r>
            <a:r>
              <a:rPr lang="en-US" dirty="0"/>
              <a:t>all were pleased by the experience, appreciated the </a:t>
            </a:r>
            <a:r>
              <a:rPr lang="en-US" dirty="0" smtClean="0"/>
              <a:t>benefits of HUD financing and </a:t>
            </a:r>
            <a:r>
              <a:rPr lang="en-US" dirty="0"/>
              <a:t>will consider </a:t>
            </a:r>
            <a:r>
              <a:rPr lang="en-US" dirty="0" smtClean="0"/>
              <a:t>returning to the HUD window for </a:t>
            </a:r>
            <a:r>
              <a:rPr lang="en-US" dirty="0"/>
              <a:t>future </a:t>
            </a:r>
            <a:r>
              <a:rPr lang="en-US" dirty="0" smtClean="0"/>
              <a:t>credit </a:t>
            </a:r>
            <a:r>
              <a:rPr lang="en-US" dirty="0"/>
              <a:t>needs.  Indeed, some have revised their business models to expressly incorporate the </a:t>
            </a:r>
            <a:r>
              <a:rPr lang="en-US" dirty="0" smtClean="0"/>
              <a:t>timing and </a:t>
            </a:r>
            <a:r>
              <a:rPr lang="en-US" dirty="0"/>
              <a:t>requirements of the d4 </a:t>
            </a:r>
            <a:r>
              <a:rPr lang="en-US" dirty="0" smtClean="0"/>
              <a:t>program.  </a:t>
            </a:r>
            <a:br>
              <a:rPr lang="en-US" dirty="0" smtClean="0"/>
            </a:br>
            <a:endParaRPr lang="en-US" dirty="0" smtClean="0"/>
          </a:p>
          <a:p>
            <a:r>
              <a:rPr lang="en-US" dirty="0" smtClean="0"/>
              <a:t>These clients are now confirmed fans of the d4 product and the MAP accelerated underwriting process.  Not only will they return for additional business but their success will encourage other developers, both portfolio owner/managers and merchant builders, to consider this financing alternative.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39983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39983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52D4E4C-E5DC-4BC7-AF16-692984354041}" type="slidenum">
              <a:rPr lang="en-US" smtClean="0"/>
              <a:t>4</a:t>
            </a:fld>
            <a:endParaRPr lang="en-US" dirty="0"/>
          </a:p>
        </p:txBody>
      </p:sp>
    </p:spTree>
    <p:extLst>
      <p:ext uri="{BB962C8B-B14F-4D97-AF65-F5344CB8AC3E}">
        <p14:creationId xmlns:p14="http://schemas.microsoft.com/office/powerpoint/2010/main" val="204402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5</a:t>
            </a:fld>
            <a:endParaRPr lang="en-US" dirty="0"/>
          </a:p>
        </p:txBody>
      </p:sp>
    </p:spTree>
    <p:extLst>
      <p:ext uri="{BB962C8B-B14F-4D97-AF65-F5344CB8AC3E}">
        <p14:creationId xmlns:p14="http://schemas.microsoft.com/office/powerpoint/2010/main" val="94212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6</a:t>
            </a:fld>
            <a:endParaRPr lang="en-US" dirty="0"/>
          </a:p>
        </p:txBody>
      </p:sp>
    </p:spTree>
    <p:extLst>
      <p:ext uri="{BB962C8B-B14F-4D97-AF65-F5344CB8AC3E}">
        <p14:creationId xmlns:p14="http://schemas.microsoft.com/office/powerpoint/2010/main" val="160628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7</a:t>
            </a:fld>
            <a:endParaRPr lang="en-US" dirty="0"/>
          </a:p>
        </p:txBody>
      </p:sp>
    </p:spTree>
    <p:extLst>
      <p:ext uri="{BB962C8B-B14F-4D97-AF65-F5344CB8AC3E}">
        <p14:creationId xmlns:p14="http://schemas.microsoft.com/office/powerpoint/2010/main" val="160628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8</a:t>
            </a:fld>
            <a:endParaRPr lang="en-US" dirty="0"/>
          </a:p>
        </p:txBody>
      </p:sp>
    </p:spTree>
    <p:extLst>
      <p:ext uri="{BB962C8B-B14F-4D97-AF65-F5344CB8AC3E}">
        <p14:creationId xmlns:p14="http://schemas.microsoft.com/office/powerpoint/2010/main" val="171294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D4E4C-E5DC-4BC7-AF16-692984354041}" type="slidenum">
              <a:rPr lang="en-US" smtClean="0"/>
              <a:t>9</a:t>
            </a:fld>
            <a:endParaRPr lang="en-US" dirty="0"/>
          </a:p>
        </p:txBody>
      </p:sp>
    </p:spTree>
    <p:extLst>
      <p:ext uri="{BB962C8B-B14F-4D97-AF65-F5344CB8AC3E}">
        <p14:creationId xmlns:p14="http://schemas.microsoft.com/office/powerpoint/2010/main" val="515785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A18681D-B228-42E4-80BC-52D4A44DC7A2}" type="datetime1">
              <a:rPr lang="en-US" smtClean="0"/>
              <a:t>6/14/2013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2CBC7-6A07-8E45-AB9D-091318426F86}"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pic>
        <p:nvPicPr>
          <p:cNvPr id="8" name="Picture 7" descr="Looking to the futurePPThdr.jpg"/>
          <p:cNvPicPr>
            <a:picLocks noChangeAspect="1"/>
          </p:cNvPicPr>
          <p:nvPr userDrawn="1"/>
        </p:nvPicPr>
        <p:blipFill>
          <a:blip r:embed="rId3"/>
          <a:stretch>
            <a:fillRect/>
          </a:stretch>
        </p:blipFill>
        <p:spPr>
          <a:xfrm>
            <a:off x="1" y="0"/>
            <a:ext cx="9143998" cy="137895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B698D-F117-43F5-A202-19A06830AF72}" type="datetime1">
              <a:rPr lang="en-US" smtClean="0"/>
              <a:t>6/14/2013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2CBC7-6A07-8E45-AB9D-091318426F86}" type="slidenum">
              <a:rPr lang="en-US" smtClean="0"/>
              <a:pPr/>
              <a:t>‹#›</a:t>
            </a:fld>
            <a:endParaRPr lang="en-US" dirty="0"/>
          </a:p>
        </p:txBody>
      </p:sp>
      <p:pic>
        <p:nvPicPr>
          <p:cNvPr id="7" name="Picture 6"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21C0C-6863-47D8-BC90-75FE1AD11E33}" type="datetime1">
              <a:rPr lang="en-US" smtClean="0"/>
              <a:t>6/14/2013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2CBC7-6A07-8E45-AB9D-091318426F86}" type="slidenum">
              <a:rPr lang="en-US" smtClean="0"/>
              <a:pPr/>
              <a:t>‹#›</a:t>
            </a:fld>
            <a:endParaRPr lang="en-US" dirty="0"/>
          </a:p>
        </p:txBody>
      </p:sp>
      <p:pic>
        <p:nvPicPr>
          <p:cNvPr id="7" name="Picture 6" descr="Looking to the futurePPThdr.jpg"/>
          <p:cNvPicPr>
            <a:picLocks noChangeAspect="1"/>
          </p:cNvPicPr>
          <p:nvPr userDrawn="1"/>
        </p:nvPicPr>
        <p:blipFill>
          <a:blip r:embed="rId2"/>
          <a:stretch>
            <a:fillRect/>
          </a:stretch>
        </p:blipFill>
        <p:spPr>
          <a:xfrm rot="5400000">
            <a:off x="5197894" y="2911891"/>
            <a:ext cx="6857993" cy="103421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A18681D-B228-42E4-80BC-52D4A44DC7A2}"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pic>
        <p:nvPicPr>
          <p:cNvPr id="8" name="Picture 7" descr="Looking to the futurePPThdr.jpg"/>
          <p:cNvPicPr>
            <a:picLocks noChangeAspect="1"/>
          </p:cNvPicPr>
          <p:nvPr userDrawn="1"/>
        </p:nvPicPr>
        <p:blipFill>
          <a:blip r:embed="rId3"/>
          <a:stretch>
            <a:fillRect/>
          </a:stretch>
        </p:blipFill>
        <p:spPr>
          <a:xfrm>
            <a:off x="1" y="0"/>
            <a:ext cx="9143998" cy="1378957"/>
          </a:xfrm>
          <a:prstGeom prst="rect">
            <a:avLst/>
          </a:prstGeom>
        </p:spPr>
      </p:pic>
    </p:spTree>
    <p:extLst>
      <p:ext uri="{BB962C8B-B14F-4D97-AF65-F5344CB8AC3E}">
        <p14:creationId xmlns:p14="http://schemas.microsoft.com/office/powerpoint/2010/main" val="68288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36270F2-4517-4060-BD6D-6D4DB8CD04E0}"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Looking to the futurePPTBLU HDR.jpg"/>
          <p:cNvPicPr>
            <a:picLocks noChangeAspect="1"/>
          </p:cNvPicPr>
          <p:nvPr userDrawn="1"/>
        </p:nvPicPr>
        <p:blipFill>
          <a:blip r:embed="rId2"/>
          <a:stretch>
            <a:fillRect/>
          </a:stretch>
        </p:blipFill>
        <p:spPr>
          <a:xfrm>
            <a:off x="0" y="0"/>
            <a:ext cx="9144000" cy="1378957"/>
          </a:xfrm>
          <a:prstGeom prst="rect">
            <a:avLst/>
          </a:prstGeom>
        </p:spPr>
      </p:pic>
    </p:spTree>
    <p:extLst>
      <p:ext uri="{BB962C8B-B14F-4D97-AF65-F5344CB8AC3E}">
        <p14:creationId xmlns:p14="http://schemas.microsoft.com/office/powerpoint/2010/main" val="485874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47973-6F81-4375-B642-35FD72AA9967}"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7" name="Picture 6"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161024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8A05936-8328-4277-B500-197F45071D85}" type="datetime1">
              <a:rPr lang="en-US" smtClean="0">
                <a:solidFill>
                  <a:srgbClr val="FFFFFF"/>
                </a:solidFill>
              </a:rPr>
              <a:pPr/>
              <a:t>6/14/2013</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8" name="Picture 7"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170740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755C78-041B-49E9-AFB2-6D019B8290E4}" type="datetime1">
              <a:rPr lang="en-US" smtClean="0">
                <a:solidFill>
                  <a:srgbClr val="FFFFFF"/>
                </a:solidFill>
              </a:rPr>
              <a:pPr/>
              <a:t>6/14/2013</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10" name="Picture 9"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1608317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29CE8C-22B8-4385-9FB7-9CF68CBB0DE9}" type="datetime1">
              <a:rPr lang="en-US" smtClean="0">
                <a:solidFill>
                  <a:srgbClr val="FFFFFF"/>
                </a:solidFill>
              </a:rPr>
              <a:pPr/>
              <a:t>6/14/2013</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6" name="Picture 5"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172841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solidFill>
                  <a:srgbClr val="FFFFFF"/>
                </a:solidFill>
              </a:rPr>
              <a:pPr/>
              <a:t>June 14, 2013</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5744759D-0EFF-4FB2-9CCE-04E00944F0FE}" type="slidenum">
              <a:rPr lang="en-US" smtClean="0">
                <a:solidFill>
                  <a:srgbClr val="FFFFFF"/>
                </a:solidFill>
              </a:rPr>
              <a:pPr/>
              <a:t>‹#›</a:t>
            </a:fld>
            <a:endParaRPr lang="en-US" dirty="0">
              <a:solidFill>
                <a:srgbClr val="FFFFFF"/>
              </a:solidFill>
            </a:endParaRPr>
          </a:p>
        </p:txBody>
      </p:sp>
      <p:pic>
        <p:nvPicPr>
          <p:cNvPr id="5" name="Picture 4" descr="Blue.jpg"/>
          <p:cNvPicPr>
            <a:picLocks noChangeAspect="1"/>
          </p:cNvPicPr>
          <p:nvPr userDrawn="1"/>
        </p:nvPicPr>
        <p:blipFill>
          <a:blip r:embed="rId2"/>
          <a:stretch>
            <a:fillRect/>
          </a:stretch>
        </p:blipFill>
        <p:spPr>
          <a:xfrm>
            <a:off x="629058" y="0"/>
            <a:ext cx="7885884" cy="6858000"/>
          </a:xfrm>
          <a:prstGeom prst="rect">
            <a:avLst/>
          </a:prstGeom>
        </p:spPr>
      </p:pic>
    </p:spTree>
    <p:extLst>
      <p:ext uri="{BB962C8B-B14F-4D97-AF65-F5344CB8AC3E}">
        <p14:creationId xmlns:p14="http://schemas.microsoft.com/office/powerpoint/2010/main" val="4040159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BD8D5-3080-44FE-B50E-5CC906916585}" type="datetime1">
              <a:rPr lang="en-US" smtClean="0">
                <a:solidFill>
                  <a:srgbClr val="FFFFFF"/>
                </a:solidFill>
              </a:rPr>
              <a:pPr/>
              <a:t>6/14/2013</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5444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36270F2-4517-4060-BD6D-6D4DB8CD04E0}" type="datetime1">
              <a:rPr lang="en-US" smtClean="0"/>
              <a:t>6/14/2013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2CBC7-6A07-8E45-AB9D-091318426F86}"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Looking to the futurePPTBLU HDR.jpg"/>
          <p:cNvPicPr>
            <a:picLocks noChangeAspect="1"/>
          </p:cNvPicPr>
          <p:nvPr userDrawn="1"/>
        </p:nvPicPr>
        <p:blipFill>
          <a:blip r:embed="rId2"/>
          <a:stretch>
            <a:fillRect/>
          </a:stretch>
        </p:blipFill>
        <p:spPr>
          <a:xfrm>
            <a:off x="0" y="0"/>
            <a:ext cx="9144000" cy="137895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AC176-4525-434E-A377-2E9D467BE8E4}" type="datetime1">
              <a:rPr lang="en-US" smtClean="0">
                <a:solidFill>
                  <a:srgbClr val="FFFFFF"/>
                </a:solidFill>
              </a:rPr>
              <a:pPr/>
              <a:t>6/14/2013</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9" name="Picture 8" descr="Looking to the futurePPThdr.jpg"/>
          <p:cNvPicPr>
            <a:picLocks noChangeAspect="1"/>
          </p:cNvPicPr>
          <p:nvPr userDrawn="1"/>
        </p:nvPicPr>
        <p:blipFill>
          <a:blip r:embed="rId3"/>
          <a:stretch>
            <a:fillRect/>
          </a:stretch>
        </p:blipFill>
        <p:spPr>
          <a:xfrm>
            <a:off x="1" y="0"/>
            <a:ext cx="9143998" cy="1378957"/>
          </a:xfrm>
          <a:prstGeom prst="rect">
            <a:avLst/>
          </a:prstGeom>
        </p:spPr>
      </p:pic>
    </p:spTree>
    <p:extLst>
      <p:ext uri="{BB962C8B-B14F-4D97-AF65-F5344CB8AC3E}">
        <p14:creationId xmlns:p14="http://schemas.microsoft.com/office/powerpoint/2010/main" val="197634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B698D-F117-43F5-A202-19A06830AF72}"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7" name="Picture 6"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2205092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21C0C-6863-47D8-BC90-75FE1AD11E33}"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7" name="Picture 6" descr="Looking to the futurePPThdr.jpg"/>
          <p:cNvPicPr>
            <a:picLocks noChangeAspect="1"/>
          </p:cNvPicPr>
          <p:nvPr userDrawn="1"/>
        </p:nvPicPr>
        <p:blipFill>
          <a:blip r:embed="rId2"/>
          <a:stretch>
            <a:fillRect/>
          </a:stretch>
        </p:blipFill>
        <p:spPr>
          <a:xfrm rot="5400000">
            <a:off x="5197894" y="2911891"/>
            <a:ext cx="6857993" cy="1034217"/>
          </a:xfrm>
          <a:prstGeom prst="rect">
            <a:avLst/>
          </a:prstGeom>
        </p:spPr>
      </p:pic>
    </p:spTree>
    <p:extLst>
      <p:ext uri="{BB962C8B-B14F-4D97-AF65-F5344CB8AC3E}">
        <p14:creationId xmlns:p14="http://schemas.microsoft.com/office/powerpoint/2010/main" val="4139774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A18681D-B228-42E4-80BC-52D4A44DC7A2}"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pic>
        <p:nvPicPr>
          <p:cNvPr id="8" name="Picture 7" descr="Looking to the futurePPThdr.jpg"/>
          <p:cNvPicPr>
            <a:picLocks noChangeAspect="1"/>
          </p:cNvPicPr>
          <p:nvPr userDrawn="1"/>
        </p:nvPicPr>
        <p:blipFill>
          <a:blip r:embed="rId3"/>
          <a:stretch>
            <a:fillRect/>
          </a:stretch>
        </p:blipFill>
        <p:spPr>
          <a:xfrm>
            <a:off x="1" y="0"/>
            <a:ext cx="9143998" cy="1378957"/>
          </a:xfrm>
          <a:prstGeom prst="rect">
            <a:avLst/>
          </a:prstGeom>
        </p:spPr>
      </p:pic>
    </p:spTree>
    <p:extLst>
      <p:ext uri="{BB962C8B-B14F-4D97-AF65-F5344CB8AC3E}">
        <p14:creationId xmlns:p14="http://schemas.microsoft.com/office/powerpoint/2010/main" val="3074771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36270F2-4517-4060-BD6D-6D4DB8CD04E0}"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Looking to the futurePPTBLU HDR.jpg"/>
          <p:cNvPicPr>
            <a:picLocks noChangeAspect="1"/>
          </p:cNvPicPr>
          <p:nvPr userDrawn="1"/>
        </p:nvPicPr>
        <p:blipFill>
          <a:blip r:embed="rId2"/>
          <a:stretch>
            <a:fillRect/>
          </a:stretch>
        </p:blipFill>
        <p:spPr>
          <a:xfrm>
            <a:off x="0" y="0"/>
            <a:ext cx="9144000" cy="1378957"/>
          </a:xfrm>
          <a:prstGeom prst="rect">
            <a:avLst/>
          </a:prstGeom>
        </p:spPr>
      </p:pic>
    </p:spTree>
    <p:extLst>
      <p:ext uri="{BB962C8B-B14F-4D97-AF65-F5344CB8AC3E}">
        <p14:creationId xmlns:p14="http://schemas.microsoft.com/office/powerpoint/2010/main" val="1167205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47973-6F81-4375-B642-35FD72AA9967}"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7" name="Picture 6"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739408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8A05936-8328-4277-B500-197F45071D85}" type="datetime1">
              <a:rPr lang="en-US" smtClean="0">
                <a:solidFill>
                  <a:srgbClr val="FFFFFF"/>
                </a:solidFill>
              </a:rPr>
              <a:pPr/>
              <a:t>6/14/2013</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8" name="Picture 7"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453975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755C78-041B-49E9-AFB2-6D019B8290E4}" type="datetime1">
              <a:rPr lang="en-US" smtClean="0">
                <a:solidFill>
                  <a:srgbClr val="FFFFFF"/>
                </a:solidFill>
              </a:rPr>
              <a:pPr/>
              <a:t>6/14/2013</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10" name="Picture 9"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2516592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29CE8C-22B8-4385-9FB7-9CF68CBB0DE9}" type="datetime1">
              <a:rPr lang="en-US" smtClean="0">
                <a:solidFill>
                  <a:srgbClr val="FFFFFF"/>
                </a:solidFill>
              </a:rPr>
              <a:pPr/>
              <a:t>6/14/2013</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6" name="Picture 5"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3901680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solidFill>
                  <a:srgbClr val="FFFFFF"/>
                </a:solidFill>
              </a:rPr>
              <a:pPr/>
              <a:t>June 14, 2013</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5744759D-0EFF-4FB2-9CCE-04E00944F0FE}" type="slidenum">
              <a:rPr lang="en-US" smtClean="0">
                <a:solidFill>
                  <a:srgbClr val="FFFFFF"/>
                </a:solidFill>
              </a:rPr>
              <a:pPr/>
              <a:t>‹#›</a:t>
            </a:fld>
            <a:endParaRPr lang="en-US" dirty="0">
              <a:solidFill>
                <a:srgbClr val="FFFFFF"/>
              </a:solidFill>
            </a:endParaRPr>
          </a:p>
        </p:txBody>
      </p:sp>
      <p:pic>
        <p:nvPicPr>
          <p:cNvPr id="5" name="Picture 4" descr="Blue.jpg"/>
          <p:cNvPicPr>
            <a:picLocks noChangeAspect="1"/>
          </p:cNvPicPr>
          <p:nvPr userDrawn="1"/>
        </p:nvPicPr>
        <p:blipFill>
          <a:blip r:embed="rId2"/>
          <a:stretch>
            <a:fillRect/>
          </a:stretch>
        </p:blipFill>
        <p:spPr>
          <a:xfrm>
            <a:off x="629058" y="0"/>
            <a:ext cx="7885884" cy="6858000"/>
          </a:xfrm>
          <a:prstGeom prst="rect">
            <a:avLst/>
          </a:prstGeom>
        </p:spPr>
      </p:pic>
    </p:spTree>
    <p:extLst>
      <p:ext uri="{BB962C8B-B14F-4D97-AF65-F5344CB8AC3E}">
        <p14:creationId xmlns:p14="http://schemas.microsoft.com/office/powerpoint/2010/main" val="9449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47973-6F81-4375-B642-35FD72AA9967}" type="datetime1">
              <a:rPr lang="en-US" smtClean="0"/>
              <a:t>6/14/2013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2CBC7-6A07-8E45-AB9D-091318426F86}" type="slidenum">
              <a:rPr lang="en-US" smtClean="0"/>
              <a:pPr/>
              <a:t>‹#›</a:t>
            </a:fld>
            <a:endParaRPr lang="en-US" dirty="0"/>
          </a:p>
        </p:txBody>
      </p:sp>
      <p:pic>
        <p:nvPicPr>
          <p:cNvPr id="7" name="Picture 6"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BD8D5-3080-44FE-B50E-5CC906916585}" type="datetime1">
              <a:rPr lang="en-US" smtClean="0">
                <a:solidFill>
                  <a:srgbClr val="FFFFFF"/>
                </a:solidFill>
              </a:rPr>
              <a:pPr/>
              <a:t>6/14/2013</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5464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AC176-4525-434E-A377-2E9D467BE8E4}" type="datetime1">
              <a:rPr lang="en-US" smtClean="0">
                <a:solidFill>
                  <a:srgbClr val="FFFFFF"/>
                </a:solidFill>
              </a:rPr>
              <a:pPr/>
              <a:t>6/14/2013</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9" name="Picture 8" descr="Looking to the futurePPThdr.jpg"/>
          <p:cNvPicPr>
            <a:picLocks noChangeAspect="1"/>
          </p:cNvPicPr>
          <p:nvPr userDrawn="1"/>
        </p:nvPicPr>
        <p:blipFill>
          <a:blip r:embed="rId3"/>
          <a:stretch>
            <a:fillRect/>
          </a:stretch>
        </p:blipFill>
        <p:spPr>
          <a:xfrm>
            <a:off x="1" y="0"/>
            <a:ext cx="9143998" cy="1378957"/>
          </a:xfrm>
          <a:prstGeom prst="rect">
            <a:avLst/>
          </a:prstGeom>
        </p:spPr>
      </p:pic>
    </p:spTree>
    <p:extLst>
      <p:ext uri="{BB962C8B-B14F-4D97-AF65-F5344CB8AC3E}">
        <p14:creationId xmlns:p14="http://schemas.microsoft.com/office/powerpoint/2010/main" val="967244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B698D-F117-43F5-A202-19A06830AF72}"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7" name="Picture 6"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extLst>
      <p:ext uri="{BB962C8B-B14F-4D97-AF65-F5344CB8AC3E}">
        <p14:creationId xmlns:p14="http://schemas.microsoft.com/office/powerpoint/2010/main" val="117532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21C0C-6863-47D8-BC90-75FE1AD11E33}" type="datetime1">
              <a:rPr lang="en-US" smtClean="0">
                <a:solidFill>
                  <a:srgbClr val="FFFFFF"/>
                </a:solidFill>
              </a:rPr>
              <a:pPr/>
              <a:t>6/14/2013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solidFill>
                  <a:srgbClr val="FFFFFF"/>
                </a:solidFill>
              </a:rPr>
              <a:pPr/>
              <a:t>‹#›</a:t>
            </a:fld>
            <a:endParaRPr lang="en-US" dirty="0">
              <a:solidFill>
                <a:srgbClr val="FFFFFF"/>
              </a:solidFill>
            </a:endParaRPr>
          </a:p>
        </p:txBody>
      </p:sp>
      <p:pic>
        <p:nvPicPr>
          <p:cNvPr id="7" name="Picture 6" descr="Looking to the futurePPThdr.jpg"/>
          <p:cNvPicPr>
            <a:picLocks noChangeAspect="1"/>
          </p:cNvPicPr>
          <p:nvPr userDrawn="1"/>
        </p:nvPicPr>
        <p:blipFill>
          <a:blip r:embed="rId2"/>
          <a:stretch>
            <a:fillRect/>
          </a:stretch>
        </p:blipFill>
        <p:spPr>
          <a:xfrm rot="5400000">
            <a:off x="5197894" y="2911891"/>
            <a:ext cx="6857993" cy="1034217"/>
          </a:xfrm>
          <a:prstGeom prst="rect">
            <a:avLst/>
          </a:prstGeom>
        </p:spPr>
      </p:pic>
    </p:spTree>
    <p:extLst>
      <p:ext uri="{BB962C8B-B14F-4D97-AF65-F5344CB8AC3E}">
        <p14:creationId xmlns:p14="http://schemas.microsoft.com/office/powerpoint/2010/main" val="377294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8A05936-8328-4277-B500-197F45071D85}" type="datetime1">
              <a:rPr lang="en-US" smtClean="0"/>
              <a:t>6/14/2013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2CBC7-6A07-8E45-AB9D-091318426F86}" type="slidenum">
              <a:rPr lang="en-US" smtClean="0"/>
              <a:pPr/>
              <a:t>‹#›</a:t>
            </a:fld>
            <a:endParaRPr lang="en-US" dirty="0"/>
          </a:p>
        </p:txBody>
      </p:sp>
      <p:pic>
        <p:nvPicPr>
          <p:cNvPr id="8" name="Picture 7"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755C78-041B-49E9-AFB2-6D019B8290E4}" type="datetime1">
              <a:rPr lang="en-US" smtClean="0"/>
              <a:t>6/14/2013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2CBC7-6A07-8E45-AB9D-091318426F86}" type="slidenum">
              <a:rPr lang="en-US" smtClean="0"/>
              <a:pPr/>
              <a:t>‹#›</a:t>
            </a:fld>
            <a:endParaRPr lang="en-US" dirty="0"/>
          </a:p>
        </p:txBody>
      </p:sp>
      <p:pic>
        <p:nvPicPr>
          <p:cNvPr id="10" name="Picture 9"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29CE8C-22B8-4385-9FB7-9CF68CBB0DE9}" type="datetime1">
              <a:rPr lang="en-US" smtClean="0"/>
              <a:t>6/14/2013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2CBC7-6A07-8E45-AB9D-091318426F86}" type="slidenum">
              <a:rPr lang="en-US" smtClean="0"/>
              <a:pPr/>
              <a:t>‹#›</a:t>
            </a:fld>
            <a:endParaRPr lang="en-US" dirty="0"/>
          </a:p>
        </p:txBody>
      </p:sp>
      <p:pic>
        <p:nvPicPr>
          <p:cNvPr id="6" name="Picture 5" descr="Looking to the futurePPThdr.jpg"/>
          <p:cNvPicPr>
            <a:picLocks noChangeAspect="1"/>
          </p:cNvPicPr>
          <p:nvPr userDrawn="1"/>
        </p:nvPicPr>
        <p:blipFill>
          <a:blip r:embed="rId2"/>
          <a:stretch>
            <a:fillRect/>
          </a:stretch>
        </p:blipFill>
        <p:spPr>
          <a:xfrm>
            <a:off x="1" y="0"/>
            <a:ext cx="9143998" cy="137895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June 14, 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pic>
        <p:nvPicPr>
          <p:cNvPr id="5" name="Picture 4" descr="Blue.jpg"/>
          <p:cNvPicPr>
            <a:picLocks noChangeAspect="1"/>
          </p:cNvPicPr>
          <p:nvPr userDrawn="1"/>
        </p:nvPicPr>
        <p:blipFill>
          <a:blip r:embed="rId2"/>
          <a:stretch>
            <a:fillRect/>
          </a:stretch>
        </p:blipFill>
        <p:spPr>
          <a:xfrm>
            <a:off x="629058" y="0"/>
            <a:ext cx="7885884"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BD8D5-3080-44FE-B50E-5CC906916585}" type="datetime1">
              <a:rPr lang="en-US" smtClean="0"/>
              <a:t>6/14/2013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2CBC7-6A07-8E45-AB9D-091318426F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AC176-4525-434E-A377-2E9D467BE8E4}" type="datetime1">
              <a:rPr lang="en-US" smtClean="0"/>
              <a:t>6/14/2013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2CBC7-6A07-8E45-AB9D-091318426F86}" type="slidenum">
              <a:rPr lang="en-US" smtClean="0"/>
              <a:pPr/>
              <a:t>‹#›</a:t>
            </a:fld>
            <a:endParaRPr lang="en-US" dirty="0"/>
          </a:p>
        </p:txBody>
      </p:sp>
      <p:pic>
        <p:nvPicPr>
          <p:cNvPr id="9" name="Picture 8" descr="Looking to the futurePPThdr.jpg"/>
          <p:cNvPicPr>
            <a:picLocks noChangeAspect="1"/>
          </p:cNvPicPr>
          <p:nvPr userDrawn="1"/>
        </p:nvPicPr>
        <p:blipFill>
          <a:blip r:embed="rId3"/>
          <a:stretch>
            <a:fillRect/>
          </a:stretch>
        </p:blipFill>
        <p:spPr>
          <a:xfrm>
            <a:off x="1" y="0"/>
            <a:ext cx="9143998" cy="13789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7367800-479D-41B0-B3F2-2DCE95BA1381}" type="datetime4">
              <a:rPr lang="en-US" smtClean="0"/>
              <a:pPr/>
              <a:t>June 14, 2013</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744759D-0EFF-4FB2-9CCE-04E00944F0F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7367800-479D-41B0-B3F2-2DCE95BA1381}" type="datetime4">
              <a:rPr lang="en-US" smtClean="0">
                <a:solidFill>
                  <a:srgbClr val="FFFFFF"/>
                </a:solidFill>
              </a:rPr>
              <a:pPr/>
              <a:t>June 14, 2013</a:t>
            </a:fld>
            <a:endParaRPr lang="en-US" dirty="0">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744759D-0EFF-4FB2-9CCE-04E00944F0F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654281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7367800-479D-41B0-B3F2-2DCE95BA1381}" type="datetime4">
              <a:rPr lang="en-US" smtClean="0">
                <a:solidFill>
                  <a:srgbClr val="FFFFFF"/>
                </a:solidFill>
              </a:rPr>
              <a:pPr/>
              <a:t>June 14, 2013</a:t>
            </a:fld>
            <a:endParaRPr lang="en-US" dirty="0">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744759D-0EFF-4FB2-9CCE-04E00944F0F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956565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4.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hilliardgrand.com/wp-content/uploads/2011/02/Screen-shot-2011-12-04-at-5.13.58-PM-e1323041086340.png" TargetMode="External"/><Relationship Id="rId7"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hilliardgrand.com/wp-content/uploads/2011/02/HG-Exterior-Small1-e1323041187806.jpg"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6.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7.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72CBC7-6A07-8E45-AB9D-091318426F86}" type="slidenum">
              <a:rPr lang="en-US" smtClean="0"/>
              <a:pPr/>
              <a:t>1</a:t>
            </a:fld>
            <a:endParaRPr lang="en-US" dirty="0"/>
          </a:p>
        </p:txBody>
      </p:sp>
      <p:sp>
        <p:nvSpPr>
          <p:cNvPr id="5" name="TextBox 4"/>
          <p:cNvSpPr txBox="1"/>
          <p:nvPr/>
        </p:nvSpPr>
        <p:spPr>
          <a:xfrm>
            <a:off x="161364" y="593701"/>
            <a:ext cx="8785411" cy="646331"/>
          </a:xfrm>
          <a:prstGeom prst="rect">
            <a:avLst/>
          </a:prstGeom>
          <a:noFill/>
          <a:ln>
            <a:solidFill>
              <a:srgbClr val="041438"/>
            </a:solidFill>
          </a:ln>
        </p:spPr>
        <p:txBody>
          <a:bodyPr wrap="square" rtlCol="0">
            <a:spAutoFit/>
          </a:bodyPr>
          <a:lstStyle/>
          <a:p>
            <a:pPr algn="ctr"/>
            <a:r>
              <a:rPr lang="en-US" sz="3600" dirty="0" smtClean="0">
                <a:solidFill>
                  <a:srgbClr val="FFFF00"/>
                </a:solidFill>
              </a:rPr>
              <a:t>FHA Business  - Current Considerations</a:t>
            </a:r>
            <a:endParaRPr lang="en-US" sz="3600" dirty="0">
              <a:solidFill>
                <a:srgbClr val="FFFF00"/>
              </a:solidFill>
            </a:endParaRPr>
          </a:p>
        </p:txBody>
      </p:sp>
      <p:sp>
        <p:nvSpPr>
          <p:cNvPr id="7" name="Title 2"/>
          <p:cNvSpPr txBox="1">
            <a:spLocks/>
          </p:cNvSpPr>
          <p:nvPr/>
        </p:nvSpPr>
        <p:spPr>
          <a:xfrm>
            <a:off x="0" y="442118"/>
            <a:ext cx="8229600" cy="518319"/>
          </a:xfrm>
          <a:prstGeom prst="rect">
            <a:avLst/>
          </a:prstGeom>
        </p:spPr>
        <p:txBody>
          <a:bodyPr/>
          <a:lstStyle>
            <a:lvl1pPr algn="ctr" defTabSz="457200" rtl="0" eaLnBrk="1" latinLnBrk="0" hangingPunct="1">
              <a:spcBef>
                <a:spcPct val="0"/>
              </a:spcBef>
              <a:buNone/>
              <a:defRPr sz="3600" kern="1200">
                <a:solidFill>
                  <a:schemeClr val="bg1"/>
                </a:solidFill>
                <a:latin typeface="+mj-lt"/>
                <a:ea typeface="+mj-ea"/>
                <a:cs typeface="+mj-cs"/>
              </a:defRPr>
            </a:lvl1pPr>
          </a:lstStyle>
          <a:p>
            <a:endParaRPr lang="en-US" dirty="0">
              <a:solidFill>
                <a:schemeClr val="tx1"/>
              </a:solidFill>
            </a:endParaRPr>
          </a:p>
        </p:txBody>
      </p:sp>
      <p:sp>
        <p:nvSpPr>
          <p:cNvPr id="8" name="TextBox 7"/>
          <p:cNvSpPr txBox="1"/>
          <p:nvPr/>
        </p:nvSpPr>
        <p:spPr>
          <a:xfrm>
            <a:off x="1954305" y="2808941"/>
            <a:ext cx="5459506" cy="1015663"/>
          </a:xfrm>
          <a:prstGeom prst="rect">
            <a:avLst/>
          </a:prstGeom>
          <a:noFill/>
        </p:spPr>
        <p:txBody>
          <a:bodyPr wrap="square" rtlCol="0">
            <a:spAutoFit/>
          </a:bodyPr>
          <a:lstStyle/>
          <a:p>
            <a:pPr algn="ctr"/>
            <a:r>
              <a:rPr lang="en-US" sz="2400" b="1" dirty="0" smtClean="0"/>
              <a:t>Future FHA Business Prospects</a:t>
            </a:r>
          </a:p>
          <a:p>
            <a:pPr algn="ctr"/>
            <a:r>
              <a:rPr lang="en-US" b="1" dirty="0">
                <a:solidFill>
                  <a:srgbClr val="FFFF00"/>
                </a:solidFill>
              </a:rPr>
              <a:t>ED TELLINGS</a:t>
            </a:r>
          </a:p>
          <a:p>
            <a:pPr algn="ctr"/>
            <a:r>
              <a:rPr lang="en-US" b="1" dirty="0" smtClean="0">
                <a:solidFill>
                  <a:srgbClr val="C00000"/>
                </a:solidFill>
              </a:rPr>
              <a:t>RED Mortgage Capital</a:t>
            </a:r>
            <a:endParaRPr lang="en-US" b="1" dirty="0"/>
          </a:p>
        </p:txBody>
      </p:sp>
      <p:sp>
        <p:nvSpPr>
          <p:cNvPr id="9" name="TextBox 8"/>
          <p:cNvSpPr txBox="1"/>
          <p:nvPr/>
        </p:nvSpPr>
        <p:spPr>
          <a:xfrm>
            <a:off x="1954305" y="3917203"/>
            <a:ext cx="5459506" cy="1015663"/>
          </a:xfrm>
          <a:prstGeom prst="rect">
            <a:avLst/>
          </a:prstGeom>
          <a:noFill/>
        </p:spPr>
        <p:txBody>
          <a:bodyPr wrap="square" rtlCol="0">
            <a:spAutoFit/>
          </a:bodyPr>
          <a:lstStyle/>
          <a:p>
            <a:pPr algn="ctr"/>
            <a:r>
              <a:rPr lang="en-US" sz="2400" b="1" dirty="0" smtClean="0"/>
              <a:t>MBA Update</a:t>
            </a:r>
          </a:p>
          <a:p>
            <a:pPr algn="ctr"/>
            <a:r>
              <a:rPr lang="en-US" b="1" dirty="0" smtClean="0">
                <a:solidFill>
                  <a:srgbClr val="FFFF00"/>
                </a:solidFill>
              </a:rPr>
              <a:t>Eileen Gray</a:t>
            </a:r>
          </a:p>
          <a:p>
            <a:pPr algn="ctr"/>
            <a:r>
              <a:rPr lang="en-US" b="1" dirty="0" smtClean="0">
                <a:solidFill>
                  <a:srgbClr val="C00000"/>
                </a:solidFill>
              </a:rPr>
              <a:t>Mortgage Bankers Association</a:t>
            </a:r>
            <a:endParaRPr lang="en-US" b="1" dirty="0" smtClean="0">
              <a:solidFill>
                <a:srgbClr val="FFFF00"/>
              </a:solidFill>
            </a:endParaRPr>
          </a:p>
        </p:txBody>
      </p:sp>
      <p:sp>
        <p:nvSpPr>
          <p:cNvPr id="10" name="TextBox 9"/>
          <p:cNvSpPr txBox="1"/>
          <p:nvPr/>
        </p:nvSpPr>
        <p:spPr>
          <a:xfrm>
            <a:off x="1967005" y="4945903"/>
            <a:ext cx="5459506" cy="1015663"/>
          </a:xfrm>
          <a:prstGeom prst="rect">
            <a:avLst/>
          </a:prstGeom>
          <a:noFill/>
        </p:spPr>
        <p:txBody>
          <a:bodyPr wrap="square" rtlCol="0">
            <a:spAutoFit/>
          </a:bodyPr>
          <a:lstStyle/>
          <a:p>
            <a:pPr algn="ctr"/>
            <a:r>
              <a:rPr lang="en-US" sz="2400" b="1" dirty="0" smtClean="0"/>
              <a:t>Capital Markets Update</a:t>
            </a:r>
          </a:p>
          <a:p>
            <a:pPr algn="ctr"/>
            <a:r>
              <a:rPr lang="en-US" b="1" dirty="0" smtClean="0">
                <a:solidFill>
                  <a:srgbClr val="FFFF00"/>
                </a:solidFill>
              </a:rPr>
              <a:t>Karen Cady</a:t>
            </a:r>
          </a:p>
          <a:p>
            <a:pPr algn="ctr"/>
            <a:r>
              <a:rPr lang="en-US" b="1" dirty="0" smtClean="0">
                <a:solidFill>
                  <a:srgbClr val="C00000"/>
                </a:solidFill>
              </a:rPr>
              <a:t>Credit Suisse</a:t>
            </a:r>
            <a:endParaRPr lang="en-US" b="1" dirty="0">
              <a:solidFill>
                <a:srgbClr val="FFFF00"/>
              </a:solidFill>
            </a:endParaRPr>
          </a:p>
        </p:txBody>
      </p:sp>
      <p:sp>
        <p:nvSpPr>
          <p:cNvPr id="11" name="TextBox 10"/>
          <p:cNvSpPr txBox="1"/>
          <p:nvPr/>
        </p:nvSpPr>
        <p:spPr>
          <a:xfrm>
            <a:off x="1967005" y="1305773"/>
            <a:ext cx="5459506" cy="1200329"/>
          </a:xfrm>
          <a:prstGeom prst="rect">
            <a:avLst/>
          </a:prstGeom>
          <a:noFill/>
        </p:spPr>
        <p:txBody>
          <a:bodyPr wrap="square" rtlCol="0">
            <a:spAutoFit/>
          </a:bodyPr>
          <a:lstStyle/>
          <a:p>
            <a:pPr algn="ctr"/>
            <a:r>
              <a:rPr lang="en-US" sz="2400" b="1" dirty="0" smtClean="0"/>
              <a:t>MIDWEST LENDERS CONFERENCE</a:t>
            </a:r>
          </a:p>
          <a:p>
            <a:pPr algn="ctr"/>
            <a:endParaRPr lang="en-US" sz="2400" b="1" dirty="0"/>
          </a:p>
          <a:p>
            <a:pPr algn="ctr"/>
            <a:r>
              <a:rPr lang="en-US" sz="2400" b="1" dirty="0" smtClean="0"/>
              <a:t>June 18</a:t>
            </a:r>
            <a:r>
              <a:rPr lang="en-US" sz="2400" b="1" baseline="30000" dirty="0" smtClean="0"/>
              <a:t>th</a:t>
            </a:r>
            <a:r>
              <a:rPr lang="en-US" sz="2400" b="1" dirty="0" smtClean="0"/>
              <a:t> 2013</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7924800" cy="610814"/>
          </a:xfrm>
        </p:spPr>
        <p:txBody>
          <a:bodyPr/>
          <a:lstStyle/>
          <a:p>
            <a:r>
              <a:rPr lang="en-US" b="1" dirty="0" smtClean="0">
                <a:solidFill>
                  <a:srgbClr val="FFFF00"/>
                </a:solidFill>
              </a:rPr>
              <a:t>Programmatic</a:t>
            </a:r>
            <a:r>
              <a:rPr lang="en-US" dirty="0" smtClean="0">
                <a:solidFill>
                  <a:srgbClr val="FFFF00"/>
                </a:solidFill>
              </a:rPr>
              <a:t> </a:t>
            </a:r>
            <a:r>
              <a:rPr lang="en-US" b="1" dirty="0" smtClean="0">
                <a:solidFill>
                  <a:srgbClr val="FFFF00"/>
                </a:solidFill>
              </a:rPr>
              <a:t>Advantages:  LTV</a:t>
            </a:r>
            <a:endParaRPr lang="en-US"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10</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219673148"/>
              </p:ext>
            </p:extLst>
          </p:nvPr>
        </p:nvGraphicFramePr>
        <p:xfrm>
          <a:off x="851647" y="3113182"/>
          <a:ext cx="7467600" cy="2225040"/>
        </p:xfrm>
        <a:graphic>
          <a:graphicData uri="http://schemas.openxmlformats.org/drawingml/2006/table">
            <a:tbl>
              <a:tblPr firstRow="1" bandRow="1">
                <a:tableStyleId>{5C22544A-7EE6-4342-B048-85BDC9FD1C3A}</a:tableStyleId>
              </a:tblPr>
              <a:tblGrid>
                <a:gridCol w="4412673"/>
                <a:gridCol w="3054927"/>
              </a:tblGrid>
              <a:tr h="370840">
                <a:tc>
                  <a:txBody>
                    <a:bodyPr/>
                    <a:lstStyle/>
                    <a:p>
                      <a:r>
                        <a:rPr lang="en-US" dirty="0" smtClean="0"/>
                        <a:t>Lender</a:t>
                      </a:r>
                      <a:endParaRPr lang="en-US" dirty="0"/>
                    </a:p>
                  </a:txBody>
                  <a:tcPr/>
                </a:tc>
                <a:tc>
                  <a:txBody>
                    <a:bodyPr/>
                    <a:lstStyle/>
                    <a:p>
                      <a:pPr algn="ctr"/>
                      <a:r>
                        <a:rPr lang="en-US" dirty="0" smtClean="0"/>
                        <a:t>MAX LTV</a:t>
                      </a:r>
                      <a:endParaRPr lang="en-US" dirty="0"/>
                    </a:p>
                  </a:txBody>
                  <a:tcPr/>
                </a:tc>
              </a:tr>
              <a:tr h="370840">
                <a:tc>
                  <a:txBody>
                    <a:bodyPr/>
                    <a:lstStyle/>
                    <a:p>
                      <a:r>
                        <a:rPr lang="en-US" dirty="0" smtClean="0"/>
                        <a:t>FHA 223f Refi / Purchase</a:t>
                      </a:r>
                      <a:endParaRPr lang="en-US" dirty="0"/>
                    </a:p>
                  </a:txBody>
                  <a:tcPr/>
                </a:tc>
                <a:tc>
                  <a:txBody>
                    <a:bodyPr/>
                    <a:lstStyle/>
                    <a:p>
                      <a:pPr algn="ctr"/>
                      <a:r>
                        <a:rPr lang="en-US" dirty="0" smtClean="0"/>
                        <a:t>80% /</a:t>
                      </a:r>
                      <a:r>
                        <a:rPr lang="en-US" baseline="0" dirty="0" smtClean="0"/>
                        <a:t> 83%</a:t>
                      </a:r>
                      <a:endParaRPr lang="en-US" dirty="0"/>
                    </a:p>
                  </a:txBody>
                  <a:tcPr/>
                </a:tc>
              </a:tr>
              <a:tr h="370840">
                <a:tc>
                  <a:txBody>
                    <a:bodyPr/>
                    <a:lstStyle/>
                    <a:p>
                      <a:r>
                        <a:rPr lang="en-US" dirty="0" smtClean="0"/>
                        <a:t>Fannie</a:t>
                      </a:r>
                      <a:r>
                        <a:rPr lang="en-US" baseline="0" dirty="0" smtClean="0"/>
                        <a:t> / Freddie </a:t>
                      </a:r>
                      <a:r>
                        <a:rPr lang="en-US" dirty="0" smtClean="0"/>
                        <a:t>Fixed-rate</a:t>
                      </a:r>
                      <a:r>
                        <a:rPr lang="en-US" baseline="0" dirty="0" smtClean="0"/>
                        <a:t> Balloon</a:t>
                      </a:r>
                      <a:endParaRPr lang="en-US" dirty="0"/>
                    </a:p>
                  </a:txBody>
                  <a:tcPr/>
                </a:tc>
                <a:tc>
                  <a:txBody>
                    <a:bodyPr/>
                    <a:lstStyle/>
                    <a:p>
                      <a:pPr algn="ctr"/>
                      <a:r>
                        <a:rPr lang="en-US" dirty="0" smtClean="0"/>
                        <a:t>65% - 80% </a:t>
                      </a:r>
                      <a:endParaRPr lang="en-US" dirty="0"/>
                    </a:p>
                  </a:txBody>
                  <a:tcPr/>
                </a:tc>
              </a:tr>
              <a:tr h="370840">
                <a:tc>
                  <a:txBody>
                    <a:bodyPr/>
                    <a:lstStyle/>
                    <a:p>
                      <a:r>
                        <a:rPr lang="en-US" dirty="0" smtClean="0"/>
                        <a:t>Bank &amp; Thrift</a:t>
                      </a:r>
                      <a:endParaRPr lang="en-US" dirty="0"/>
                    </a:p>
                  </a:txBody>
                  <a:tcPr/>
                </a:tc>
                <a:tc>
                  <a:txBody>
                    <a:bodyPr/>
                    <a:lstStyle/>
                    <a:p>
                      <a:pPr algn="ctr"/>
                      <a:r>
                        <a:rPr lang="en-US" dirty="0" smtClean="0"/>
                        <a:t>55% - 75%</a:t>
                      </a:r>
                      <a:endParaRPr lang="en-US" dirty="0"/>
                    </a:p>
                  </a:txBody>
                  <a:tcPr/>
                </a:tc>
              </a:tr>
              <a:tr h="370840">
                <a:tc>
                  <a:txBody>
                    <a:bodyPr/>
                    <a:lstStyle/>
                    <a:p>
                      <a:r>
                        <a:rPr lang="en-US" dirty="0" smtClean="0"/>
                        <a:t>Life</a:t>
                      </a:r>
                      <a:r>
                        <a:rPr lang="en-US" baseline="0" dirty="0" smtClean="0"/>
                        <a:t> Company</a:t>
                      </a:r>
                      <a:endParaRPr lang="en-US" dirty="0"/>
                    </a:p>
                  </a:txBody>
                  <a:tcPr/>
                </a:tc>
                <a:tc>
                  <a:txBody>
                    <a:bodyPr/>
                    <a:lstStyle/>
                    <a:p>
                      <a:pPr algn="ctr"/>
                      <a:r>
                        <a:rPr lang="en-US" dirty="0" smtClean="0"/>
                        <a:t>55% - 70%</a:t>
                      </a:r>
                      <a:endParaRPr lang="en-US" dirty="0"/>
                    </a:p>
                  </a:txBody>
                  <a:tcPr/>
                </a:tc>
              </a:tr>
              <a:tr h="370840">
                <a:tc>
                  <a:txBody>
                    <a:bodyPr/>
                    <a:lstStyle/>
                    <a:p>
                      <a:r>
                        <a:rPr lang="en-US" dirty="0" smtClean="0"/>
                        <a:t>CMBS</a:t>
                      </a:r>
                      <a:endParaRPr lang="en-US" dirty="0"/>
                    </a:p>
                  </a:txBody>
                  <a:tcPr/>
                </a:tc>
                <a:tc>
                  <a:txBody>
                    <a:bodyPr/>
                    <a:lstStyle/>
                    <a:p>
                      <a:pPr algn="ctr"/>
                      <a:r>
                        <a:rPr lang="en-US" dirty="0" smtClean="0"/>
                        <a:t>55% - 75%</a:t>
                      </a:r>
                      <a:endParaRPr lang="en-US" dirty="0"/>
                    </a:p>
                  </a:txBody>
                  <a:tcPr/>
                </a:tc>
              </a:tr>
            </a:tbl>
          </a:graphicData>
        </a:graphic>
      </p:graphicFrame>
      <p:sp>
        <p:nvSpPr>
          <p:cNvPr id="6" name="TextBox 5"/>
          <p:cNvSpPr txBox="1"/>
          <p:nvPr/>
        </p:nvSpPr>
        <p:spPr>
          <a:xfrm>
            <a:off x="851647" y="1649506"/>
            <a:ext cx="7135906" cy="1200329"/>
          </a:xfrm>
          <a:prstGeom prst="rect">
            <a:avLst/>
          </a:prstGeom>
          <a:noFill/>
        </p:spPr>
        <p:txBody>
          <a:bodyPr wrap="square" rtlCol="0">
            <a:spAutoFit/>
          </a:bodyPr>
          <a:lstStyle/>
          <a:p>
            <a:r>
              <a:rPr lang="en-US" dirty="0" smtClean="0"/>
              <a:t>Loan-to-Value Ratio Advantages:  FHA loans may be funded up to 80% of value, and in some cases slightly more.  Competing lenders are generally less aggressive except with respect to the highest quality credits generating exceptional cash flows.</a:t>
            </a:r>
            <a:endParaRPr lang="en-US" dirty="0"/>
          </a:p>
        </p:txBody>
      </p:sp>
    </p:spTree>
    <p:extLst>
      <p:ext uri="{BB962C8B-B14F-4D97-AF65-F5344CB8AC3E}">
        <p14:creationId xmlns:p14="http://schemas.microsoft.com/office/powerpoint/2010/main" val="254915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7880" y="694768"/>
            <a:ext cx="8229600" cy="560294"/>
          </a:xfrm>
        </p:spPr>
        <p:txBody>
          <a:bodyPr>
            <a:noAutofit/>
          </a:bodyPr>
          <a:lstStyle/>
          <a:p>
            <a:r>
              <a:rPr lang="en-US" sz="2800" b="1" dirty="0" smtClean="0">
                <a:solidFill>
                  <a:srgbClr val="FFFF00"/>
                </a:solidFill>
              </a:rPr>
              <a:t>Programmatic</a:t>
            </a:r>
            <a:r>
              <a:rPr lang="en-US" sz="2800" dirty="0" smtClean="0"/>
              <a:t> </a:t>
            </a:r>
            <a:r>
              <a:rPr lang="en-US" sz="2800" b="1" dirty="0" smtClean="0">
                <a:solidFill>
                  <a:srgbClr val="FFFF00"/>
                </a:solidFill>
              </a:rPr>
              <a:t>Advantages:  Construction Financing</a:t>
            </a:r>
            <a:endParaRPr lang="en-US" sz="2800"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11</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048672127"/>
              </p:ext>
            </p:extLst>
          </p:nvPr>
        </p:nvGraphicFramePr>
        <p:xfrm>
          <a:off x="968189" y="3442447"/>
          <a:ext cx="7467600" cy="2219960"/>
        </p:xfrm>
        <a:graphic>
          <a:graphicData uri="http://schemas.openxmlformats.org/drawingml/2006/table">
            <a:tbl>
              <a:tblPr firstRow="1" bandRow="1">
                <a:tableStyleId>{5C22544A-7EE6-4342-B048-85BDC9FD1C3A}</a:tableStyleId>
              </a:tblPr>
              <a:tblGrid>
                <a:gridCol w="3989294"/>
                <a:gridCol w="3478306"/>
              </a:tblGrid>
              <a:tr h="347830">
                <a:tc>
                  <a:txBody>
                    <a:bodyPr/>
                    <a:lstStyle/>
                    <a:p>
                      <a:r>
                        <a:rPr lang="en-US" dirty="0" smtClean="0"/>
                        <a:t>Lender</a:t>
                      </a:r>
                      <a:endParaRPr lang="en-US" dirty="0"/>
                    </a:p>
                  </a:txBody>
                  <a:tcPr/>
                </a:tc>
                <a:tc>
                  <a:txBody>
                    <a:bodyPr/>
                    <a:lstStyle/>
                    <a:p>
                      <a:pPr algn="ctr"/>
                      <a:r>
                        <a:rPr lang="en-US" dirty="0" smtClean="0"/>
                        <a:t>MAX LTV</a:t>
                      </a:r>
                      <a:endParaRPr lang="en-US" dirty="0"/>
                    </a:p>
                  </a:txBody>
                  <a:tcPr/>
                </a:tc>
              </a:tr>
              <a:tr h="370840">
                <a:tc>
                  <a:txBody>
                    <a:bodyPr/>
                    <a:lstStyle/>
                    <a:p>
                      <a:r>
                        <a:rPr lang="en-US" dirty="0" smtClean="0"/>
                        <a:t>FHA 221(d)(4) New Construction / Perm</a:t>
                      </a:r>
                      <a:endParaRPr lang="en-US" dirty="0"/>
                    </a:p>
                  </a:txBody>
                  <a:tcPr/>
                </a:tc>
                <a:tc>
                  <a:txBody>
                    <a:bodyPr/>
                    <a:lstStyle/>
                    <a:p>
                      <a:pPr algn="ctr"/>
                      <a:r>
                        <a:rPr lang="en-US" dirty="0" smtClean="0"/>
                        <a:t>80% -</a:t>
                      </a:r>
                      <a:r>
                        <a:rPr lang="en-US" baseline="0" dirty="0" smtClean="0"/>
                        <a:t> 83% of cost</a:t>
                      </a:r>
                      <a:endParaRPr lang="en-US" dirty="0"/>
                    </a:p>
                  </a:txBody>
                  <a:tcPr/>
                </a:tc>
              </a:tr>
              <a:tr h="370840">
                <a:tc>
                  <a:txBody>
                    <a:bodyPr/>
                    <a:lstStyle/>
                    <a:p>
                      <a:r>
                        <a:rPr lang="en-US" dirty="0" smtClean="0"/>
                        <a:t>Fannie</a:t>
                      </a:r>
                      <a:r>
                        <a:rPr lang="en-US" baseline="0" dirty="0" smtClean="0"/>
                        <a:t> / Freddie </a:t>
                      </a:r>
                      <a:endParaRPr lang="en-US" dirty="0"/>
                    </a:p>
                  </a:txBody>
                  <a:tcPr/>
                </a:tc>
                <a:tc>
                  <a:txBody>
                    <a:bodyPr/>
                    <a:lstStyle/>
                    <a:p>
                      <a:pPr algn="ctr"/>
                      <a:r>
                        <a:rPr lang="en-US" dirty="0" smtClean="0"/>
                        <a:t>Not Available</a:t>
                      </a:r>
                      <a:endParaRPr lang="en-US" dirty="0"/>
                    </a:p>
                  </a:txBody>
                  <a:tcPr/>
                </a:tc>
              </a:tr>
              <a:tr h="370840">
                <a:tc>
                  <a:txBody>
                    <a:bodyPr/>
                    <a:lstStyle/>
                    <a:p>
                      <a:r>
                        <a:rPr lang="en-US" dirty="0" smtClean="0"/>
                        <a:t>Bank &amp; Thrift</a:t>
                      </a:r>
                      <a:endParaRPr lang="en-US" dirty="0"/>
                    </a:p>
                  </a:txBody>
                  <a:tcPr/>
                </a:tc>
                <a:tc>
                  <a:txBody>
                    <a:bodyPr/>
                    <a:lstStyle/>
                    <a:p>
                      <a:pPr algn="ctr"/>
                      <a:r>
                        <a:rPr lang="en-US" dirty="0" smtClean="0"/>
                        <a:t>65% - 70%</a:t>
                      </a:r>
                      <a:r>
                        <a:rPr lang="en-US" baseline="0" dirty="0" smtClean="0"/>
                        <a:t> of cost</a:t>
                      </a:r>
                      <a:endParaRPr lang="en-US" dirty="0"/>
                    </a:p>
                  </a:txBody>
                  <a:tcPr/>
                </a:tc>
              </a:tr>
              <a:tr h="370840">
                <a:tc>
                  <a:txBody>
                    <a:bodyPr/>
                    <a:lstStyle/>
                    <a:p>
                      <a:r>
                        <a:rPr lang="en-US" dirty="0" smtClean="0"/>
                        <a:t>Life</a:t>
                      </a:r>
                      <a:r>
                        <a:rPr lang="en-US" baseline="0" dirty="0" smtClean="0"/>
                        <a:t> Company</a:t>
                      </a:r>
                      <a:endParaRPr lang="en-US" dirty="0"/>
                    </a:p>
                  </a:txBody>
                  <a:tcPr/>
                </a:tc>
                <a:tc>
                  <a:txBody>
                    <a:bodyPr/>
                    <a:lstStyle/>
                    <a:p>
                      <a:pPr algn="ctr"/>
                      <a:r>
                        <a:rPr lang="en-US" dirty="0" smtClean="0"/>
                        <a:t>Not Available</a:t>
                      </a:r>
                      <a:endParaRPr lang="en-US" dirty="0"/>
                    </a:p>
                  </a:txBody>
                  <a:tcPr/>
                </a:tc>
              </a:tr>
              <a:tr h="370840">
                <a:tc>
                  <a:txBody>
                    <a:bodyPr/>
                    <a:lstStyle/>
                    <a:p>
                      <a:r>
                        <a:rPr lang="en-US" dirty="0" smtClean="0"/>
                        <a:t>CMBS</a:t>
                      </a:r>
                      <a:endParaRPr lang="en-US" dirty="0"/>
                    </a:p>
                  </a:txBody>
                  <a:tcPr/>
                </a:tc>
                <a:tc>
                  <a:txBody>
                    <a:bodyPr/>
                    <a:lstStyle/>
                    <a:p>
                      <a:pPr algn="ctr"/>
                      <a:r>
                        <a:rPr lang="en-US" dirty="0" smtClean="0"/>
                        <a:t>Not</a:t>
                      </a:r>
                      <a:r>
                        <a:rPr lang="en-US" baseline="0" dirty="0" smtClean="0"/>
                        <a:t> Available</a:t>
                      </a:r>
                      <a:endParaRPr lang="en-US" dirty="0"/>
                    </a:p>
                  </a:txBody>
                  <a:tcPr/>
                </a:tc>
              </a:tr>
            </a:tbl>
          </a:graphicData>
        </a:graphic>
      </p:graphicFrame>
      <p:sp>
        <p:nvSpPr>
          <p:cNvPr id="6" name="TextBox 5"/>
          <p:cNvSpPr txBox="1"/>
          <p:nvPr/>
        </p:nvSpPr>
        <p:spPr>
          <a:xfrm>
            <a:off x="851647" y="1649506"/>
            <a:ext cx="7135906" cy="1477328"/>
          </a:xfrm>
          <a:prstGeom prst="rect">
            <a:avLst/>
          </a:prstGeom>
          <a:noFill/>
        </p:spPr>
        <p:txBody>
          <a:bodyPr wrap="square" rtlCol="0">
            <a:spAutoFit/>
          </a:bodyPr>
          <a:lstStyle/>
          <a:p>
            <a:r>
              <a:rPr lang="en-US" dirty="0" smtClean="0"/>
              <a:t>HUD offer the most attractive construction financing in the market:  fixed-rate, non-recourse financing with structured permanent mortgage take-out.  Construction financing available in the private market consists of Libor-based floaters with full or partial recourse to the sponsor characterized by greater lease-up, revenue and permanent take-out risks.</a:t>
            </a:r>
            <a:endParaRPr lang="en-US" dirty="0"/>
          </a:p>
        </p:txBody>
      </p:sp>
    </p:spTree>
    <p:extLst>
      <p:ext uri="{BB962C8B-B14F-4D97-AF65-F5344CB8AC3E}">
        <p14:creationId xmlns:p14="http://schemas.microsoft.com/office/powerpoint/2010/main" val="3463481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303586"/>
            <a:ext cx="7924800" cy="557026"/>
          </a:xfrm>
        </p:spPr>
        <p:txBody>
          <a:bodyPr/>
          <a:lstStyle/>
          <a:p>
            <a:r>
              <a:rPr lang="en-US" b="1" dirty="0" smtClean="0">
                <a:solidFill>
                  <a:srgbClr val="FFFF00"/>
                </a:solidFill>
              </a:rPr>
              <a:t>Programmatic Advantage:  Pricing </a:t>
            </a:r>
            <a:endParaRPr lang="en-US" b="1" dirty="0">
              <a:solidFill>
                <a:srgbClr val="FFFF00"/>
              </a:solidFill>
            </a:endParaRPr>
          </a:p>
        </p:txBody>
      </p:sp>
      <p:sp>
        <p:nvSpPr>
          <p:cNvPr id="6" name="Slide Number Placeholder 5"/>
          <p:cNvSpPr>
            <a:spLocks noGrp="1"/>
          </p:cNvSpPr>
          <p:nvPr>
            <p:ph type="sldNum" sz="quarter" idx="12"/>
          </p:nvPr>
        </p:nvSpPr>
        <p:spPr>
          <a:xfrm>
            <a:off x="7010400" y="6339569"/>
            <a:ext cx="2133600" cy="365125"/>
          </a:xfrm>
        </p:spPr>
        <p:txBody>
          <a:bodyPr/>
          <a:lstStyle/>
          <a:p>
            <a:fld id="{5C72CBC7-6A07-8E45-AB9D-091318426F86}" type="slidenum">
              <a:rPr lang="en-US" smtClean="0"/>
              <a:pPr/>
              <a:t>12</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58981964"/>
              </p:ext>
            </p:extLst>
          </p:nvPr>
        </p:nvGraphicFramePr>
        <p:xfrm>
          <a:off x="412376" y="2175157"/>
          <a:ext cx="7888942" cy="3337560"/>
        </p:xfrm>
        <a:graphic>
          <a:graphicData uri="http://schemas.openxmlformats.org/drawingml/2006/table">
            <a:tbl>
              <a:tblPr firstRow="1" bandRow="1">
                <a:tableStyleId>{5C22544A-7EE6-4342-B048-85BDC9FD1C3A}</a:tableStyleId>
              </a:tblPr>
              <a:tblGrid>
                <a:gridCol w="3944471"/>
                <a:gridCol w="3944471"/>
              </a:tblGrid>
              <a:tr h="370840">
                <a:tc>
                  <a:txBody>
                    <a:bodyPr/>
                    <a:lstStyle/>
                    <a:p>
                      <a:r>
                        <a:rPr lang="en-US" dirty="0" smtClean="0"/>
                        <a:t>Lender</a:t>
                      </a:r>
                      <a:endParaRPr lang="en-US" dirty="0"/>
                    </a:p>
                  </a:txBody>
                  <a:tcPr/>
                </a:tc>
                <a:tc>
                  <a:txBody>
                    <a:bodyPr/>
                    <a:lstStyle/>
                    <a:p>
                      <a:pPr algn="ctr"/>
                      <a:r>
                        <a:rPr lang="en-US" dirty="0" smtClean="0"/>
                        <a:t>Spread to FHA 223f Norms</a:t>
                      </a:r>
                      <a:endParaRPr lang="en-US" dirty="0"/>
                    </a:p>
                  </a:txBody>
                  <a:tcPr/>
                </a:tc>
              </a:tr>
              <a:tr h="370840">
                <a:tc>
                  <a:txBody>
                    <a:bodyPr/>
                    <a:lstStyle/>
                    <a:p>
                      <a:r>
                        <a:rPr lang="en-US" dirty="0" smtClean="0"/>
                        <a:t>GSE (Tier</a:t>
                      </a:r>
                      <a:r>
                        <a:rPr lang="en-US" baseline="0" dirty="0" smtClean="0"/>
                        <a:t> Plus)</a:t>
                      </a:r>
                      <a:endParaRPr lang="en-US" dirty="0"/>
                    </a:p>
                  </a:txBody>
                  <a:tcPr/>
                </a:tc>
                <a:tc>
                  <a:txBody>
                    <a:bodyPr/>
                    <a:lstStyle/>
                    <a:p>
                      <a:pPr algn="ctr"/>
                      <a:endParaRPr lang="en-US" dirty="0"/>
                    </a:p>
                  </a:txBody>
                  <a:tcPr/>
                </a:tc>
              </a:tr>
              <a:tr h="370840">
                <a:tc>
                  <a:txBody>
                    <a:bodyPr/>
                    <a:lstStyle/>
                    <a:p>
                      <a:r>
                        <a:rPr lang="en-US" dirty="0" smtClean="0"/>
                        <a:t>   LTV &lt;65%</a:t>
                      </a:r>
                      <a:endParaRPr lang="en-US" dirty="0"/>
                    </a:p>
                  </a:txBody>
                  <a:tcPr/>
                </a:tc>
                <a:tc>
                  <a:txBody>
                    <a:bodyPr/>
                    <a:lstStyle/>
                    <a:p>
                      <a:pPr algn="ctr"/>
                      <a:r>
                        <a:rPr lang="en-US" dirty="0" smtClean="0"/>
                        <a:t>+ 140 bps</a:t>
                      </a:r>
                      <a:endParaRPr lang="en-US" dirty="0"/>
                    </a:p>
                  </a:txBody>
                  <a:tcPr/>
                </a:tc>
              </a:tr>
              <a:tr h="370840">
                <a:tc>
                  <a:txBody>
                    <a:bodyPr/>
                    <a:lstStyle/>
                    <a:p>
                      <a:r>
                        <a:rPr lang="en-US" dirty="0" smtClean="0"/>
                        <a:t>   LTV&gt;65%</a:t>
                      </a:r>
                      <a:endParaRPr lang="en-US" dirty="0"/>
                    </a:p>
                  </a:txBody>
                  <a:tcPr/>
                </a:tc>
                <a:tc>
                  <a:txBody>
                    <a:bodyPr/>
                    <a:lstStyle/>
                    <a:p>
                      <a:pPr algn="ctr"/>
                      <a:r>
                        <a:rPr lang="en-US" dirty="0" smtClean="0"/>
                        <a:t>+ 120 bps</a:t>
                      </a:r>
                      <a:endParaRPr lang="en-US" dirty="0"/>
                    </a:p>
                  </a:txBody>
                  <a:tcPr/>
                </a:tc>
              </a:tr>
              <a:tr h="370840">
                <a:tc>
                  <a:txBody>
                    <a:bodyPr/>
                    <a:lstStyle/>
                    <a:p>
                      <a:r>
                        <a:rPr lang="en-US" dirty="0" smtClean="0"/>
                        <a:t>Bank &amp; Thrift</a:t>
                      </a:r>
                      <a:endParaRPr lang="en-US" dirty="0"/>
                    </a:p>
                  </a:txBody>
                  <a:tcPr/>
                </a:tc>
                <a:tc>
                  <a:txBody>
                    <a:bodyPr/>
                    <a:lstStyle/>
                    <a:p>
                      <a:pPr algn="ctr"/>
                      <a:r>
                        <a:rPr lang="en-US" dirty="0" smtClean="0"/>
                        <a:t>+ 150 bps and up</a:t>
                      </a:r>
                      <a:endParaRPr lang="en-US" dirty="0"/>
                    </a:p>
                  </a:txBody>
                  <a:tcPr/>
                </a:tc>
              </a:tr>
              <a:tr h="370840">
                <a:tc>
                  <a:txBody>
                    <a:bodyPr/>
                    <a:lstStyle/>
                    <a:p>
                      <a:r>
                        <a:rPr lang="en-US" dirty="0" smtClean="0"/>
                        <a:t>Life Company</a:t>
                      </a:r>
                      <a:endParaRPr lang="en-US" dirty="0"/>
                    </a:p>
                  </a:txBody>
                  <a:tcPr/>
                </a:tc>
                <a:tc>
                  <a:txBody>
                    <a:bodyPr/>
                    <a:lstStyle/>
                    <a:p>
                      <a:pPr algn="ctr"/>
                      <a:r>
                        <a:rPr lang="en-US" dirty="0" smtClean="0"/>
                        <a:t>+ 130 bps and</a:t>
                      </a:r>
                      <a:r>
                        <a:rPr lang="en-US" baseline="0" dirty="0" smtClean="0"/>
                        <a:t> up</a:t>
                      </a:r>
                      <a:endParaRPr lang="en-US" dirty="0"/>
                    </a:p>
                  </a:txBody>
                  <a:tcPr/>
                </a:tc>
              </a:tr>
              <a:tr h="370840">
                <a:tc>
                  <a:txBody>
                    <a:bodyPr/>
                    <a:lstStyle/>
                    <a:p>
                      <a:r>
                        <a:rPr lang="en-US" dirty="0" smtClean="0"/>
                        <a:t>CMBS</a:t>
                      </a:r>
                      <a:endParaRPr lang="en-US" dirty="0"/>
                    </a:p>
                  </a:txBody>
                  <a:tcPr/>
                </a:tc>
                <a:tc>
                  <a:txBody>
                    <a:bodyPr/>
                    <a:lstStyle/>
                    <a:p>
                      <a:pPr algn="ctr"/>
                      <a:endParaRPr lang="en-US" dirty="0"/>
                    </a:p>
                  </a:txBody>
                  <a:tcPr/>
                </a:tc>
              </a:tr>
              <a:tr h="370840">
                <a:tc>
                  <a:txBody>
                    <a:bodyPr/>
                    <a:lstStyle/>
                    <a:p>
                      <a:r>
                        <a:rPr lang="en-US" dirty="0" smtClean="0"/>
                        <a:t>   LTV &lt;65%</a:t>
                      </a:r>
                      <a:endParaRPr lang="en-US" dirty="0"/>
                    </a:p>
                  </a:txBody>
                  <a:tcPr/>
                </a:tc>
                <a:tc>
                  <a:txBody>
                    <a:bodyPr/>
                    <a:lstStyle/>
                    <a:p>
                      <a:pPr algn="ctr"/>
                      <a:r>
                        <a:rPr lang="en-US" dirty="0" smtClean="0"/>
                        <a:t>+ 135 bps and up</a:t>
                      </a:r>
                      <a:endParaRPr lang="en-US" dirty="0"/>
                    </a:p>
                  </a:txBody>
                  <a:tcPr/>
                </a:tc>
              </a:tr>
              <a:tr h="370840">
                <a:tc>
                  <a:txBody>
                    <a:bodyPr/>
                    <a:lstStyle/>
                    <a:p>
                      <a:r>
                        <a:rPr lang="en-US" dirty="0" smtClean="0"/>
                        <a:t>   LTV&gt;65%</a:t>
                      </a:r>
                      <a:endParaRPr lang="en-US" dirty="0"/>
                    </a:p>
                  </a:txBody>
                  <a:tcPr/>
                </a:tc>
                <a:tc>
                  <a:txBody>
                    <a:bodyPr/>
                    <a:lstStyle/>
                    <a:p>
                      <a:pPr algn="ctr"/>
                      <a:r>
                        <a:rPr lang="en-US" dirty="0" smtClean="0"/>
                        <a:t>+ 150</a:t>
                      </a:r>
                      <a:r>
                        <a:rPr lang="en-US" baseline="0" dirty="0" smtClean="0"/>
                        <a:t> bps and up</a:t>
                      </a:r>
                      <a:endParaRPr lang="en-US" dirty="0"/>
                    </a:p>
                  </a:txBody>
                  <a:tcPr/>
                </a:tc>
              </a:tr>
            </a:tbl>
          </a:graphicData>
        </a:graphic>
      </p:graphicFrame>
      <p:sp>
        <p:nvSpPr>
          <p:cNvPr id="3" name="TextBox 2"/>
          <p:cNvSpPr txBox="1"/>
          <p:nvPr/>
        </p:nvSpPr>
        <p:spPr>
          <a:xfrm>
            <a:off x="457200" y="5690117"/>
            <a:ext cx="7135906" cy="646331"/>
          </a:xfrm>
          <a:prstGeom prst="rect">
            <a:avLst/>
          </a:prstGeom>
          <a:noFill/>
        </p:spPr>
        <p:txBody>
          <a:bodyPr wrap="square" rtlCol="0">
            <a:spAutoFit/>
          </a:bodyPr>
          <a:lstStyle/>
          <a:p>
            <a:r>
              <a:rPr lang="en-US" dirty="0" smtClean="0"/>
              <a:t>Generic Ten-year Mortgage Pricing Spreads, June 2013.  FHA 223f all-in at approximately 2.95% - 3.20% or 10-year UST + 65 – 100 bps.</a:t>
            </a:r>
            <a:endParaRPr lang="en-US" dirty="0"/>
          </a:p>
        </p:txBody>
      </p:sp>
      <p:sp>
        <p:nvSpPr>
          <p:cNvPr id="5" name="TextBox 4"/>
          <p:cNvSpPr txBox="1"/>
          <p:nvPr/>
        </p:nvSpPr>
        <p:spPr>
          <a:xfrm>
            <a:off x="753034" y="1333962"/>
            <a:ext cx="7548283" cy="369332"/>
          </a:xfrm>
          <a:prstGeom prst="rect">
            <a:avLst/>
          </a:prstGeom>
          <a:noFill/>
        </p:spPr>
        <p:txBody>
          <a:bodyPr wrap="square" rtlCol="0">
            <a:spAutoFit/>
          </a:bodyPr>
          <a:lstStyle/>
          <a:p>
            <a:r>
              <a:rPr lang="en-US" dirty="0" smtClean="0"/>
              <a:t>Basis point pricing advantage of standard FHA 223f to private lender options</a:t>
            </a:r>
            <a:endParaRPr lang="en-US" dirty="0"/>
          </a:p>
        </p:txBody>
      </p:sp>
    </p:spTree>
    <p:extLst>
      <p:ext uri="{BB962C8B-B14F-4D97-AF65-F5344CB8AC3E}">
        <p14:creationId xmlns:p14="http://schemas.microsoft.com/office/powerpoint/2010/main" val="1213597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5483" y="1413598"/>
            <a:ext cx="8229600" cy="488576"/>
          </a:xfrm>
        </p:spPr>
        <p:txBody>
          <a:bodyPr>
            <a:normAutofit fontScale="90000"/>
          </a:bodyPr>
          <a:lstStyle/>
          <a:p>
            <a:r>
              <a:rPr lang="en-US" sz="3100" b="1" dirty="0" smtClean="0">
                <a:solidFill>
                  <a:srgbClr val="FFFF00"/>
                </a:solidFill>
              </a:rPr>
              <a:t>Programmatic</a:t>
            </a:r>
            <a:r>
              <a:rPr lang="en-US" sz="2400" dirty="0" smtClean="0"/>
              <a:t> </a:t>
            </a:r>
            <a:r>
              <a:rPr lang="en-US" sz="3100" b="1" dirty="0" smtClean="0">
                <a:solidFill>
                  <a:srgbClr val="FFFF00"/>
                </a:solidFill>
              </a:rPr>
              <a:t>Advantage:  Construction Loan Pricing AND CONVERSION TO PERMANENT FINANCING UPON COMPLETION AND COST CERTIFICATION</a:t>
            </a:r>
            <a:endParaRPr lang="en-US" sz="3100"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13</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85698476"/>
              </p:ext>
            </p:extLst>
          </p:nvPr>
        </p:nvGraphicFramePr>
        <p:xfrm>
          <a:off x="573742" y="2614428"/>
          <a:ext cx="8229600" cy="10109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gridSpan="2">
                  <a:txBody>
                    <a:bodyPr/>
                    <a:lstStyle/>
                    <a:p>
                      <a:pPr algn="ctr"/>
                      <a:r>
                        <a:rPr lang="en-US" dirty="0" smtClean="0"/>
                        <a:t>FHA 221(d)(4) Spreads to Bank Floating</a:t>
                      </a:r>
                      <a:r>
                        <a:rPr lang="en-US" baseline="0" dirty="0" smtClean="0"/>
                        <a:t> Rates Applicable to Construction Loans</a:t>
                      </a:r>
                      <a:endParaRPr lang="en-US" dirty="0"/>
                    </a:p>
                  </a:txBody>
                  <a:tcPr/>
                </a:tc>
                <a:tc hMerge="1">
                  <a:txBody>
                    <a:bodyPr/>
                    <a:lstStyle/>
                    <a:p>
                      <a:pPr algn="ctr"/>
                      <a:endParaRPr lang="en-US" dirty="0"/>
                    </a:p>
                  </a:txBody>
                  <a:tcPr/>
                </a:tc>
              </a:tr>
              <a:tr h="370840">
                <a:tc>
                  <a:txBody>
                    <a:bodyPr/>
                    <a:lstStyle/>
                    <a:p>
                      <a:r>
                        <a:rPr lang="en-US" dirty="0" smtClean="0"/>
                        <a:t>FHA Construction – Perm</a:t>
                      </a:r>
                      <a:endParaRPr lang="en-US" dirty="0"/>
                    </a:p>
                  </a:txBody>
                  <a:tcPr/>
                </a:tc>
                <a:tc>
                  <a:txBody>
                    <a:bodyPr/>
                    <a:lstStyle/>
                    <a:p>
                      <a:pPr algn="ctr"/>
                      <a:r>
                        <a:rPr lang="en-US" dirty="0" smtClean="0">
                          <a:solidFill>
                            <a:srgbClr val="C00000"/>
                          </a:solidFill>
                        </a:rPr>
                        <a:t>-20 bps</a:t>
                      </a:r>
                      <a:endParaRPr lang="en-US" dirty="0">
                        <a:solidFill>
                          <a:srgbClr val="C00000"/>
                        </a:solidFill>
                      </a:endParaRPr>
                    </a:p>
                  </a:txBody>
                  <a:tcPr/>
                </a:tc>
                <a:tc>
                  <a:txBody>
                    <a:bodyPr/>
                    <a:lstStyle/>
                    <a:p>
                      <a:pPr algn="ctr"/>
                      <a:r>
                        <a:rPr lang="en-US" dirty="0" smtClean="0">
                          <a:solidFill>
                            <a:srgbClr val="C00000"/>
                          </a:solidFill>
                        </a:rPr>
                        <a:t>-70 bps</a:t>
                      </a:r>
                      <a:endParaRPr lang="en-US" dirty="0">
                        <a:solidFill>
                          <a:srgbClr val="C00000"/>
                        </a:solidFill>
                      </a:endParaRPr>
                    </a:p>
                  </a:txBody>
                  <a:tcPr/>
                </a:tc>
              </a:tr>
            </a:tbl>
          </a:graphicData>
        </a:graphic>
      </p:graphicFrame>
      <p:sp>
        <p:nvSpPr>
          <p:cNvPr id="5" name="TextBox 4"/>
          <p:cNvSpPr txBox="1"/>
          <p:nvPr/>
        </p:nvSpPr>
        <p:spPr>
          <a:xfrm>
            <a:off x="573742" y="5170857"/>
            <a:ext cx="7135906" cy="1200329"/>
          </a:xfrm>
          <a:prstGeom prst="rect">
            <a:avLst/>
          </a:prstGeom>
          <a:noFill/>
        </p:spPr>
        <p:txBody>
          <a:bodyPr wrap="square" rtlCol="0">
            <a:spAutoFit/>
          </a:bodyPr>
          <a:lstStyle/>
          <a:p>
            <a:r>
              <a:rPr lang="en-US" dirty="0" smtClean="0"/>
              <a:t>Generic Pricing Spreads, June 2013.  FHA 221(d)(4) 480 month construction to perm all-in at approximately 3.5%.  Bank standard 24-month construction loan at  Libor + 300 – 350 bps, swappable to 2-year Treasury + 340 bps – 390 bps or approximately 3.70% - 4.20%.</a:t>
            </a:r>
            <a:endParaRPr lang="en-US" dirty="0"/>
          </a:p>
        </p:txBody>
      </p:sp>
    </p:spTree>
    <p:extLst>
      <p:ext uri="{BB962C8B-B14F-4D97-AF65-F5344CB8AC3E}">
        <p14:creationId xmlns:p14="http://schemas.microsoft.com/office/powerpoint/2010/main" val="2107972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2718"/>
            <a:ext cx="8229600" cy="1036638"/>
          </a:xfrm>
        </p:spPr>
        <p:txBody>
          <a:bodyPr/>
          <a:lstStyle/>
          <a:p>
            <a:r>
              <a:rPr lang="en-US" sz="2800" b="1" dirty="0" smtClean="0">
                <a:solidFill>
                  <a:srgbClr val="FFFF00"/>
                </a:solidFill>
              </a:rPr>
              <a:t>Reasons for Optimism #2:  Competitors’ Challenges</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14</a:t>
            </a:fld>
            <a:endParaRPr lang="en-US" dirty="0"/>
          </a:p>
        </p:txBody>
      </p:sp>
      <p:graphicFrame>
        <p:nvGraphicFramePr>
          <p:cNvPr id="2" name="Diagram 1"/>
          <p:cNvGraphicFramePr/>
          <p:nvPr>
            <p:extLst>
              <p:ext uri="{D42A27DB-BD31-4B8C-83A1-F6EECF244321}">
                <p14:modId xmlns:p14="http://schemas.microsoft.com/office/powerpoint/2010/main" val="863298661"/>
              </p:ext>
            </p:extLst>
          </p:nvPr>
        </p:nvGraphicFramePr>
        <p:xfrm>
          <a:off x="457200" y="1668521"/>
          <a:ext cx="8435788"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267899984"/>
              </p:ext>
            </p:extLst>
          </p:nvPr>
        </p:nvGraphicFramePr>
        <p:xfrm>
          <a:off x="394447" y="5631862"/>
          <a:ext cx="8435788" cy="830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965056538"/>
              </p:ext>
            </p:extLst>
          </p:nvPr>
        </p:nvGraphicFramePr>
        <p:xfrm>
          <a:off x="412375" y="4280620"/>
          <a:ext cx="8435788" cy="8309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6" name="Group 5"/>
          <p:cNvGrpSpPr/>
          <p:nvPr/>
        </p:nvGrpSpPr>
        <p:grpSpPr>
          <a:xfrm>
            <a:off x="457200" y="2906881"/>
            <a:ext cx="8435788" cy="815490"/>
            <a:chOff x="0" y="0"/>
            <a:chExt cx="8435788" cy="815490"/>
          </a:xfrm>
        </p:grpSpPr>
        <p:sp>
          <p:nvSpPr>
            <p:cNvPr id="9" name="Rounded Rectangle 8"/>
            <p:cNvSpPr/>
            <p:nvPr/>
          </p:nvSpPr>
          <p:spPr>
            <a:xfrm>
              <a:off x="0" y="0"/>
              <a:ext cx="8435788"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9809" y="39809"/>
              <a:ext cx="8356170"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500" kern="1200" dirty="0" smtClean="0"/>
                <a:t>CMBS Conduits</a:t>
              </a:r>
              <a:endParaRPr lang="en-US" sz="3500" kern="1200" dirty="0"/>
            </a:p>
          </p:txBody>
        </p:sp>
      </p:grpSp>
    </p:spTree>
    <p:extLst>
      <p:ext uri="{BB962C8B-B14F-4D97-AF65-F5344CB8AC3E}">
        <p14:creationId xmlns:p14="http://schemas.microsoft.com/office/powerpoint/2010/main" val="42134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8" grpId="0">
        <p:bldAsOne/>
      </p:bldGraphic>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425" y="425825"/>
            <a:ext cx="8229600" cy="596153"/>
          </a:xfrm>
        </p:spPr>
        <p:txBody>
          <a:bodyPr>
            <a:normAutofit/>
          </a:bodyPr>
          <a:lstStyle/>
          <a:p>
            <a:r>
              <a:rPr lang="en-US" sz="3000" b="1" dirty="0" smtClean="0">
                <a:solidFill>
                  <a:srgbClr val="FFFF00"/>
                </a:solidFill>
              </a:rPr>
              <a:t>Market Outlook:  Fannie Mae / Freddie Mac</a:t>
            </a:r>
            <a:endParaRPr lang="en-US" sz="30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15</a:t>
            </a:fld>
            <a:endParaRPr lang="en-US" dirty="0"/>
          </a:p>
        </p:txBody>
      </p:sp>
      <p:sp>
        <p:nvSpPr>
          <p:cNvPr id="3" name="Content Placeholder 2"/>
          <p:cNvSpPr>
            <a:spLocks noGrp="1"/>
          </p:cNvSpPr>
          <p:nvPr>
            <p:ph sz="quarter" idx="13"/>
          </p:nvPr>
        </p:nvSpPr>
        <p:spPr>
          <a:xfrm>
            <a:off x="376518" y="1501588"/>
            <a:ext cx="8301318" cy="5096436"/>
          </a:xfrm>
        </p:spPr>
        <p:txBody>
          <a:bodyPr>
            <a:normAutofit fontScale="92500" lnSpcReduction="20000"/>
          </a:bodyPr>
          <a:lstStyle/>
          <a:p>
            <a:r>
              <a:rPr lang="en-US" sz="2600" dirty="0" smtClean="0"/>
              <a:t>During conservatorship period (3 – 7 years)</a:t>
            </a:r>
          </a:p>
          <a:p>
            <a:pPr lvl="1"/>
            <a:r>
              <a:rPr lang="en-US" sz="2600" dirty="0" smtClean="0"/>
              <a:t>Conservator seeks to limit taxpayer risk and prepare GSE to operate without government credit subsidy</a:t>
            </a:r>
          </a:p>
          <a:p>
            <a:pPr lvl="1"/>
            <a:r>
              <a:rPr lang="en-US" sz="2600" dirty="0" smtClean="0"/>
              <a:t>MFH underwriting standards will tighten further</a:t>
            </a:r>
          </a:p>
          <a:p>
            <a:pPr lvl="1"/>
            <a:r>
              <a:rPr lang="en-US" sz="2600" dirty="0" smtClean="0"/>
              <a:t>Mortgage insurance premiums will continue to rise, diluting GSE pricing advantage relative to CMBS/Banks</a:t>
            </a:r>
          </a:p>
          <a:p>
            <a:r>
              <a:rPr lang="en-US" sz="2600" dirty="0" smtClean="0"/>
              <a:t>Reform</a:t>
            </a:r>
          </a:p>
          <a:p>
            <a:pPr lvl="1"/>
            <a:r>
              <a:rPr lang="en-US" sz="2600" dirty="0" smtClean="0"/>
              <a:t>Uncertain outcome dictated by Congress</a:t>
            </a:r>
          </a:p>
          <a:p>
            <a:pPr lvl="1"/>
            <a:r>
              <a:rPr lang="en-US" sz="2600" dirty="0" smtClean="0"/>
              <a:t>GSE MFH Lines of Business may emerge as fully-private or evolve into fully-public entities</a:t>
            </a:r>
          </a:p>
          <a:p>
            <a:pPr lvl="1"/>
            <a:r>
              <a:rPr lang="en-US" sz="2600" dirty="0" smtClean="0"/>
              <a:t>Implementation to last a decade or longer</a:t>
            </a:r>
          </a:p>
          <a:p>
            <a:pPr lvl="1"/>
            <a:r>
              <a:rPr lang="en-US" sz="2600" dirty="0" smtClean="0"/>
              <a:t>FY2013 restricted goals</a:t>
            </a:r>
          </a:p>
          <a:p>
            <a:pPr lvl="1"/>
            <a:endParaRPr lang="en-US" sz="2600" dirty="0"/>
          </a:p>
          <a:p>
            <a:pPr lvl="2"/>
            <a:endParaRPr lang="en-US" sz="2600" dirty="0"/>
          </a:p>
        </p:txBody>
      </p:sp>
    </p:spTree>
    <p:extLst>
      <p:ext uri="{BB962C8B-B14F-4D97-AF65-F5344CB8AC3E}">
        <p14:creationId xmlns:p14="http://schemas.microsoft.com/office/powerpoint/2010/main" val="315972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50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50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4116"/>
            <a:ext cx="7924800" cy="664603"/>
          </a:xfrm>
        </p:spPr>
        <p:txBody>
          <a:bodyPr/>
          <a:lstStyle/>
          <a:p>
            <a:r>
              <a:rPr lang="en-US" b="1" dirty="0" smtClean="0">
                <a:solidFill>
                  <a:srgbClr val="FFFF00"/>
                </a:solidFill>
              </a:rPr>
              <a:t>Market Outlook:  CMBS Conduits</a:t>
            </a:r>
            <a:endParaRPr lang="en-US"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16</a:t>
            </a:fld>
            <a:endParaRPr lang="en-US" dirty="0"/>
          </a:p>
        </p:txBody>
      </p:sp>
      <p:sp>
        <p:nvSpPr>
          <p:cNvPr id="3" name="Content Placeholder 2"/>
          <p:cNvSpPr>
            <a:spLocks noGrp="1"/>
          </p:cNvSpPr>
          <p:nvPr>
            <p:ph sz="quarter" idx="13"/>
          </p:nvPr>
        </p:nvSpPr>
        <p:spPr>
          <a:xfrm>
            <a:off x="457200" y="1501588"/>
            <a:ext cx="8301318" cy="5096436"/>
          </a:xfrm>
        </p:spPr>
        <p:txBody>
          <a:bodyPr/>
          <a:lstStyle/>
          <a:p>
            <a:r>
              <a:rPr lang="en-US" sz="2600" dirty="0" smtClean="0"/>
              <a:t>Conduits will continue to struggle to generate sufficient deal volume to support high fixed operating costs and overhead</a:t>
            </a:r>
          </a:p>
          <a:p>
            <a:r>
              <a:rPr lang="en-US" sz="2600" dirty="0" smtClean="0"/>
              <a:t>Conduits will recover market share only gradually as investor confidence in loan underwriting improves and bond spreads tighten</a:t>
            </a:r>
          </a:p>
          <a:p>
            <a:r>
              <a:rPr lang="en-US" sz="2600" dirty="0" smtClean="0"/>
              <a:t>Unlikely to be broadly competitive for class-A/B multifamily product for the foreseeable future</a:t>
            </a:r>
          </a:p>
          <a:p>
            <a:r>
              <a:rPr lang="en-US" sz="2600" dirty="0" smtClean="0"/>
              <a:t>Dodd-Frank risk retention requirements problematic, making securitization highly capital intensive and will make achieving ROEs thresholds challenging.</a:t>
            </a:r>
          </a:p>
          <a:p>
            <a:endParaRPr lang="en-US" sz="2600" dirty="0" smtClean="0"/>
          </a:p>
          <a:p>
            <a:pPr lvl="1"/>
            <a:endParaRPr lang="en-US" sz="2600" dirty="0"/>
          </a:p>
          <a:p>
            <a:pPr lvl="2"/>
            <a:endParaRPr lang="en-US" sz="2600" dirty="0"/>
          </a:p>
        </p:txBody>
      </p:sp>
    </p:spTree>
    <p:extLst>
      <p:ext uri="{BB962C8B-B14F-4D97-AF65-F5344CB8AC3E}">
        <p14:creationId xmlns:p14="http://schemas.microsoft.com/office/powerpoint/2010/main" val="37297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8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8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05"/>
            <a:ext cx="7924800" cy="619779"/>
          </a:xfrm>
        </p:spPr>
        <p:txBody>
          <a:bodyPr/>
          <a:lstStyle/>
          <a:p>
            <a:r>
              <a:rPr lang="en-US" b="1" dirty="0" smtClean="0">
                <a:solidFill>
                  <a:srgbClr val="FFFF00"/>
                </a:solidFill>
              </a:rPr>
              <a:t>Market Outlook:  Banks &amp; Thrifts</a:t>
            </a:r>
            <a:endParaRPr lang="en-US"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17</a:t>
            </a:fld>
            <a:endParaRPr lang="en-US" dirty="0"/>
          </a:p>
        </p:txBody>
      </p:sp>
      <p:sp>
        <p:nvSpPr>
          <p:cNvPr id="3" name="Content Placeholder 2"/>
          <p:cNvSpPr>
            <a:spLocks noGrp="1"/>
          </p:cNvSpPr>
          <p:nvPr>
            <p:ph sz="quarter" idx="13"/>
          </p:nvPr>
        </p:nvSpPr>
        <p:spPr>
          <a:xfrm>
            <a:off x="457200" y="1501588"/>
            <a:ext cx="8301318" cy="5096436"/>
          </a:xfrm>
        </p:spPr>
        <p:txBody>
          <a:bodyPr>
            <a:normAutofit lnSpcReduction="10000"/>
          </a:bodyPr>
          <a:lstStyle/>
          <a:p>
            <a:r>
              <a:rPr lang="en-US" sz="2600" dirty="0" smtClean="0"/>
              <a:t>Local and regional banks becoming more competitive for multifamily construction and permanent debt business</a:t>
            </a:r>
          </a:p>
          <a:p>
            <a:r>
              <a:rPr lang="en-US" sz="2600" dirty="0" smtClean="0"/>
              <a:t>Construction loans among their most profitable LOBs</a:t>
            </a:r>
          </a:p>
          <a:p>
            <a:pPr lvl="1"/>
            <a:r>
              <a:rPr lang="en-US" sz="2200" dirty="0" smtClean="0"/>
              <a:t>Underwriting terms strict, Libor spreads wide</a:t>
            </a:r>
          </a:p>
          <a:p>
            <a:pPr lvl="1"/>
            <a:r>
              <a:rPr lang="en-US" sz="2200" dirty="0" smtClean="0"/>
              <a:t>Personal guarantee and recourse provisions still typical</a:t>
            </a:r>
          </a:p>
          <a:p>
            <a:pPr lvl="1"/>
            <a:r>
              <a:rPr lang="en-US" sz="2200" dirty="0" smtClean="0"/>
              <a:t>Aggressively pursing LIHTC business for CRA purposes  </a:t>
            </a:r>
          </a:p>
          <a:p>
            <a:r>
              <a:rPr lang="en-US" sz="2600" dirty="0" smtClean="0"/>
              <a:t>Money center and super-regional banks will be hampered by Increased capital requirements pursuant to Basel III, less likely to pursue large construction loan opportunities</a:t>
            </a:r>
          </a:p>
          <a:p>
            <a:r>
              <a:rPr lang="en-US" sz="2600" dirty="0" smtClean="0"/>
              <a:t>Local and regional banks will be less affected by Basel III and are likely to increase as a competitive threat for smaller credits</a:t>
            </a:r>
          </a:p>
          <a:p>
            <a:pPr marL="0" indent="0">
              <a:buNone/>
            </a:pPr>
            <a:endParaRPr lang="en-US" sz="2600" dirty="0" smtClean="0"/>
          </a:p>
          <a:p>
            <a:endParaRPr lang="en-US" sz="2600" dirty="0"/>
          </a:p>
          <a:p>
            <a:pPr lvl="2"/>
            <a:endParaRPr lang="en-US" sz="2600" dirty="0"/>
          </a:p>
        </p:txBody>
      </p:sp>
    </p:spTree>
    <p:extLst>
      <p:ext uri="{BB962C8B-B14F-4D97-AF65-F5344CB8AC3E}">
        <p14:creationId xmlns:p14="http://schemas.microsoft.com/office/powerpoint/2010/main" val="85120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3372" y="457200"/>
            <a:ext cx="7575176" cy="673566"/>
          </a:xfrm>
        </p:spPr>
        <p:txBody>
          <a:bodyPr/>
          <a:lstStyle/>
          <a:p>
            <a:r>
              <a:rPr lang="en-US" b="1" dirty="0" smtClean="0">
                <a:solidFill>
                  <a:srgbClr val="FFFF00"/>
                </a:solidFill>
              </a:rPr>
              <a:t>Market Outlook:  Life Companies</a:t>
            </a:r>
            <a:endParaRPr lang="en-US"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18</a:t>
            </a:fld>
            <a:endParaRPr lang="en-US" dirty="0"/>
          </a:p>
        </p:txBody>
      </p:sp>
      <p:sp>
        <p:nvSpPr>
          <p:cNvPr id="3" name="Content Placeholder 2"/>
          <p:cNvSpPr>
            <a:spLocks noGrp="1"/>
          </p:cNvSpPr>
          <p:nvPr>
            <p:ph sz="quarter" idx="13"/>
          </p:nvPr>
        </p:nvSpPr>
        <p:spPr>
          <a:xfrm>
            <a:off x="457200" y="1501588"/>
            <a:ext cx="8301318" cy="5096436"/>
          </a:xfrm>
        </p:spPr>
        <p:txBody>
          <a:bodyPr/>
          <a:lstStyle/>
          <a:p>
            <a:r>
              <a:rPr lang="en-US" sz="2600" dirty="0" smtClean="0"/>
              <a:t>Actively seeking CRE lending opportunities, especially in class-A multifamily sector</a:t>
            </a:r>
          </a:p>
          <a:p>
            <a:r>
              <a:rPr lang="en-US" sz="2600" dirty="0" smtClean="0"/>
              <a:t>Highly competitive for the right deals, but remain selective.  Prefer urban infill mid-rise and high-rise properties in the major coastal markets.  Unlikely to compete actively in Heartland for garden apartments</a:t>
            </a:r>
          </a:p>
          <a:p>
            <a:r>
              <a:rPr lang="en-US" sz="2600" dirty="0" smtClean="0"/>
              <a:t>Appetite for MFH debt stabilizing as absolute rate levels bounce from early-year lows, although returns remain below Life Co. yield hurdles.</a:t>
            </a:r>
          </a:p>
          <a:p>
            <a:r>
              <a:rPr lang="en-US" sz="2600" dirty="0" smtClean="0"/>
              <a:t>Likely to become a larger factor in the market when rates return to levels typical of economic expansions.</a:t>
            </a:r>
            <a:endParaRPr lang="en-US" sz="2600" dirty="0"/>
          </a:p>
        </p:txBody>
      </p:sp>
    </p:spTree>
    <p:extLst>
      <p:ext uri="{BB962C8B-B14F-4D97-AF65-F5344CB8AC3E}">
        <p14:creationId xmlns:p14="http://schemas.microsoft.com/office/powerpoint/2010/main" val="22745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67555" y="587190"/>
            <a:ext cx="8292352" cy="578224"/>
          </a:xfrm>
        </p:spPr>
        <p:txBody>
          <a:bodyPr/>
          <a:lstStyle/>
          <a:p>
            <a:r>
              <a:rPr lang="en-US" sz="2800" b="1" dirty="0" smtClean="0">
                <a:solidFill>
                  <a:srgbClr val="FFFF00"/>
                </a:solidFill>
              </a:rPr>
              <a:t>Reasons for Optimism  #3:  Demand for Rental Housing</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19</a:t>
            </a:fld>
            <a:endParaRPr lang="en-US" dirty="0"/>
          </a:p>
        </p:txBody>
      </p:sp>
      <p:graphicFrame>
        <p:nvGraphicFramePr>
          <p:cNvPr id="2" name="Diagram 1"/>
          <p:cNvGraphicFramePr/>
          <p:nvPr>
            <p:extLst>
              <p:ext uri="{D42A27DB-BD31-4B8C-83A1-F6EECF244321}">
                <p14:modId xmlns:p14="http://schemas.microsoft.com/office/powerpoint/2010/main" val="2753195668"/>
              </p:ext>
            </p:extLst>
          </p:nvPr>
        </p:nvGraphicFramePr>
        <p:xfrm>
          <a:off x="457200" y="1668521"/>
          <a:ext cx="8435788"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611370139"/>
              </p:ext>
            </p:extLst>
          </p:nvPr>
        </p:nvGraphicFramePr>
        <p:xfrm>
          <a:off x="367555" y="5407744"/>
          <a:ext cx="8435788" cy="830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p:cNvGrpSpPr/>
          <p:nvPr/>
        </p:nvGrpSpPr>
        <p:grpSpPr>
          <a:xfrm>
            <a:off x="421345" y="3568036"/>
            <a:ext cx="8435788" cy="815490"/>
            <a:chOff x="0" y="0"/>
            <a:chExt cx="8435788" cy="815490"/>
          </a:xfrm>
        </p:grpSpPr>
        <p:sp>
          <p:nvSpPr>
            <p:cNvPr id="9" name="Rounded Rectangle 8"/>
            <p:cNvSpPr/>
            <p:nvPr/>
          </p:nvSpPr>
          <p:spPr>
            <a:xfrm>
              <a:off x="0" y="0"/>
              <a:ext cx="8435788"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9809" y="39809"/>
              <a:ext cx="8356170"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500" b="1" dirty="0" smtClean="0"/>
                <a:t>Decreasing Homeownership Rates</a:t>
              </a:r>
              <a:endParaRPr lang="en-US" sz="3500" b="1" kern="1200" dirty="0"/>
            </a:p>
          </p:txBody>
        </p:sp>
      </p:grpSp>
    </p:spTree>
    <p:extLst>
      <p:ext uri="{BB962C8B-B14F-4D97-AF65-F5344CB8AC3E}">
        <p14:creationId xmlns:p14="http://schemas.microsoft.com/office/powerpoint/2010/main" val="386620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72CBC7-6A07-8E45-AB9D-091318426F86}" type="slidenum">
              <a:rPr lang="en-US" smtClean="0"/>
              <a:pPr/>
              <a:t>2</a:t>
            </a:fld>
            <a:endParaRPr lang="en-US" dirty="0"/>
          </a:p>
        </p:txBody>
      </p:sp>
      <p:sp>
        <p:nvSpPr>
          <p:cNvPr id="5" name="TextBox 4"/>
          <p:cNvSpPr txBox="1"/>
          <p:nvPr/>
        </p:nvSpPr>
        <p:spPr>
          <a:xfrm>
            <a:off x="161364" y="593701"/>
            <a:ext cx="8785411" cy="646331"/>
          </a:xfrm>
          <a:prstGeom prst="rect">
            <a:avLst/>
          </a:prstGeom>
          <a:noFill/>
          <a:ln>
            <a:solidFill>
              <a:srgbClr val="041438"/>
            </a:solidFill>
          </a:ln>
        </p:spPr>
        <p:txBody>
          <a:bodyPr wrap="square" rtlCol="0">
            <a:spAutoFit/>
          </a:bodyPr>
          <a:lstStyle/>
          <a:p>
            <a:pPr algn="ctr"/>
            <a:r>
              <a:rPr lang="en-US" sz="3600" dirty="0" smtClean="0">
                <a:solidFill>
                  <a:srgbClr val="FFFF00"/>
                </a:solidFill>
              </a:rPr>
              <a:t>Future FHA Business Prospects</a:t>
            </a:r>
            <a:endParaRPr lang="en-US" sz="3600" dirty="0">
              <a:solidFill>
                <a:srgbClr val="FFFF00"/>
              </a:solidFill>
            </a:endParaRPr>
          </a:p>
        </p:txBody>
      </p:sp>
      <p:sp>
        <p:nvSpPr>
          <p:cNvPr id="7" name="Title 2"/>
          <p:cNvSpPr txBox="1">
            <a:spLocks/>
          </p:cNvSpPr>
          <p:nvPr/>
        </p:nvSpPr>
        <p:spPr>
          <a:xfrm>
            <a:off x="0" y="442118"/>
            <a:ext cx="8229600" cy="518319"/>
          </a:xfrm>
          <a:prstGeom prst="rect">
            <a:avLst/>
          </a:prstGeom>
        </p:spPr>
        <p:txBody>
          <a:bodyPr/>
          <a:lstStyle>
            <a:lvl1pPr algn="ctr" defTabSz="457200" rtl="0" eaLnBrk="1" latinLnBrk="0" hangingPunct="1">
              <a:spcBef>
                <a:spcPct val="0"/>
              </a:spcBef>
              <a:buNone/>
              <a:defRPr sz="3600" kern="1200">
                <a:solidFill>
                  <a:schemeClr val="bg1"/>
                </a:solidFill>
                <a:latin typeface="+mj-lt"/>
                <a:ea typeface="+mj-ea"/>
                <a:cs typeface="+mj-cs"/>
              </a:defRPr>
            </a:lvl1pPr>
          </a:lstStyle>
          <a:p>
            <a:endParaRPr lang="en-US" dirty="0">
              <a:solidFill>
                <a:schemeClr val="tx1"/>
              </a:solidFill>
            </a:endParaRPr>
          </a:p>
        </p:txBody>
      </p:sp>
    </p:spTree>
    <p:extLst>
      <p:ext uri="{BB962C8B-B14F-4D97-AF65-F5344CB8AC3E}">
        <p14:creationId xmlns:p14="http://schemas.microsoft.com/office/powerpoint/2010/main" val="3923409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407895"/>
            <a:ext cx="8444753" cy="569259"/>
          </a:xfrm>
        </p:spPr>
        <p:txBody>
          <a:bodyPr/>
          <a:lstStyle/>
          <a:p>
            <a:r>
              <a:rPr lang="en-US" sz="3000" b="1" dirty="0" smtClean="0">
                <a:solidFill>
                  <a:srgbClr val="FFFF00"/>
                </a:solidFill>
              </a:rPr>
              <a:t>Need for Construction Financing Acute</a:t>
            </a:r>
            <a:endParaRPr lang="en-US" sz="3000"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20</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94074559"/>
              </p:ext>
            </p:extLst>
          </p:nvPr>
        </p:nvGraphicFramePr>
        <p:xfrm>
          <a:off x="197222" y="1972235"/>
          <a:ext cx="8740589" cy="45988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5811" y="1068644"/>
            <a:ext cx="8122024" cy="954107"/>
          </a:xfrm>
          <a:prstGeom prst="rect">
            <a:avLst/>
          </a:prstGeom>
          <a:solidFill>
            <a:srgbClr val="110A46"/>
          </a:solidFill>
        </p:spPr>
        <p:txBody>
          <a:bodyPr wrap="square" rtlCol="0">
            <a:spAutoFit/>
          </a:bodyPr>
          <a:lstStyle/>
          <a:p>
            <a:r>
              <a:rPr lang="en-US" sz="1400" b="1" dirty="0" smtClean="0"/>
              <a:t>Demand for rental housing is growing as the rate of homeownership falls.  If Americans continue to form new households at a 1.1% annual rate over the next 10 years and the rate of homeownership falls 0.25% per year, the U.S. will need to add nearly 700,000 rental units annually to meet demand, fueling prospective construction loan demand.</a:t>
            </a:r>
            <a:endParaRPr lang="en-US" sz="1400" b="1" dirty="0"/>
          </a:p>
        </p:txBody>
      </p:sp>
      <p:cxnSp>
        <p:nvCxnSpPr>
          <p:cNvPr id="7" name="Straight Arrow Connector 6"/>
          <p:cNvCxnSpPr/>
          <p:nvPr/>
        </p:nvCxnSpPr>
        <p:spPr>
          <a:xfrm flipV="1">
            <a:off x="5047127" y="2887501"/>
            <a:ext cx="3191437" cy="86957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13647" y="2958351"/>
            <a:ext cx="1577788" cy="646331"/>
          </a:xfrm>
          <a:prstGeom prst="rect">
            <a:avLst/>
          </a:prstGeom>
          <a:noFill/>
        </p:spPr>
        <p:txBody>
          <a:bodyPr wrap="square" rtlCol="0">
            <a:spAutoFit/>
          </a:bodyPr>
          <a:lstStyle/>
          <a:p>
            <a:r>
              <a:rPr lang="en-US" sz="1200" b="1" dirty="0" smtClean="0">
                <a:solidFill>
                  <a:srgbClr val="FFFF00"/>
                </a:solidFill>
              </a:rPr>
              <a:t>Increase of 7 million households over 10 years</a:t>
            </a:r>
            <a:endParaRPr lang="en-US" sz="1200" b="1" dirty="0">
              <a:solidFill>
                <a:srgbClr val="FFFF00"/>
              </a:solidFill>
            </a:endParaRPr>
          </a:p>
        </p:txBody>
      </p:sp>
    </p:spTree>
    <p:extLst>
      <p:ext uri="{BB962C8B-B14F-4D97-AF65-F5344CB8AC3E}">
        <p14:creationId xmlns:p14="http://schemas.microsoft.com/office/powerpoint/2010/main" val="101008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407895"/>
            <a:ext cx="8444753" cy="569259"/>
          </a:xfrm>
        </p:spPr>
        <p:txBody>
          <a:bodyPr/>
          <a:lstStyle/>
          <a:p>
            <a:r>
              <a:rPr lang="en-US" sz="3000" b="1" dirty="0" smtClean="0">
                <a:solidFill>
                  <a:srgbClr val="FFFF00"/>
                </a:solidFill>
              </a:rPr>
              <a:t>Decrease in homeownership</a:t>
            </a:r>
            <a:endParaRPr lang="en-US" sz="3000"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21</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393023732"/>
              </p:ext>
            </p:extLst>
          </p:nvPr>
        </p:nvGraphicFramePr>
        <p:xfrm>
          <a:off x="0" y="1945338"/>
          <a:ext cx="8740589" cy="44110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5811" y="1068644"/>
            <a:ext cx="8122024" cy="954107"/>
          </a:xfrm>
          <a:prstGeom prst="rect">
            <a:avLst/>
          </a:prstGeom>
          <a:solidFill>
            <a:srgbClr val="110A46"/>
          </a:solidFill>
        </p:spPr>
        <p:txBody>
          <a:bodyPr wrap="square" rtlCol="0">
            <a:spAutoFit/>
          </a:bodyPr>
          <a:lstStyle/>
          <a:p>
            <a:r>
              <a:rPr lang="en-US" sz="1400" b="1" dirty="0" smtClean="0"/>
              <a:t>The rate of homeownership in America has declined steadily since 2006, particularly among households headed by persons under the age of 35, the group that traditionally exhibits the highest propensity to rent.  Until conventional mortgage financing with relatively low LTVs becomes readily available again, these trends are likely to continue.</a:t>
            </a:r>
            <a:endParaRPr lang="en-US" sz="1400" b="1" dirty="0"/>
          </a:p>
        </p:txBody>
      </p:sp>
      <p:sp>
        <p:nvSpPr>
          <p:cNvPr id="6" name="TextBox 5"/>
          <p:cNvSpPr txBox="1"/>
          <p:nvPr/>
        </p:nvSpPr>
        <p:spPr>
          <a:xfrm>
            <a:off x="1030941" y="6171684"/>
            <a:ext cx="2674130" cy="369332"/>
          </a:xfrm>
          <a:prstGeom prst="rect">
            <a:avLst/>
          </a:prstGeom>
          <a:noFill/>
        </p:spPr>
        <p:txBody>
          <a:bodyPr wrap="none" rtlCol="0">
            <a:spAutoFit/>
          </a:bodyPr>
          <a:lstStyle/>
          <a:p>
            <a:r>
              <a:rPr lang="en-US" dirty="0" smtClean="0"/>
              <a:t>Source:  U.S. Census Bureau</a:t>
            </a:r>
            <a:endParaRPr lang="en-US" dirty="0"/>
          </a:p>
        </p:txBody>
      </p:sp>
    </p:spTree>
    <p:extLst>
      <p:ext uri="{BB962C8B-B14F-4D97-AF65-F5344CB8AC3E}">
        <p14:creationId xmlns:p14="http://schemas.microsoft.com/office/powerpoint/2010/main" val="1574965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596154"/>
            <a:ext cx="8444753" cy="569259"/>
          </a:xfrm>
        </p:spPr>
        <p:txBody>
          <a:bodyPr/>
          <a:lstStyle/>
          <a:p>
            <a:r>
              <a:rPr lang="en-US" sz="3000" b="1" dirty="0" smtClean="0">
                <a:solidFill>
                  <a:srgbClr val="FFFF00"/>
                </a:solidFill>
              </a:rPr>
              <a:t>Forecast change in renter Cohort (ages 16 – 29 years) homeownership rate</a:t>
            </a:r>
            <a:endParaRPr lang="en-US" sz="3000"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22</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874014273"/>
              </p:ext>
            </p:extLst>
          </p:nvPr>
        </p:nvGraphicFramePr>
        <p:xfrm>
          <a:off x="564777" y="1568824"/>
          <a:ext cx="8139953" cy="4939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4288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46531"/>
            <a:ext cx="8444753" cy="569259"/>
          </a:xfrm>
        </p:spPr>
        <p:txBody>
          <a:bodyPr/>
          <a:lstStyle/>
          <a:p>
            <a:r>
              <a:rPr lang="en-US" sz="3000" b="1" dirty="0" smtClean="0">
                <a:solidFill>
                  <a:srgbClr val="FFFF00"/>
                </a:solidFill>
              </a:rPr>
              <a:t>5+ Starts Remain Below Trend</a:t>
            </a:r>
            <a:endParaRPr lang="en-US" sz="3000" b="1" dirty="0">
              <a:solidFill>
                <a:srgbClr val="FFFF00"/>
              </a:solidFill>
            </a:endParaRPr>
          </a:p>
        </p:txBody>
      </p:sp>
      <p:sp>
        <p:nvSpPr>
          <p:cNvPr id="7" name="Slide Number Placeholder 6"/>
          <p:cNvSpPr>
            <a:spLocks noGrp="1"/>
          </p:cNvSpPr>
          <p:nvPr>
            <p:ph type="sldNum" sz="quarter" idx="12"/>
          </p:nvPr>
        </p:nvSpPr>
        <p:spPr/>
        <p:txBody>
          <a:bodyPr/>
          <a:lstStyle/>
          <a:p>
            <a:fld id="{5C72CBC7-6A07-8E45-AB9D-091318426F86}" type="slidenum">
              <a:rPr lang="en-US" smtClean="0"/>
              <a:pPr/>
              <a:t>23</a:t>
            </a:fld>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390126957"/>
              </p:ext>
            </p:extLst>
          </p:nvPr>
        </p:nvGraphicFramePr>
        <p:xfrm>
          <a:off x="457198" y="1495925"/>
          <a:ext cx="8175812" cy="42940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198" y="777537"/>
            <a:ext cx="8122024" cy="523220"/>
          </a:xfrm>
          <a:prstGeom prst="rect">
            <a:avLst/>
          </a:prstGeom>
          <a:solidFill>
            <a:srgbClr val="110A46"/>
          </a:solidFill>
        </p:spPr>
        <p:txBody>
          <a:bodyPr wrap="square" rtlCol="0">
            <a:spAutoFit/>
          </a:bodyPr>
          <a:lstStyle/>
          <a:p>
            <a:r>
              <a:rPr lang="en-US" sz="1400" b="1" dirty="0" smtClean="0"/>
              <a:t>While American Households will demand as many 400,000 new multifamily rental units per year over the next decade, construction starts have only recently approached the levels observed prior to the Great Recession</a:t>
            </a:r>
            <a:endParaRPr lang="en-US" sz="1400" b="1" dirty="0"/>
          </a:p>
        </p:txBody>
      </p:sp>
      <p:sp>
        <p:nvSpPr>
          <p:cNvPr id="3" name="TextBox 2"/>
          <p:cNvSpPr txBox="1"/>
          <p:nvPr/>
        </p:nvSpPr>
        <p:spPr>
          <a:xfrm>
            <a:off x="457198" y="5773271"/>
            <a:ext cx="8086165" cy="646331"/>
          </a:xfrm>
          <a:prstGeom prst="rect">
            <a:avLst/>
          </a:prstGeom>
          <a:noFill/>
        </p:spPr>
        <p:txBody>
          <a:bodyPr wrap="square" rtlCol="0">
            <a:spAutoFit/>
          </a:bodyPr>
          <a:lstStyle/>
          <a:p>
            <a:r>
              <a:rPr lang="en-US" sz="1200" dirty="0" smtClean="0">
                <a:solidFill>
                  <a:srgbClr val="FFFF00"/>
                </a:solidFill>
              </a:rPr>
              <a:t>*About one of every three renter households lives in a multifamily dwelling of 20 or more units, producing annual natural net demand for about 240,000 units.  In addition, hazard and functional obsolescence removes roughly 0.2% of units in structures of 20 or more units from total stock, producing a net need of roughly  160,000 units annual37, for a total of 400,000 units.   </a:t>
            </a:r>
            <a:endParaRPr lang="en-US" sz="1200" dirty="0">
              <a:solidFill>
                <a:srgbClr val="FFFF00"/>
              </a:solidFill>
            </a:endParaRPr>
          </a:p>
        </p:txBody>
      </p:sp>
    </p:spTree>
    <p:extLst>
      <p:ext uri="{BB962C8B-B14F-4D97-AF65-F5344CB8AC3E}">
        <p14:creationId xmlns:p14="http://schemas.microsoft.com/office/powerpoint/2010/main" val="2090451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94447" y="416862"/>
            <a:ext cx="8292352" cy="578224"/>
          </a:xfrm>
        </p:spPr>
        <p:txBody>
          <a:bodyPr/>
          <a:lstStyle/>
          <a:p>
            <a:r>
              <a:rPr lang="en-US" sz="2800" b="1" dirty="0" smtClean="0">
                <a:solidFill>
                  <a:srgbClr val="FFFF00"/>
                </a:solidFill>
              </a:rPr>
              <a:t>Reasons</a:t>
            </a:r>
            <a:r>
              <a:rPr lang="en-US" sz="2800" dirty="0" smtClean="0">
                <a:solidFill>
                  <a:srgbClr val="FFFF00"/>
                </a:solidFill>
              </a:rPr>
              <a:t> </a:t>
            </a:r>
            <a:r>
              <a:rPr lang="en-US" sz="2800" b="1" dirty="0" smtClean="0">
                <a:solidFill>
                  <a:srgbClr val="FFFF00"/>
                </a:solidFill>
              </a:rPr>
              <a:t>for Optimism #4:  Affordable Housing</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24</a:t>
            </a:fld>
            <a:endParaRPr lang="en-US" dirty="0"/>
          </a:p>
        </p:txBody>
      </p:sp>
      <p:grpSp>
        <p:nvGrpSpPr>
          <p:cNvPr id="6" name="Group 5"/>
          <p:cNvGrpSpPr/>
          <p:nvPr/>
        </p:nvGrpSpPr>
        <p:grpSpPr>
          <a:xfrm>
            <a:off x="394447" y="2546939"/>
            <a:ext cx="8435788" cy="815490"/>
            <a:chOff x="0" y="0"/>
            <a:chExt cx="8435788" cy="815490"/>
          </a:xfrm>
        </p:grpSpPr>
        <p:sp>
          <p:nvSpPr>
            <p:cNvPr id="9" name="Rounded Rectangle 8"/>
            <p:cNvSpPr/>
            <p:nvPr/>
          </p:nvSpPr>
          <p:spPr>
            <a:xfrm>
              <a:off x="0" y="0"/>
              <a:ext cx="8435788"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9809" y="39809"/>
              <a:ext cx="8356170"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Need for Affordable Housing Growing</a:t>
              </a:r>
              <a:endParaRPr lang="en-US" sz="3400" kern="1200" dirty="0"/>
            </a:p>
          </p:txBody>
        </p:sp>
      </p:grpSp>
    </p:spTree>
    <p:extLst>
      <p:ext uri="{BB962C8B-B14F-4D97-AF65-F5344CB8AC3E}">
        <p14:creationId xmlns:p14="http://schemas.microsoft.com/office/powerpoint/2010/main" val="417845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327210"/>
            <a:ext cx="8444753" cy="569259"/>
          </a:xfrm>
        </p:spPr>
        <p:txBody>
          <a:bodyPr/>
          <a:lstStyle/>
          <a:p>
            <a:r>
              <a:rPr lang="en-US" sz="2400" b="1" dirty="0" smtClean="0">
                <a:solidFill>
                  <a:srgbClr val="FFFF00"/>
                </a:solidFill>
              </a:rPr>
              <a:t>Core Mission Business is as Vital as Ever:  </a:t>
            </a:r>
            <a:br>
              <a:rPr lang="en-US" sz="2400" b="1" dirty="0" smtClean="0">
                <a:solidFill>
                  <a:srgbClr val="FFFF00"/>
                </a:solidFill>
              </a:rPr>
            </a:br>
            <a:r>
              <a:rPr lang="en-US" sz="2400" b="1" dirty="0" smtClean="0">
                <a:solidFill>
                  <a:srgbClr val="FFFF00"/>
                </a:solidFill>
              </a:rPr>
              <a:t>Affordable Housing </a:t>
            </a:r>
            <a:endParaRPr lang="en-US" sz="2400"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25</a:t>
            </a:fld>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107056806"/>
              </p:ext>
            </p:extLst>
          </p:nvPr>
        </p:nvGraphicFramePr>
        <p:xfrm>
          <a:off x="349250" y="1349748"/>
          <a:ext cx="8444753" cy="49079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9250" y="6393613"/>
            <a:ext cx="5038538" cy="369332"/>
          </a:xfrm>
          <a:prstGeom prst="rect">
            <a:avLst/>
          </a:prstGeom>
          <a:noFill/>
        </p:spPr>
        <p:txBody>
          <a:bodyPr wrap="square" rtlCol="0">
            <a:spAutoFit/>
          </a:bodyPr>
          <a:lstStyle/>
          <a:p>
            <a:r>
              <a:rPr lang="en-US" dirty="0" smtClean="0"/>
              <a:t>Source:  RMC Portfolio as a Proxy</a:t>
            </a:r>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835890068"/>
              </p:ext>
            </p:extLst>
          </p:nvPr>
        </p:nvGraphicFramePr>
        <p:xfrm>
          <a:off x="4401671" y="2142565"/>
          <a:ext cx="4141695" cy="33348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1863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327210"/>
            <a:ext cx="8444753" cy="569259"/>
          </a:xfrm>
        </p:spPr>
        <p:txBody>
          <a:bodyPr/>
          <a:lstStyle/>
          <a:p>
            <a:r>
              <a:rPr lang="en-US" sz="2400" b="1" dirty="0" smtClean="0">
                <a:solidFill>
                  <a:srgbClr val="FFFF00"/>
                </a:solidFill>
              </a:rPr>
              <a:t>NEED FOR AFFORDABLE HOUSING CONTINUED TO GROW</a:t>
            </a:r>
            <a:endParaRPr lang="en-US" sz="2400"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26</a:t>
            </a:fld>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494394881"/>
              </p:ext>
            </p:extLst>
          </p:nvPr>
        </p:nvGraphicFramePr>
        <p:xfrm>
          <a:off x="349250" y="1349748"/>
          <a:ext cx="8444753" cy="49079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9250" y="6393613"/>
            <a:ext cx="6535644" cy="369332"/>
          </a:xfrm>
          <a:prstGeom prst="rect">
            <a:avLst/>
          </a:prstGeom>
          <a:noFill/>
        </p:spPr>
        <p:txBody>
          <a:bodyPr wrap="square" rtlCol="0">
            <a:spAutoFit/>
          </a:bodyPr>
          <a:lstStyle/>
          <a:p>
            <a:r>
              <a:rPr lang="en-US" dirty="0" smtClean="0"/>
              <a:t>Source:  Joint Center for Housing Studies, Harvard University</a:t>
            </a:r>
            <a:endParaRPr lang="en-US" dirty="0"/>
          </a:p>
        </p:txBody>
      </p:sp>
    </p:spTree>
    <p:extLst>
      <p:ext uri="{BB962C8B-B14F-4D97-AF65-F5344CB8AC3E}">
        <p14:creationId xmlns:p14="http://schemas.microsoft.com/office/powerpoint/2010/main" val="2977610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1325"/>
            <a:ext cx="8292352" cy="578224"/>
          </a:xfrm>
        </p:spPr>
        <p:txBody>
          <a:bodyPr/>
          <a:lstStyle/>
          <a:p>
            <a:r>
              <a:rPr lang="en-US" sz="2800" b="1" dirty="0" smtClean="0">
                <a:solidFill>
                  <a:srgbClr val="FFFF00"/>
                </a:solidFill>
              </a:rPr>
              <a:t>Reasons for Optimism #5:  recent </a:t>
            </a:r>
            <a:r>
              <a:rPr lang="en-US" sz="2800" b="1" dirty="0" err="1" smtClean="0">
                <a:solidFill>
                  <a:srgbClr val="FFFF00"/>
                </a:solidFill>
              </a:rPr>
              <a:t>fha</a:t>
            </a:r>
            <a:r>
              <a:rPr lang="en-US" sz="2800" b="1" dirty="0" smtClean="0">
                <a:solidFill>
                  <a:srgbClr val="FFFF00"/>
                </a:solidFill>
              </a:rPr>
              <a:t> converts</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27</a:t>
            </a:fld>
            <a:endParaRPr lang="en-US" dirty="0"/>
          </a:p>
        </p:txBody>
      </p:sp>
      <p:graphicFrame>
        <p:nvGraphicFramePr>
          <p:cNvPr id="2" name="Diagram 1"/>
          <p:cNvGraphicFramePr/>
          <p:nvPr>
            <p:extLst>
              <p:ext uri="{D42A27DB-BD31-4B8C-83A1-F6EECF244321}">
                <p14:modId xmlns:p14="http://schemas.microsoft.com/office/powerpoint/2010/main" val="1701650853"/>
              </p:ext>
            </p:extLst>
          </p:nvPr>
        </p:nvGraphicFramePr>
        <p:xfrm>
          <a:off x="457200" y="1668521"/>
          <a:ext cx="8435788"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417391" y="3118084"/>
            <a:ext cx="8435788" cy="815490"/>
            <a:chOff x="0" y="0"/>
            <a:chExt cx="8435788" cy="815490"/>
          </a:xfrm>
        </p:grpSpPr>
        <p:sp>
          <p:nvSpPr>
            <p:cNvPr id="9" name="Rounded Rectangle 8"/>
            <p:cNvSpPr/>
            <p:nvPr/>
          </p:nvSpPr>
          <p:spPr>
            <a:xfrm>
              <a:off x="0" y="0"/>
              <a:ext cx="8435788"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9809" y="39809"/>
              <a:ext cx="8356170"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500" kern="1200" dirty="0" smtClean="0"/>
                <a:t>Positive Experience / Repeat Business</a:t>
              </a:r>
              <a:endParaRPr lang="en-US" sz="3500" kern="1200" dirty="0"/>
            </a:p>
          </p:txBody>
        </p:sp>
      </p:grpSp>
    </p:spTree>
    <p:extLst>
      <p:ext uri="{BB962C8B-B14F-4D97-AF65-F5344CB8AC3E}">
        <p14:creationId xmlns:p14="http://schemas.microsoft.com/office/powerpoint/2010/main" val="403913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3384" y="215153"/>
            <a:ext cx="7879976" cy="969392"/>
          </a:xfrm>
        </p:spPr>
        <p:txBody>
          <a:bodyPr/>
          <a:lstStyle/>
          <a:p>
            <a:r>
              <a:rPr lang="en-US" sz="2800" b="1" dirty="0" smtClean="0">
                <a:solidFill>
                  <a:srgbClr val="FFFF00"/>
                </a:solidFill>
              </a:rPr>
              <a:t>New Adopters Likely to Remain Active Customers</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28</a:t>
            </a:fld>
            <a:endParaRPr lang="en-US" dirty="0"/>
          </a:p>
        </p:txBody>
      </p:sp>
      <p:sp>
        <p:nvSpPr>
          <p:cNvPr id="3" name="Content Placeholder 2"/>
          <p:cNvSpPr>
            <a:spLocks noGrp="1"/>
          </p:cNvSpPr>
          <p:nvPr>
            <p:ph sz="quarter" idx="13"/>
          </p:nvPr>
        </p:nvSpPr>
        <p:spPr>
          <a:xfrm>
            <a:off x="457200" y="1600200"/>
            <a:ext cx="8229600" cy="4684059"/>
          </a:xfrm>
        </p:spPr>
        <p:txBody>
          <a:bodyPr>
            <a:normAutofit lnSpcReduction="10000"/>
          </a:bodyPr>
          <a:lstStyle/>
          <a:p>
            <a:r>
              <a:rPr lang="en-US" sz="2800" dirty="0" smtClean="0"/>
              <a:t>Many experienced developers utilized Sect. 221(d)(4) construction financing for the first time</a:t>
            </a:r>
          </a:p>
          <a:p>
            <a:r>
              <a:rPr lang="en-US" sz="2800" dirty="0" smtClean="0"/>
              <a:t>RED’s clients were universally satisfied</a:t>
            </a:r>
          </a:p>
          <a:p>
            <a:r>
              <a:rPr lang="en-US" sz="2800" dirty="0" smtClean="0"/>
              <a:t>All will consider future 221(d)(4) financings</a:t>
            </a:r>
          </a:p>
          <a:p>
            <a:r>
              <a:rPr lang="en-US" sz="2800" dirty="0" smtClean="0"/>
              <a:t>Some have reconfigured business models to conform to the timing and underwriting requirements of the HUD program</a:t>
            </a:r>
          </a:p>
          <a:p>
            <a:r>
              <a:rPr lang="en-US" sz="2800" dirty="0" smtClean="0"/>
              <a:t>Quality market-rate developers have become believers and will not discontinue use of the program when conventional construction lenders return to the market</a:t>
            </a:r>
            <a:endParaRPr lang="en-US" dirty="0"/>
          </a:p>
        </p:txBody>
      </p:sp>
    </p:spTree>
    <p:extLst>
      <p:ext uri="{BB962C8B-B14F-4D97-AF65-F5344CB8AC3E}">
        <p14:creationId xmlns:p14="http://schemas.microsoft.com/office/powerpoint/2010/main" val="141369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trips(downLeft)">
                                      <p:cBhvr>
                                        <p:cTn id="14" dur="500"/>
                                        <p:tgtEl>
                                          <p:spTgt spid="3">
                                            <p:txEl>
                                              <p:pRg st="2" end="2"/>
                                            </p:txEl>
                                          </p:spTgt>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trips(down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825"/>
            <a:ext cx="8229600" cy="551329"/>
          </a:xfrm>
        </p:spPr>
        <p:txBody>
          <a:bodyPr/>
          <a:lstStyle/>
          <a:p>
            <a:r>
              <a:rPr lang="en-US" b="1" dirty="0" smtClean="0">
                <a:solidFill>
                  <a:srgbClr val="FFFF00"/>
                </a:solidFill>
              </a:rPr>
              <a:t>Properties Developed by New Adopters</a:t>
            </a:r>
            <a:endParaRPr lang="en-US"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29</a:t>
            </a:fld>
            <a:endParaRPr lang="en-US" dirty="0"/>
          </a:p>
        </p:txBody>
      </p:sp>
      <p:sp>
        <p:nvSpPr>
          <p:cNvPr id="5" name="TextBox 4"/>
          <p:cNvSpPr txBox="1"/>
          <p:nvPr/>
        </p:nvSpPr>
        <p:spPr>
          <a:xfrm>
            <a:off x="1174470" y="1260398"/>
            <a:ext cx="6750423" cy="646331"/>
          </a:xfrm>
          <a:prstGeom prst="rect">
            <a:avLst/>
          </a:prstGeom>
          <a:solidFill>
            <a:srgbClr val="110A46"/>
          </a:solidFill>
        </p:spPr>
        <p:txBody>
          <a:bodyPr wrap="square" rtlCol="0">
            <a:spAutoFit/>
          </a:bodyPr>
          <a:lstStyle/>
          <a:p>
            <a:pPr algn="ctr"/>
            <a:r>
              <a:rPr lang="en-US" dirty="0" smtClean="0">
                <a:solidFill>
                  <a:schemeClr val="tx1">
                    <a:lumMod val="95000"/>
                  </a:schemeClr>
                </a:solidFill>
              </a:rPr>
              <a:t>Properties in the Columbus HUB region developed by new adopters using FHA construction-to-perm credit products </a:t>
            </a:r>
            <a:endParaRPr lang="en-US" dirty="0">
              <a:solidFill>
                <a:schemeClr val="tx1">
                  <a:lumMod val="95000"/>
                </a:schemeClr>
              </a:solidFill>
            </a:endParaRPr>
          </a:p>
        </p:txBody>
      </p:sp>
      <p:pic>
        <p:nvPicPr>
          <p:cNvPr id="1026" name="Picture 2" descr="Hilliard Grand">
            <a:hlinkClick r:id="rId3" tooltip="Hilliard Gran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33" y="2258077"/>
            <a:ext cx="21240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lliard Grand Apartments">
            <a:hlinkClick r:id="rId5" tooltip="Hilliard Grand Apartment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56" y="3894792"/>
            <a:ext cx="2124075" cy="2124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8369" y="2306928"/>
            <a:ext cx="2012202" cy="276999"/>
          </a:xfrm>
          <a:prstGeom prst="rect">
            <a:avLst/>
          </a:prstGeom>
          <a:noFill/>
        </p:spPr>
        <p:txBody>
          <a:bodyPr wrap="square" rtlCol="0">
            <a:spAutoFit/>
          </a:bodyPr>
          <a:lstStyle/>
          <a:p>
            <a:r>
              <a:rPr lang="en-US" sz="1200" dirty="0" smtClean="0"/>
              <a:t>Hilliard Grand, Dublin, OH</a:t>
            </a:r>
            <a:endParaRPr lang="en-US" sz="1200" dirty="0"/>
          </a:p>
        </p:txBody>
      </p:sp>
      <p:sp>
        <p:nvSpPr>
          <p:cNvPr id="10" name="TextBox 9"/>
          <p:cNvSpPr txBox="1"/>
          <p:nvPr/>
        </p:nvSpPr>
        <p:spPr>
          <a:xfrm>
            <a:off x="513136" y="3983328"/>
            <a:ext cx="2012202" cy="276999"/>
          </a:xfrm>
          <a:prstGeom prst="rect">
            <a:avLst/>
          </a:prstGeom>
          <a:noFill/>
        </p:spPr>
        <p:txBody>
          <a:bodyPr wrap="square" rtlCol="0">
            <a:spAutoFit/>
          </a:bodyPr>
          <a:lstStyle/>
          <a:p>
            <a:r>
              <a:rPr lang="en-US" sz="1200" dirty="0" smtClean="0"/>
              <a:t>Hilliard Grand, Dublin, OH</a:t>
            </a:r>
            <a:endParaRPr lang="en-US" sz="1200" dirty="0"/>
          </a:p>
        </p:txBody>
      </p:sp>
      <p:pic>
        <p:nvPicPr>
          <p:cNvPr id="12" name="Picture 8" descr="http://thumbs.forrent.com/imgs/fr/propertyFiles/167/062/1000/resized/02_128680352605847910640036075000020.jpg"/>
          <p:cNvPicPr>
            <a:picLocks noChangeAspect="1" noChangeArrowheads="1"/>
          </p:cNvPicPr>
          <p:nvPr/>
        </p:nvPicPr>
        <p:blipFill rotWithShape="1">
          <a:blip r:embed="rId7">
            <a:extLst>
              <a:ext uri="{28A0092B-C50C-407E-A947-70E740481C1C}">
                <a14:useLocalDpi xmlns:a14="http://schemas.microsoft.com/office/drawing/2010/main" val="0"/>
              </a:ext>
            </a:extLst>
          </a:blip>
          <a:srcRect t="10522" b="10522"/>
          <a:stretch/>
        </p:blipFill>
        <p:spPr bwMode="auto">
          <a:xfrm>
            <a:off x="2043952" y="4677484"/>
            <a:ext cx="3929639" cy="17452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976610" y="4673573"/>
            <a:ext cx="2391429" cy="276999"/>
          </a:xfrm>
          <a:prstGeom prst="rect">
            <a:avLst/>
          </a:prstGeom>
          <a:noFill/>
        </p:spPr>
        <p:txBody>
          <a:bodyPr wrap="square" rtlCol="0">
            <a:spAutoFit/>
          </a:bodyPr>
          <a:lstStyle/>
          <a:p>
            <a:r>
              <a:rPr lang="en-US" sz="1200" dirty="0" smtClean="0">
                <a:solidFill>
                  <a:srgbClr val="C00000"/>
                </a:solidFill>
              </a:rPr>
              <a:t>Prescott Place, Columbus, OH</a:t>
            </a:r>
            <a:endParaRPr lang="en-US" sz="1200" dirty="0">
              <a:solidFill>
                <a:srgbClr val="C00000"/>
              </a:solidFill>
            </a:endParaRPr>
          </a:p>
        </p:txBody>
      </p:sp>
      <p:pic>
        <p:nvPicPr>
          <p:cNvPr id="1034" name="Picture 10" descr="http://thumbs.forrent.com/imgs/fr/propertyFiles/167/062/1000/resized/02_1286803461091816801420082750010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9107" y="2176734"/>
            <a:ext cx="2580342" cy="18155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70854" y="3952593"/>
            <a:ext cx="2391429" cy="276999"/>
          </a:xfrm>
          <a:prstGeom prst="rect">
            <a:avLst/>
          </a:prstGeom>
          <a:noFill/>
        </p:spPr>
        <p:txBody>
          <a:bodyPr wrap="square" rtlCol="0">
            <a:spAutoFit/>
          </a:bodyPr>
          <a:lstStyle/>
          <a:p>
            <a:r>
              <a:rPr lang="en-US" sz="1200" dirty="0" smtClean="0"/>
              <a:t>Prescott Place, Columbus, OH</a:t>
            </a:r>
            <a:endParaRPr lang="en-US" sz="1200" dirty="0"/>
          </a:p>
        </p:txBody>
      </p:sp>
      <p:pic>
        <p:nvPicPr>
          <p:cNvPr id="1036" name="Picture 12" descr="http://image.apartmentguide.com/imgr/b349633b252968f718768f546eda0b71/525-4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3344" y="2445427"/>
            <a:ext cx="2993456" cy="19876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841894" y="3638147"/>
            <a:ext cx="2391429" cy="276999"/>
          </a:xfrm>
          <a:prstGeom prst="rect">
            <a:avLst/>
          </a:prstGeom>
          <a:noFill/>
        </p:spPr>
        <p:txBody>
          <a:bodyPr wrap="square" rtlCol="0">
            <a:spAutoFit/>
          </a:bodyPr>
          <a:lstStyle/>
          <a:p>
            <a:r>
              <a:rPr lang="en-US" sz="1200" dirty="0" smtClean="0"/>
              <a:t>Arlington Park, Hilliard, OH</a:t>
            </a:r>
            <a:endParaRPr lang="en-US" sz="1200" dirty="0"/>
          </a:p>
        </p:txBody>
      </p:sp>
      <p:pic>
        <p:nvPicPr>
          <p:cNvPr id="1040" name="Picture 16" descr="http://image1.apartmentguide.com/imgr/0c4f6a832d2d51fcf99d033e6d1c93e6/525-4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0463" y="4536822"/>
            <a:ext cx="2599257" cy="172590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338369" y="4679830"/>
            <a:ext cx="2391429" cy="276999"/>
          </a:xfrm>
          <a:prstGeom prst="rect">
            <a:avLst/>
          </a:prstGeom>
          <a:noFill/>
        </p:spPr>
        <p:txBody>
          <a:bodyPr wrap="square" rtlCol="0">
            <a:spAutoFit/>
          </a:bodyPr>
          <a:lstStyle/>
          <a:p>
            <a:r>
              <a:rPr lang="en-US" sz="1200" b="1" dirty="0" smtClean="0">
                <a:solidFill>
                  <a:schemeClr val="bg1"/>
                </a:solidFill>
              </a:rPr>
              <a:t>Arlington Park, Hilliard, OH</a:t>
            </a:r>
            <a:endParaRPr lang="en-US" sz="1200" b="1" dirty="0">
              <a:solidFill>
                <a:schemeClr val="bg1"/>
              </a:solidFill>
            </a:endParaRPr>
          </a:p>
        </p:txBody>
      </p:sp>
    </p:spTree>
    <p:extLst>
      <p:ext uri="{BB962C8B-B14F-4D97-AF65-F5344CB8AC3E}">
        <p14:creationId xmlns:p14="http://schemas.microsoft.com/office/powerpoint/2010/main" val="27432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1000"/>
                                        <p:tgtEl>
                                          <p:spTgt spid="1036"/>
                                        </p:tgtEl>
                                      </p:cBhvr>
                                    </p:animEffect>
                                    <p:anim calcmode="lin" valueType="num">
                                      <p:cBhvr>
                                        <p:cTn id="28" dur="1000" fill="hold"/>
                                        <p:tgtEl>
                                          <p:spTgt spid="1036"/>
                                        </p:tgtEl>
                                        <p:attrNameLst>
                                          <p:attrName>ppt_x</p:attrName>
                                        </p:attrNameLst>
                                      </p:cBhvr>
                                      <p:tavLst>
                                        <p:tav tm="0">
                                          <p:val>
                                            <p:strVal val="#ppt_x"/>
                                          </p:val>
                                        </p:tav>
                                        <p:tav tm="100000">
                                          <p:val>
                                            <p:strVal val="#ppt_x"/>
                                          </p:val>
                                        </p:tav>
                                      </p:tavLst>
                                    </p:anim>
                                    <p:anim calcmode="lin" valueType="num">
                                      <p:cBhvr>
                                        <p:cTn id="29" dur="1000" fill="hold"/>
                                        <p:tgtEl>
                                          <p:spTgt spid="1036"/>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par>
                          <p:cTn id="36" fill="hold">
                            <p:stCondLst>
                              <p:cond delay="3000"/>
                            </p:stCondLst>
                            <p:childTnLst>
                              <p:par>
                                <p:cTn id="37" presetID="6"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040"/>
                                        </p:tgtEl>
                                        <p:attrNameLst>
                                          <p:attrName>style.visibility</p:attrName>
                                        </p:attrNameLst>
                                      </p:cBhvr>
                                      <p:to>
                                        <p:strVal val="visible"/>
                                      </p:to>
                                    </p:set>
                                    <p:animEffect transition="in" filter="fade">
                                      <p:cBhvr>
                                        <p:cTn id="43" dur="1000"/>
                                        <p:tgtEl>
                                          <p:spTgt spid="1040"/>
                                        </p:tgtEl>
                                      </p:cBhvr>
                                    </p:animEffect>
                                    <p:anim calcmode="lin" valueType="num">
                                      <p:cBhvr>
                                        <p:cTn id="44" dur="1000" fill="hold"/>
                                        <p:tgtEl>
                                          <p:spTgt spid="1040"/>
                                        </p:tgtEl>
                                        <p:attrNameLst>
                                          <p:attrName>ppt_x</p:attrName>
                                        </p:attrNameLst>
                                      </p:cBhvr>
                                      <p:tavLst>
                                        <p:tav tm="0">
                                          <p:val>
                                            <p:strVal val="#ppt_x"/>
                                          </p:val>
                                        </p:tav>
                                        <p:tav tm="100000">
                                          <p:val>
                                            <p:strVal val="#ppt_x"/>
                                          </p:val>
                                        </p:tav>
                                      </p:tavLst>
                                    </p:anim>
                                    <p:anim calcmode="lin" valueType="num">
                                      <p:cBhvr>
                                        <p:cTn id="45" dur="1000" fill="hold"/>
                                        <p:tgtEl>
                                          <p:spTgt spid="1040"/>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72CBC7-6A07-8E45-AB9D-091318426F86}" type="slidenum">
              <a:rPr lang="en-US" smtClean="0"/>
              <a:pPr/>
              <a:t>3</a:t>
            </a:fld>
            <a:endParaRPr lang="en-US" dirty="0"/>
          </a:p>
        </p:txBody>
      </p:sp>
      <p:graphicFrame>
        <p:nvGraphicFramePr>
          <p:cNvPr id="2" name="Diagram 1"/>
          <p:cNvGraphicFramePr/>
          <p:nvPr>
            <p:extLst>
              <p:ext uri="{D42A27DB-BD31-4B8C-83A1-F6EECF244321}">
                <p14:modId xmlns:p14="http://schemas.microsoft.com/office/powerpoint/2010/main" val="242116574"/>
              </p:ext>
            </p:extLst>
          </p:nvPr>
        </p:nvGraphicFramePr>
        <p:xfrm>
          <a:off x="457200" y="995421"/>
          <a:ext cx="8435788"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772672218"/>
              </p:ext>
            </p:extLst>
          </p:nvPr>
        </p:nvGraphicFramePr>
        <p:xfrm>
          <a:off x="457200" y="3748526"/>
          <a:ext cx="8435788" cy="830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4218955764"/>
              </p:ext>
            </p:extLst>
          </p:nvPr>
        </p:nvGraphicFramePr>
        <p:xfrm>
          <a:off x="457200" y="2415214"/>
          <a:ext cx="8435788" cy="8309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p:cNvSpPr txBox="1"/>
          <p:nvPr/>
        </p:nvSpPr>
        <p:spPr>
          <a:xfrm>
            <a:off x="950259" y="1917700"/>
            <a:ext cx="7189694" cy="376518"/>
          </a:xfrm>
          <a:prstGeom prst="rect">
            <a:avLst/>
          </a:prstGeom>
          <a:noFill/>
        </p:spPr>
        <p:txBody>
          <a:bodyPr wrap="square" rtlCol="0">
            <a:spAutoFit/>
          </a:bodyPr>
          <a:lstStyle/>
          <a:p>
            <a:r>
              <a:rPr lang="en-US" dirty="0" smtClean="0"/>
              <a:t>FHA Fills the Credit Void</a:t>
            </a:r>
            <a:endParaRPr lang="en-US" dirty="0"/>
          </a:p>
        </p:txBody>
      </p:sp>
      <p:sp>
        <p:nvSpPr>
          <p:cNvPr id="10" name="TextBox 9"/>
          <p:cNvSpPr txBox="1"/>
          <p:nvPr/>
        </p:nvSpPr>
        <p:spPr>
          <a:xfrm>
            <a:off x="905429" y="3280375"/>
            <a:ext cx="7189694" cy="376518"/>
          </a:xfrm>
          <a:prstGeom prst="rect">
            <a:avLst/>
          </a:prstGeom>
          <a:noFill/>
        </p:spPr>
        <p:txBody>
          <a:bodyPr wrap="square" rtlCol="0">
            <a:spAutoFit/>
          </a:bodyPr>
          <a:lstStyle/>
          <a:p>
            <a:r>
              <a:rPr lang="en-US" dirty="0" smtClean="0"/>
              <a:t>5 Reasons for Optimism</a:t>
            </a:r>
            <a:endParaRPr lang="en-US" dirty="0"/>
          </a:p>
        </p:txBody>
      </p:sp>
    </p:spTree>
    <p:extLst>
      <p:ext uri="{BB962C8B-B14F-4D97-AF65-F5344CB8AC3E}">
        <p14:creationId xmlns:p14="http://schemas.microsoft.com/office/powerpoint/2010/main" val="21126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8" grpId="0">
        <p:bldAsOne/>
      </p:bldGraphic>
      <p:bldGraphic spid="7" grpId="0">
        <p:bldAsOne/>
      </p:bldGraphic>
      <p:bldP spid="4"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5825"/>
            <a:ext cx="8292352" cy="578224"/>
          </a:xfrm>
        </p:spPr>
        <p:txBody>
          <a:bodyPr/>
          <a:lstStyle/>
          <a:p>
            <a:r>
              <a:rPr lang="en-US" sz="2800" b="1" dirty="0" smtClean="0">
                <a:solidFill>
                  <a:srgbClr val="FFFF00"/>
                </a:solidFill>
              </a:rPr>
              <a:t>Some Challenges to Consider</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solidFill>
                  <a:srgbClr val="FFFFFF"/>
                </a:solidFill>
              </a:rPr>
              <a:pPr/>
              <a:t>30</a:t>
            </a:fld>
            <a:endParaRPr lang="en-US" dirty="0">
              <a:solidFill>
                <a:srgbClr val="FFFFFF"/>
              </a:solidFill>
            </a:endParaRPr>
          </a:p>
        </p:txBody>
      </p:sp>
      <p:graphicFrame>
        <p:nvGraphicFramePr>
          <p:cNvPr id="2" name="Diagram 1"/>
          <p:cNvGraphicFramePr/>
          <p:nvPr>
            <p:extLst>
              <p:ext uri="{D42A27DB-BD31-4B8C-83A1-F6EECF244321}">
                <p14:modId xmlns:p14="http://schemas.microsoft.com/office/powerpoint/2010/main" val="1143984396"/>
              </p:ext>
            </p:extLst>
          </p:nvPr>
        </p:nvGraphicFramePr>
        <p:xfrm>
          <a:off x="457200" y="1668521"/>
          <a:ext cx="8435788"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430091" y="2991084"/>
            <a:ext cx="8435788" cy="815490"/>
            <a:chOff x="0" y="0"/>
            <a:chExt cx="8435788" cy="815490"/>
          </a:xfrm>
        </p:grpSpPr>
        <p:sp>
          <p:nvSpPr>
            <p:cNvPr id="9" name="Rounded Rectangle 8"/>
            <p:cNvSpPr/>
            <p:nvPr/>
          </p:nvSpPr>
          <p:spPr>
            <a:xfrm>
              <a:off x="0" y="0"/>
              <a:ext cx="8435788"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9809" y="39809"/>
              <a:ext cx="8356170"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en-US" sz="3500" dirty="0" smtClean="0">
                  <a:solidFill>
                    <a:srgbClr val="FFFFFF"/>
                  </a:solidFill>
                </a:rPr>
                <a:t>Programmatic Changes/Enforcement</a:t>
              </a:r>
              <a:endParaRPr lang="en-US" sz="3500" dirty="0">
                <a:solidFill>
                  <a:srgbClr val="FFFFFF"/>
                </a:solidFill>
              </a:endParaRPr>
            </a:p>
          </p:txBody>
        </p:sp>
      </p:grpSp>
      <p:graphicFrame>
        <p:nvGraphicFramePr>
          <p:cNvPr id="11" name="Diagram 10"/>
          <p:cNvGraphicFramePr/>
          <p:nvPr>
            <p:extLst>
              <p:ext uri="{D42A27DB-BD31-4B8C-83A1-F6EECF244321}">
                <p14:modId xmlns:p14="http://schemas.microsoft.com/office/powerpoint/2010/main" val="359352800"/>
              </p:ext>
            </p:extLst>
          </p:nvPr>
        </p:nvGraphicFramePr>
        <p:xfrm>
          <a:off x="377582" y="4335521"/>
          <a:ext cx="8435788" cy="830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811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1"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3384" y="215153"/>
            <a:ext cx="7879976" cy="969392"/>
          </a:xfrm>
        </p:spPr>
        <p:txBody>
          <a:bodyPr/>
          <a:lstStyle/>
          <a:p>
            <a:r>
              <a:rPr lang="en-US" sz="2800" b="1" dirty="0" smtClean="0">
                <a:solidFill>
                  <a:srgbClr val="FFFF00"/>
                </a:solidFill>
              </a:rPr>
              <a:t>OVERALL HUD MORALE</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solidFill>
                  <a:srgbClr val="FFFFFF"/>
                </a:solidFill>
              </a:rPr>
              <a:pPr/>
              <a:t>31</a:t>
            </a:fld>
            <a:endParaRPr lang="en-US" dirty="0">
              <a:solidFill>
                <a:srgbClr val="FFFFFF"/>
              </a:solidFill>
            </a:endParaRPr>
          </a:p>
        </p:txBody>
      </p:sp>
      <p:sp>
        <p:nvSpPr>
          <p:cNvPr id="3" name="Content Placeholder 2"/>
          <p:cNvSpPr>
            <a:spLocks noGrp="1"/>
          </p:cNvSpPr>
          <p:nvPr>
            <p:ph sz="quarter" idx="13"/>
          </p:nvPr>
        </p:nvSpPr>
        <p:spPr>
          <a:xfrm>
            <a:off x="850900" y="1778001"/>
            <a:ext cx="6515100" cy="4038600"/>
          </a:xfrm>
        </p:spPr>
        <p:txBody>
          <a:bodyPr>
            <a:normAutofit/>
          </a:bodyPr>
          <a:lstStyle/>
          <a:p>
            <a:pPr>
              <a:spcBef>
                <a:spcPts val="1200"/>
              </a:spcBef>
              <a:spcAft>
                <a:spcPts val="1200"/>
              </a:spcAft>
            </a:pPr>
            <a:r>
              <a:rPr lang="en-US" sz="3200" dirty="0" smtClean="0"/>
              <a:t>Sequestration</a:t>
            </a:r>
          </a:p>
          <a:p>
            <a:pPr>
              <a:spcBef>
                <a:spcPts val="1200"/>
              </a:spcBef>
              <a:spcAft>
                <a:spcPts val="1200"/>
              </a:spcAft>
            </a:pPr>
            <a:r>
              <a:rPr lang="en-US" sz="3200" dirty="0" smtClean="0"/>
              <a:t>Furloughs</a:t>
            </a:r>
          </a:p>
          <a:p>
            <a:pPr>
              <a:spcBef>
                <a:spcPts val="1200"/>
              </a:spcBef>
              <a:spcAft>
                <a:spcPts val="1200"/>
              </a:spcAft>
            </a:pPr>
            <a:r>
              <a:rPr lang="en-US" sz="3200" dirty="0"/>
              <a:t>R</a:t>
            </a:r>
            <a:r>
              <a:rPr lang="en-US" sz="3200" dirty="0" smtClean="0"/>
              <a:t>eorganization</a:t>
            </a:r>
          </a:p>
          <a:p>
            <a:pPr>
              <a:spcBef>
                <a:spcPts val="1200"/>
              </a:spcBef>
              <a:spcAft>
                <a:spcPts val="1200"/>
              </a:spcAft>
            </a:pPr>
            <a:r>
              <a:rPr lang="en-US" sz="3200" dirty="0" smtClean="0"/>
              <a:t>Revised Business Model</a:t>
            </a:r>
          </a:p>
          <a:p>
            <a:pPr>
              <a:spcBef>
                <a:spcPts val="1200"/>
              </a:spcBef>
              <a:spcAft>
                <a:spcPts val="1200"/>
              </a:spcAft>
            </a:pPr>
            <a:r>
              <a:rPr lang="en-US" sz="3200" dirty="0" smtClean="0"/>
              <a:t>Lack of Resources</a:t>
            </a:r>
            <a:endParaRPr lang="en-US" sz="3200" dirty="0"/>
          </a:p>
        </p:txBody>
      </p:sp>
    </p:spTree>
    <p:extLst>
      <p:ext uri="{BB962C8B-B14F-4D97-AF65-F5344CB8AC3E}">
        <p14:creationId xmlns:p14="http://schemas.microsoft.com/office/powerpoint/2010/main" val="11148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3384" y="215153"/>
            <a:ext cx="7879976" cy="969392"/>
          </a:xfrm>
        </p:spPr>
        <p:txBody>
          <a:bodyPr/>
          <a:lstStyle/>
          <a:p>
            <a:r>
              <a:rPr lang="en-US" sz="2800" b="1" dirty="0" smtClean="0">
                <a:solidFill>
                  <a:srgbClr val="FFFF00"/>
                </a:solidFill>
              </a:rPr>
              <a:t>Programmatic changes/enforcement</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solidFill>
                  <a:srgbClr val="FFFFFF"/>
                </a:solidFill>
              </a:rPr>
              <a:pPr/>
              <a:t>32</a:t>
            </a:fld>
            <a:endParaRPr lang="en-US" dirty="0">
              <a:solidFill>
                <a:srgbClr val="FFFFFF"/>
              </a:solidFill>
            </a:endParaRPr>
          </a:p>
        </p:txBody>
      </p:sp>
      <p:sp>
        <p:nvSpPr>
          <p:cNvPr id="3" name="Content Placeholder 2"/>
          <p:cNvSpPr>
            <a:spLocks noGrp="1"/>
          </p:cNvSpPr>
          <p:nvPr>
            <p:ph sz="quarter" idx="13"/>
          </p:nvPr>
        </p:nvSpPr>
        <p:spPr>
          <a:xfrm>
            <a:off x="663384" y="1778001"/>
            <a:ext cx="7289800" cy="4038600"/>
          </a:xfrm>
        </p:spPr>
        <p:txBody>
          <a:bodyPr>
            <a:normAutofit lnSpcReduction="10000"/>
          </a:bodyPr>
          <a:lstStyle/>
          <a:p>
            <a:pPr>
              <a:lnSpc>
                <a:spcPct val="110000"/>
              </a:lnSpc>
              <a:spcBef>
                <a:spcPts val="600"/>
              </a:spcBef>
            </a:pPr>
            <a:r>
              <a:rPr lang="en-US" sz="3200" dirty="0" smtClean="0"/>
              <a:t>LTV, DSCR, Sponsor Requirements</a:t>
            </a:r>
          </a:p>
          <a:p>
            <a:pPr>
              <a:lnSpc>
                <a:spcPct val="110000"/>
              </a:lnSpc>
              <a:spcBef>
                <a:spcPts val="600"/>
              </a:spcBef>
            </a:pPr>
            <a:r>
              <a:rPr lang="en-US" sz="3200" dirty="0" smtClean="0"/>
              <a:t>Secondary Debt Limits</a:t>
            </a:r>
          </a:p>
          <a:p>
            <a:pPr>
              <a:lnSpc>
                <a:spcPct val="110000"/>
              </a:lnSpc>
              <a:spcBef>
                <a:spcPts val="600"/>
              </a:spcBef>
            </a:pPr>
            <a:r>
              <a:rPr lang="en-US" sz="3200" dirty="0" smtClean="0"/>
              <a:t>Loss of Section 202 Refinancing Flexibilities</a:t>
            </a:r>
          </a:p>
          <a:p>
            <a:pPr>
              <a:lnSpc>
                <a:spcPct val="110000"/>
              </a:lnSpc>
              <a:spcBef>
                <a:spcPts val="600"/>
              </a:spcBef>
            </a:pPr>
            <a:r>
              <a:rPr lang="en-US" sz="3200" dirty="0" smtClean="0"/>
              <a:t>Strengthened IOI Requirements</a:t>
            </a:r>
          </a:p>
          <a:p>
            <a:pPr>
              <a:lnSpc>
                <a:spcPct val="110000"/>
              </a:lnSpc>
              <a:spcBef>
                <a:spcPts val="600"/>
              </a:spcBef>
            </a:pPr>
            <a:r>
              <a:rPr lang="en-US" sz="3200" dirty="0" smtClean="0"/>
              <a:t>Availability of Commitment Authority</a:t>
            </a:r>
          </a:p>
          <a:p>
            <a:pPr>
              <a:lnSpc>
                <a:spcPct val="110000"/>
              </a:lnSpc>
              <a:spcBef>
                <a:spcPts val="600"/>
              </a:spcBef>
            </a:pPr>
            <a:r>
              <a:rPr lang="en-US" sz="3200" dirty="0" smtClean="0"/>
              <a:t>Davis-Bacon Wage Determination</a:t>
            </a:r>
          </a:p>
        </p:txBody>
      </p:sp>
    </p:spTree>
    <p:extLst>
      <p:ext uri="{BB962C8B-B14F-4D97-AF65-F5344CB8AC3E}">
        <p14:creationId xmlns:p14="http://schemas.microsoft.com/office/powerpoint/2010/main" val="4017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345142"/>
            <a:ext cx="8148918" cy="533400"/>
          </a:xfrm>
        </p:spPr>
        <p:txBody>
          <a:bodyPr>
            <a:normAutofit fontScale="90000"/>
          </a:bodyPr>
          <a:lstStyle/>
          <a:p>
            <a:r>
              <a:rPr lang="en-US" sz="2800" dirty="0" smtClean="0">
                <a:solidFill>
                  <a:srgbClr val="FFFF00"/>
                </a:solidFill>
              </a:rPr>
              <a:t>FHA Fills the Credit Void During FINANCIAL Crisis</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4</a:t>
            </a:fld>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2042661093"/>
              </p:ext>
            </p:extLst>
          </p:nvPr>
        </p:nvGraphicFramePr>
        <p:xfrm>
          <a:off x="457200" y="1035423"/>
          <a:ext cx="8229600" cy="49978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15318"/>
            <a:ext cx="8498540" cy="646331"/>
          </a:xfrm>
          <a:prstGeom prst="rect">
            <a:avLst/>
          </a:prstGeom>
          <a:noFill/>
        </p:spPr>
        <p:txBody>
          <a:bodyPr wrap="square" rtlCol="0">
            <a:spAutoFit/>
          </a:bodyPr>
          <a:lstStyle/>
          <a:p>
            <a:r>
              <a:rPr lang="en-US" dirty="0" smtClean="0"/>
              <a:t>Source:  HUD.gov HUB initial endorsement data base. </a:t>
            </a:r>
            <a:r>
              <a:rPr lang="en-US" dirty="0"/>
              <a:t> </a:t>
            </a:r>
            <a:r>
              <a:rPr lang="en-US" dirty="0" smtClean="0"/>
              <a:t> </a:t>
            </a:r>
          </a:p>
          <a:p>
            <a:r>
              <a:rPr lang="en-US" dirty="0" smtClean="0"/>
              <a:t>Excludes OAHP 223a7s and OHP health care loans</a:t>
            </a:r>
            <a:endParaRPr lang="en-US" dirty="0"/>
          </a:p>
        </p:txBody>
      </p:sp>
    </p:spTree>
    <p:extLst>
      <p:ext uri="{BB962C8B-B14F-4D97-AF65-F5344CB8AC3E}">
        <p14:creationId xmlns:p14="http://schemas.microsoft.com/office/powerpoint/2010/main" val="208634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1882" y="568651"/>
            <a:ext cx="8229600" cy="565992"/>
          </a:xfrm>
        </p:spPr>
        <p:txBody>
          <a:bodyPr/>
          <a:lstStyle/>
          <a:p>
            <a:r>
              <a:rPr lang="en-US" sz="2800" dirty="0" smtClean="0">
                <a:solidFill>
                  <a:srgbClr val="FFFF00"/>
                </a:solidFill>
              </a:rPr>
              <a:t>Multifamily Credit Market Share 2007 - 2012</a:t>
            </a:r>
            <a:endParaRPr lang="en-US" sz="2800" dirty="0">
              <a:solidFill>
                <a:srgbClr val="FFFF00"/>
              </a:solidFill>
            </a:endParaRPr>
          </a:p>
        </p:txBody>
      </p:sp>
      <p:sp>
        <p:nvSpPr>
          <p:cNvPr id="6" name="Slide Number Placeholder 5"/>
          <p:cNvSpPr>
            <a:spLocks noGrp="1"/>
          </p:cNvSpPr>
          <p:nvPr>
            <p:ph type="sldNum" sz="quarter" idx="12"/>
          </p:nvPr>
        </p:nvSpPr>
        <p:spPr/>
        <p:txBody>
          <a:bodyPr/>
          <a:lstStyle/>
          <a:p>
            <a:fld id="{5C72CBC7-6A07-8E45-AB9D-091318426F86}" type="slidenum">
              <a:rPr lang="en-US" smtClean="0"/>
              <a:pPr/>
              <a:t>5</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1854960819"/>
              </p:ext>
            </p:extLst>
          </p:nvPr>
        </p:nvGraphicFramePr>
        <p:xfrm>
          <a:off x="-12790094" y="8298841"/>
          <a:ext cx="11684894" cy="74187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6800" y="1387897"/>
            <a:ext cx="4258236" cy="523220"/>
          </a:xfrm>
          <a:prstGeom prst="rect">
            <a:avLst/>
          </a:prstGeom>
          <a:noFill/>
        </p:spPr>
        <p:txBody>
          <a:bodyPr wrap="square" rtlCol="0">
            <a:spAutoFit/>
          </a:bodyPr>
          <a:lstStyle/>
          <a:p>
            <a:r>
              <a:rPr lang="en-US" sz="1400" dirty="0" smtClean="0">
                <a:solidFill>
                  <a:srgbClr val="FFFF00"/>
                </a:solidFill>
              </a:rPr>
              <a:t>ORIGINATION VOLUME IN</a:t>
            </a:r>
          </a:p>
          <a:p>
            <a:r>
              <a:rPr lang="en-US" sz="1400" dirty="0" smtClean="0">
                <a:solidFill>
                  <a:srgbClr val="FFFF00"/>
                </a:solidFill>
              </a:rPr>
              <a:t>BILLIONS / MARKET SHARE AS %</a:t>
            </a:r>
            <a:endParaRPr lang="en-US" sz="1400" dirty="0">
              <a:solidFill>
                <a:srgbClr val="FFFF00"/>
              </a:solidFill>
            </a:endParaRPr>
          </a:p>
        </p:txBody>
      </p:sp>
      <p:graphicFrame>
        <p:nvGraphicFramePr>
          <p:cNvPr id="10" name="Object 5"/>
          <p:cNvGraphicFramePr>
            <a:graphicFrameLocks/>
          </p:cNvGraphicFramePr>
          <p:nvPr>
            <p:extLst>
              <p:ext uri="{D42A27DB-BD31-4B8C-83A1-F6EECF244321}">
                <p14:modId xmlns:p14="http://schemas.microsoft.com/office/powerpoint/2010/main" val="2676738014"/>
              </p:ext>
            </p:extLst>
          </p:nvPr>
        </p:nvGraphicFramePr>
        <p:xfrm>
          <a:off x="788894" y="2653555"/>
          <a:ext cx="3538164" cy="36279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5"/>
          <p:cNvGraphicFramePr>
            <a:graphicFrameLocks/>
          </p:cNvGraphicFramePr>
          <p:nvPr>
            <p:extLst>
              <p:ext uri="{D42A27DB-BD31-4B8C-83A1-F6EECF244321}">
                <p14:modId xmlns:p14="http://schemas.microsoft.com/office/powerpoint/2010/main" val="839639154"/>
              </p:ext>
            </p:extLst>
          </p:nvPr>
        </p:nvGraphicFramePr>
        <p:xfrm>
          <a:off x="5405718" y="1515035"/>
          <a:ext cx="3538164" cy="386107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634753" y="5656729"/>
            <a:ext cx="3792071" cy="276999"/>
          </a:xfrm>
          <a:prstGeom prst="rect">
            <a:avLst/>
          </a:prstGeom>
          <a:noFill/>
        </p:spPr>
        <p:txBody>
          <a:bodyPr wrap="square" rtlCol="0">
            <a:spAutoFit/>
          </a:bodyPr>
          <a:lstStyle/>
          <a:p>
            <a:r>
              <a:rPr lang="en-US" sz="1200" b="1" dirty="0" smtClean="0"/>
              <a:t>Sources:  HUD, MBA , FRB and RED CAPITAL Research.</a:t>
            </a:r>
            <a:endParaRPr lang="en-US" sz="1200" b="1" dirty="0"/>
          </a:p>
        </p:txBody>
      </p:sp>
      <p:sp>
        <p:nvSpPr>
          <p:cNvPr id="15" name="Oval 14"/>
          <p:cNvSpPr/>
          <p:nvPr/>
        </p:nvSpPr>
        <p:spPr>
          <a:xfrm>
            <a:off x="1622612" y="2429435"/>
            <a:ext cx="1183341" cy="124609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06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4435"/>
            <a:ext cx="8229600" cy="1036638"/>
          </a:xfrm>
        </p:spPr>
        <p:txBody>
          <a:bodyPr/>
          <a:lstStyle/>
          <a:p>
            <a:r>
              <a:rPr lang="en-US" sz="2800" b="1" dirty="0" smtClean="0">
                <a:solidFill>
                  <a:srgbClr val="FFFF00"/>
                </a:solidFill>
              </a:rPr>
              <a:t>Will it last, or even grow</a:t>
            </a:r>
            <a:br>
              <a:rPr lang="en-US" sz="2800" b="1" dirty="0" smtClean="0">
                <a:solidFill>
                  <a:srgbClr val="FFFF00"/>
                </a:solidFill>
              </a:rPr>
            </a:br>
            <a:r>
              <a:rPr lang="en-US" sz="2800" b="1" dirty="0" smtClean="0">
                <a:solidFill>
                  <a:srgbClr val="FFFF00"/>
                </a:solidFill>
              </a:rPr>
              <a:t>five reasons for optimism</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6</a:t>
            </a:fld>
            <a:endParaRPr lang="en-US" dirty="0"/>
          </a:p>
        </p:txBody>
      </p:sp>
      <p:graphicFrame>
        <p:nvGraphicFramePr>
          <p:cNvPr id="2" name="Diagram 1"/>
          <p:cNvGraphicFramePr/>
          <p:nvPr>
            <p:extLst>
              <p:ext uri="{D42A27DB-BD31-4B8C-83A1-F6EECF244321}">
                <p14:modId xmlns:p14="http://schemas.microsoft.com/office/powerpoint/2010/main" val="1445325565"/>
              </p:ext>
            </p:extLst>
          </p:nvPr>
        </p:nvGraphicFramePr>
        <p:xfrm>
          <a:off x="457200" y="1668521"/>
          <a:ext cx="8435788"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523224411"/>
              </p:ext>
            </p:extLst>
          </p:nvPr>
        </p:nvGraphicFramePr>
        <p:xfrm>
          <a:off x="425637" y="3607331"/>
          <a:ext cx="8435788" cy="830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71491379"/>
              </p:ext>
            </p:extLst>
          </p:nvPr>
        </p:nvGraphicFramePr>
        <p:xfrm>
          <a:off x="457200" y="2648485"/>
          <a:ext cx="8435788" cy="8309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6" name="Group 5"/>
          <p:cNvGrpSpPr/>
          <p:nvPr/>
        </p:nvGrpSpPr>
        <p:grpSpPr>
          <a:xfrm>
            <a:off x="417391" y="5540860"/>
            <a:ext cx="8435788" cy="815490"/>
            <a:chOff x="0" y="0"/>
            <a:chExt cx="8435788" cy="815490"/>
          </a:xfrm>
        </p:grpSpPr>
        <p:sp>
          <p:nvSpPr>
            <p:cNvPr id="9" name="Rounded Rectangle 8"/>
            <p:cNvSpPr/>
            <p:nvPr/>
          </p:nvSpPr>
          <p:spPr>
            <a:xfrm>
              <a:off x="0" y="0"/>
              <a:ext cx="8435788"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9809" y="39809"/>
              <a:ext cx="8356170"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defTabSz="1511300" rtl="0">
                <a:lnSpc>
                  <a:spcPct val="90000"/>
                </a:lnSpc>
                <a:spcBef>
                  <a:spcPct val="0"/>
                </a:spcBef>
                <a:spcAft>
                  <a:spcPct val="35000"/>
                </a:spcAft>
              </a:pPr>
              <a:r>
                <a:rPr lang="en-US" sz="3500" dirty="0" smtClean="0"/>
                <a:t>Recent FHA Converts</a:t>
              </a:r>
              <a:endParaRPr lang="en-US" sz="3500" kern="1200" dirty="0"/>
            </a:p>
          </p:txBody>
        </p:sp>
      </p:grpSp>
      <p:grpSp>
        <p:nvGrpSpPr>
          <p:cNvPr id="14" name="Group 13"/>
          <p:cNvGrpSpPr/>
          <p:nvPr/>
        </p:nvGrpSpPr>
        <p:grpSpPr>
          <a:xfrm>
            <a:off x="417391" y="4581600"/>
            <a:ext cx="8435788" cy="818999"/>
            <a:chOff x="0" y="3"/>
            <a:chExt cx="8435788" cy="818999"/>
          </a:xfrm>
        </p:grpSpPr>
        <p:sp>
          <p:nvSpPr>
            <p:cNvPr id="15" name="Rounded Rectangle 14"/>
            <p:cNvSpPr/>
            <p:nvPr/>
          </p:nvSpPr>
          <p:spPr>
            <a:xfrm>
              <a:off x="0" y="3"/>
              <a:ext cx="8435788" cy="8189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9980" y="39983"/>
              <a:ext cx="8355828" cy="739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dirty="0" smtClean="0"/>
                <a:t>Need for Affordable Housing</a:t>
              </a:r>
              <a:endParaRPr lang="en-US" sz="3500" kern="1200" dirty="0"/>
            </a:p>
          </p:txBody>
        </p:sp>
      </p:grpSp>
    </p:spTree>
    <p:extLst>
      <p:ext uri="{BB962C8B-B14F-4D97-AF65-F5344CB8AC3E}">
        <p14:creationId xmlns:p14="http://schemas.microsoft.com/office/powerpoint/2010/main" val="155883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8" grpId="0">
        <p:bldAsOne/>
      </p:bldGraphic>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4435"/>
            <a:ext cx="8229600" cy="1036638"/>
          </a:xfrm>
        </p:spPr>
        <p:txBody>
          <a:bodyPr/>
          <a:lstStyle/>
          <a:p>
            <a:r>
              <a:rPr lang="en-US" sz="2800" b="1" dirty="0" smtClean="0">
                <a:solidFill>
                  <a:srgbClr val="FFFF00"/>
                </a:solidFill>
              </a:rPr>
              <a:t>Reasons for Optimism #1:  Programmatic Advantages</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5C72CBC7-6A07-8E45-AB9D-091318426F86}" type="slidenum">
              <a:rPr lang="en-US" smtClean="0"/>
              <a:pPr/>
              <a:t>7</a:t>
            </a:fld>
            <a:endParaRPr lang="en-US" dirty="0"/>
          </a:p>
        </p:txBody>
      </p:sp>
      <p:graphicFrame>
        <p:nvGraphicFramePr>
          <p:cNvPr id="2" name="Diagram 1"/>
          <p:cNvGraphicFramePr/>
          <p:nvPr>
            <p:extLst>
              <p:ext uri="{D42A27DB-BD31-4B8C-83A1-F6EECF244321}">
                <p14:modId xmlns:p14="http://schemas.microsoft.com/office/powerpoint/2010/main" val="1604118694"/>
              </p:ext>
            </p:extLst>
          </p:nvPr>
        </p:nvGraphicFramePr>
        <p:xfrm>
          <a:off x="457200" y="1668521"/>
          <a:ext cx="8435788"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006511202"/>
              </p:ext>
            </p:extLst>
          </p:nvPr>
        </p:nvGraphicFramePr>
        <p:xfrm>
          <a:off x="425637" y="3607331"/>
          <a:ext cx="8435788" cy="830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507978523"/>
              </p:ext>
            </p:extLst>
          </p:nvPr>
        </p:nvGraphicFramePr>
        <p:xfrm>
          <a:off x="457200" y="2648485"/>
          <a:ext cx="8435788" cy="8309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6" name="Group 5"/>
          <p:cNvGrpSpPr/>
          <p:nvPr/>
        </p:nvGrpSpPr>
        <p:grpSpPr>
          <a:xfrm>
            <a:off x="417391" y="5540860"/>
            <a:ext cx="8435788" cy="815490"/>
            <a:chOff x="0" y="0"/>
            <a:chExt cx="8435788" cy="815490"/>
          </a:xfrm>
        </p:grpSpPr>
        <p:sp>
          <p:nvSpPr>
            <p:cNvPr id="9" name="Rounded Rectangle 8"/>
            <p:cNvSpPr/>
            <p:nvPr/>
          </p:nvSpPr>
          <p:spPr>
            <a:xfrm>
              <a:off x="0" y="0"/>
              <a:ext cx="8435788"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9809" y="39809"/>
              <a:ext cx="8356170"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defTabSz="1511300" rtl="0">
                <a:lnSpc>
                  <a:spcPct val="90000"/>
                </a:lnSpc>
                <a:spcBef>
                  <a:spcPct val="0"/>
                </a:spcBef>
                <a:spcAft>
                  <a:spcPct val="35000"/>
                </a:spcAft>
              </a:pPr>
              <a:r>
                <a:rPr lang="en-US" sz="3500" dirty="0" smtClean="0"/>
                <a:t>Residential Healthcare Financing</a:t>
              </a:r>
              <a:endParaRPr lang="en-US" sz="3500" kern="1200" dirty="0"/>
            </a:p>
          </p:txBody>
        </p:sp>
      </p:grpSp>
      <p:grpSp>
        <p:nvGrpSpPr>
          <p:cNvPr id="14" name="Group 13"/>
          <p:cNvGrpSpPr/>
          <p:nvPr/>
        </p:nvGrpSpPr>
        <p:grpSpPr>
          <a:xfrm>
            <a:off x="417391" y="4581600"/>
            <a:ext cx="8435788" cy="818999"/>
            <a:chOff x="0" y="3"/>
            <a:chExt cx="8435788" cy="818999"/>
          </a:xfrm>
        </p:grpSpPr>
        <p:sp>
          <p:nvSpPr>
            <p:cNvPr id="15" name="Rounded Rectangle 14"/>
            <p:cNvSpPr/>
            <p:nvPr/>
          </p:nvSpPr>
          <p:spPr>
            <a:xfrm>
              <a:off x="0" y="3"/>
              <a:ext cx="8435788" cy="8189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9980" y="39983"/>
              <a:ext cx="8355828" cy="739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dirty="0" smtClean="0"/>
                <a:t>Competitive, Fixed Interest Rates</a:t>
              </a:r>
              <a:endParaRPr lang="en-US" sz="3500" kern="1200" dirty="0"/>
            </a:p>
          </p:txBody>
        </p:sp>
      </p:grpSp>
    </p:spTree>
    <p:extLst>
      <p:ext uri="{BB962C8B-B14F-4D97-AF65-F5344CB8AC3E}">
        <p14:creationId xmlns:p14="http://schemas.microsoft.com/office/powerpoint/2010/main" val="213735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8"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4118"/>
            <a:ext cx="7620000" cy="655638"/>
          </a:xfrm>
        </p:spPr>
        <p:txBody>
          <a:bodyPr/>
          <a:lstStyle/>
          <a:p>
            <a:r>
              <a:rPr lang="en-US" b="1" dirty="0" smtClean="0">
                <a:solidFill>
                  <a:srgbClr val="FFFF00"/>
                </a:solidFill>
              </a:rPr>
              <a:t>Programmatic</a:t>
            </a:r>
            <a:r>
              <a:rPr lang="en-US" b="1" dirty="0" smtClean="0"/>
              <a:t> </a:t>
            </a:r>
            <a:r>
              <a:rPr lang="en-US" b="1" dirty="0" smtClean="0">
                <a:solidFill>
                  <a:srgbClr val="FFFF00"/>
                </a:solidFill>
              </a:rPr>
              <a:t>Advantages:  Term</a:t>
            </a:r>
            <a:endParaRPr lang="en-US"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8</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371914923"/>
              </p:ext>
            </p:extLst>
          </p:nvPr>
        </p:nvGraphicFramePr>
        <p:xfrm>
          <a:off x="1093694" y="2793720"/>
          <a:ext cx="6651812" cy="2225040"/>
        </p:xfrm>
        <a:graphic>
          <a:graphicData uri="http://schemas.openxmlformats.org/drawingml/2006/table">
            <a:tbl>
              <a:tblPr firstRow="1" bandRow="1">
                <a:tableStyleId>{5C22544A-7EE6-4342-B048-85BDC9FD1C3A}</a:tableStyleId>
              </a:tblPr>
              <a:tblGrid>
                <a:gridCol w="4697506"/>
                <a:gridCol w="1954306"/>
              </a:tblGrid>
              <a:tr h="370840">
                <a:tc>
                  <a:txBody>
                    <a:bodyPr/>
                    <a:lstStyle/>
                    <a:p>
                      <a:r>
                        <a:rPr lang="en-US" dirty="0" smtClean="0"/>
                        <a:t>Lender</a:t>
                      </a:r>
                      <a:endParaRPr lang="en-US" dirty="0"/>
                    </a:p>
                  </a:txBody>
                  <a:tcPr/>
                </a:tc>
                <a:tc>
                  <a:txBody>
                    <a:bodyPr/>
                    <a:lstStyle/>
                    <a:p>
                      <a:pPr algn="ctr"/>
                      <a:r>
                        <a:rPr lang="en-US" dirty="0" smtClean="0"/>
                        <a:t>Term (months)</a:t>
                      </a:r>
                      <a:endParaRPr lang="en-US" dirty="0"/>
                    </a:p>
                  </a:txBody>
                  <a:tcPr/>
                </a:tc>
              </a:tr>
              <a:tr h="370840">
                <a:tc>
                  <a:txBody>
                    <a:bodyPr/>
                    <a:lstStyle/>
                    <a:p>
                      <a:r>
                        <a:rPr lang="en-US" dirty="0" smtClean="0"/>
                        <a:t>FHA 223f Refi / Purchase</a:t>
                      </a:r>
                      <a:endParaRPr lang="en-US" dirty="0"/>
                    </a:p>
                  </a:txBody>
                  <a:tcPr/>
                </a:tc>
                <a:tc>
                  <a:txBody>
                    <a:bodyPr/>
                    <a:lstStyle/>
                    <a:p>
                      <a:pPr algn="ctr"/>
                      <a:r>
                        <a:rPr lang="en-US" dirty="0" smtClean="0"/>
                        <a:t>420</a:t>
                      </a:r>
                      <a:endParaRPr lang="en-US" dirty="0"/>
                    </a:p>
                  </a:txBody>
                  <a:tcPr/>
                </a:tc>
              </a:tr>
              <a:tr h="370840">
                <a:tc>
                  <a:txBody>
                    <a:bodyPr/>
                    <a:lstStyle/>
                    <a:p>
                      <a:r>
                        <a:rPr lang="en-US" dirty="0" smtClean="0"/>
                        <a:t>Fannie / Freddie Fixed-rate</a:t>
                      </a:r>
                      <a:r>
                        <a:rPr lang="en-US" baseline="0" dirty="0" smtClean="0"/>
                        <a:t> Balloon</a:t>
                      </a:r>
                      <a:endParaRPr lang="en-US" dirty="0"/>
                    </a:p>
                  </a:txBody>
                  <a:tcPr/>
                </a:tc>
                <a:tc>
                  <a:txBody>
                    <a:bodyPr/>
                    <a:lstStyle/>
                    <a:p>
                      <a:pPr algn="ctr"/>
                      <a:r>
                        <a:rPr lang="en-US" dirty="0" smtClean="0"/>
                        <a:t>60 – 120 (360)</a:t>
                      </a:r>
                      <a:endParaRPr lang="en-US" dirty="0"/>
                    </a:p>
                  </a:txBody>
                  <a:tcPr/>
                </a:tc>
              </a:tr>
              <a:tr h="370840">
                <a:tc>
                  <a:txBody>
                    <a:bodyPr/>
                    <a:lstStyle/>
                    <a:p>
                      <a:r>
                        <a:rPr lang="en-US" dirty="0" smtClean="0"/>
                        <a:t>Bank &amp; Thrift</a:t>
                      </a:r>
                      <a:endParaRPr lang="en-US" dirty="0"/>
                    </a:p>
                  </a:txBody>
                  <a:tcPr/>
                </a:tc>
                <a:tc>
                  <a:txBody>
                    <a:bodyPr/>
                    <a:lstStyle/>
                    <a:p>
                      <a:pPr algn="ctr"/>
                      <a:r>
                        <a:rPr lang="en-US" dirty="0" smtClean="0"/>
                        <a:t>60 –</a:t>
                      </a:r>
                      <a:r>
                        <a:rPr lang="en-US" baseline="0" dirty="0" smtClean="0"/>
                        <a:t> 180</a:t>
                      </a:r>
                      <a:endParaRPr lang="en-US" dirty="0"/>
                    </a:p>
                  </a:txBody>
                  <a:tcPr/>
                </a:tc>
              </a:tr>
              <a:tr h="370840">
                <a:tc>
                  <a:txBody>
                    <a:bodyPr/>
                    <a:lstStyle/>
                    <a:p>
                      <a:r>
                        <a:rPr lang="en-US" dirty="0" smtClean="0"/>
                        <a:t>Life</a:t>
                      </a:r>
                      <a:r>
                        <a:rPr lang="en-US" baseline="0" dirty="0" smtClean="0"/>
                        <a:t> Company</a:t>
                      </a:r>
                      <a:endParaRPr lang="en-US" dirty="0"/>
                    </a:p>
                  </a:txBody>
                  <a:tcPr/>
                </a:tc>
                <a:tc>
                  <a:txBody>
                    <a:bodyPr/>
                    <a:lstStyle/>
                    <a:p>
                      <a:pPr algn="ctr"/>
                      <a:r>
                        <a:rPr lang="en-US" dirty="0" smtClean="0"/>
                        <a:t>60</a:t>
                      </a:r>
                      <a:r>
                        <a:rPr lang="en-US" baseline="0" dirty="0" smtClean="0"/>
                        <a:t> – 240</a:t>
                      </a:r>
                      <a:endParaRPr lang="en-US" dirty="0"/>
                    </a:p>
                  </a:txBody>
                  <a:tcPr/>
                </a:tc>
              </a:tr>
              <a:tr h="370840">
                <a:tc>
                  <a:txBody>
                    <a:bodyPr/>
                    <a:lstStyle/>
                    <a:p>
                      <a:r>
                        <a:rPr lang="en-US" dirty="0" smtClean="0"/>
                        <a:t>CMBS</a:t>
                      </a:r>
                      <a:endParaRPr lang="en-US" dirty="0"/>
                    </a:p>
                  </a:txBody>
                  <a:tcPr/>
                </a:tc>
                <a:tc>
                  <a:txBody>
                    <a:bodyPr/>
                    <a:lstStyle/>
                    <a:p>
                      <a:pPr algn="ctr"/>
                      <a:r>
                        <a:rPr lang="en-US" dirty="0" smtClean="0"/>
                        <a:t>60 – 120</a:t>
                      </a:r>
                      <a:endParaRPr lang="en-US" dirty="0"/>
                    </a:p>
                  </a:txBody>
                  <a:tcPr/>
                </a:tc>
              </a:tr>
            </a:tbl>
          </a:graphicData>
        </a:graphic>
      </p:graphicFrame>
      <p:sp>
        <p:nvSpPr>
          <p:cNvPr id="6" name="TextBox 5"/>
          <p:cNvSpPr txBox="1"/>
          <p:nvPr/>
        </p:nvSpPr>
        <p:spPr>
          <a:xfrm>
            <a:off x="1004047" y="1658470"/>
            <a:ext cx="7135906" cy="923330"/>
          </a:xfrm>
          <a:prstGeom prst="rect">
            <a:avLst/>
          </a:prstGeom>
          <a:noFill/>
        </p:spPr>
        <p:txBody>
          <a:bodyPr wrap="square" rtlCol="0">
            <a:spAutoFit/>
          </a:bodyPr>
          <a:lstStyle/>
          <a:p>
            <a:r>
              <a:rPr lang="en-US" dirty="0" smtClean="0"/>
              <a:t>FHA Loans offer long, fully-amortizing terms.  Competing lenders, with limited exceptions, offer only balloon structures.  In a low interest rate environment, borrowers seek to lock-in attractive rates.</a:t>
            </a:r>
            <a:endParaRPr lang="en-US" dirty="0"/>
          </a:p>
        </p:txBody>
      </p:sp>
    </p:spTree>
    <p:extLst>
      <p:ext uri="{BB962C8B-B14F-4D97-AF65-F5344CB8AC3E}">
        <p14:creationId xmlns:p14="http://schemas.microsoft.com/office/powerpoint/2010/main" val="660304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9953" y="224116"/>
            <a:ext cx="7924800" cy="646673"/>
          </a:xfrm>
        </p:spPr>
        <p:txBody>
          <a:bodyPr/>
          <a:lstStyle/>
          <a:p>
            <a:r>
              <a:rPr lang="en-US" b="1" dirty="0" smtClean="0">
                <a:solidFill>
                  <a:srgbClr val="FFFF00"/>
                </a:solidFill>
              </a:rPr>
              <a:t>Programmatic</a:t>
            </a:r>
            <a:r>
              <a:rPr lang="en-US" dirty="0" smtClean="0">
                <a:solidFill>
                  <a:srgbClr val="FFFF00"/>
                </a:solidFill>
              </a:rPr>
              <a:t> </a:t>
            </a:r>
            <a:r>
              <a:rPr lang="en-US" b="1" dirty="0" smtClean="0">
                <a:solidFill>
                  <a:srgbClr val="FFFF00"/>
                </a:solidFill>
              </a:rPr>
              <a:t>Advantages:  DSCR</a:t>
            </a:r>
            <a:endParaRPr lang="en-US" b="1" dirty="0">
              <a:solidFill>
                <a:srgbClr val="FFFF00"/>
              </a:solidFill>
            </a:endParaRPr>
          </a:p>
        </p:txBody>
      </p:sp>
      <p:sp>
        <p:nvSpPr>
          <p:cNvPr id="3" name="Slide Number Placeholder 2"/>
          <p:cNvSpPr>
            <a:spLocks noGrp="1"/>
          </p:cNvSpPr>
          <p:nvPr>
            <p:ph type="sldNum" sz="quarter" idx="12"/>
          </p:nvPr>
        </p:nvSpPr>
        <p:spPr/>
        <p:txBody>
          <a:bodyPr/>
          <a:lstStyle/>
          <a:p>
            <a:fld id="{5C72CBC7-6A07-8E45-AB9D-091318426F86}" type="slidenum">
              <a:rPr lang="en-US" smtClean="0"/>
              <a:pPr/>
              <a:t>9</a:t>
            </a:fld>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690036806"/>
              </p:ext>
            </p:extLst>
          </p:nvPr>
        </p:nvGraphicFramePr>
        <p:xfrm>
          <a:off x="959223" y="3116450"/>
          <a:ext cx="7333129" cy="2378915"/>
        </p:xfrm>
        <a:graphic>
          <a:graphicData uri="http://schemas.openxmlformats.org/drawingml/2006/table">
            <a:tbl>
              <a:tblPr firstRow="1" bandRow="1">
                <a:tableStyleId>{5C22544A-7EE6-4342-B048-85BDC9FD1C3A}</a:tableStyleId>
              </a:tblPr>
              <a:tblGrid>
                <a:gridCol w="5020236"/>
                <a:gridCol w="2312893"/>
              </a:tblGrid>
              <a:tr h="370840">
                <a:tc>
                  <a:txBody>
                    <a:bodyPr/>
                    <a:lstStyle/>
                    <a:p>
                      <a:r>
                        <a:rPr lang="en-US" dirty="0" smtClean="0"/>
                        <a:t>Lender</a:t>
                      </a:r>
                      <a:endParaRPr lang="en-US" dirty="0"/>
                    </a:p>
                  </a:txBody>
                  <a:tcPr/>
                </a:tc>
                <a:tc>
                  <a:txBody>
                    <a:bodyPr/>
                    <a:lstStyle/>
                    <a:p>
                      <a:pPr algn="ctr"/>
                      <a:r>
                        <a:rPr lang="en-US" dirty="0" smtClean="0"/>
                        <a:t>MIN</a:t>
                      </a:r>
                      <a:r>
                        <a:rPr lang="en-US" baseline="0" dirty="0" smtClean="0"/>
                        <a:t> DSCR</a:t>
                      </a:r>
                      <a:endParaRPr lang="en-US" dirty="0"/>
                    </a:p>
                  </a:txBody>
                  <a:tcPr/>
                </a:tc>
              </a:tr>
              <a:tr h="370840">
                <a:tc>
                  <a:txBody>
                    <a:bodyPr/>
                    <a:lstStyle/>
                    <a:p>
                      <a:r>
                        <a:rPr lang="en-US" dirty="0" smtClean="0"/>
                        <a:t>FHA 223f Refi / Purchase</a:t>
                      </a:r>
                      <a:endParaRPr lang="en-US" dirty="0"/>
                    </a:p>
                  </a:txBody>
                  <a:tcPr/>
                </a:tc>
                <a:tc>
                  <a:txBody>
                    <a:bodyPr/>
                    <a:lstStyle/>
                    <a:p>
                      <a:pPr algn="ctr"/>
                      <a:r>
                        <a:rPr lang="en-US" dirty="0" smtClean="0"/>
                        <a:t>1.20X</a:t>
                      </a:r>
                      <a:endParaRPr lang="en-US" dirty="0"/>
                    </a:p>
                  </a:txBody>
                  <a:tcPr/>
                </a:tc>
              </a:tr>
              <a:tr h="370840">
                <a:tc>
                  <a:txBody>
                    <a:bodyPr/>
                    <a:lstStyle/>
                    <a:p>
                      <a:r>
                        <a:rPr lang="en-US" dirty="0" smtClean="0"/>
                        <a:t>Fannie / Freddie Fixed-rate</a:t>
                      </a:r>
                      <a:r>
                        <a:rPr lang="en-US" baseline="0" dirty="0" smtClean="0"/>
                        <a:t> Balloon</a:t>
                      </a:r>
                      <a:endParaRPr lang="en-US" dirty="0"/>
                    </a:p>
                  </a:txBody>
                  <a:tcPr/>
                </a:tc>
                <a:tc>
                  <a:txBody>
                    <a:bodyPr/>
                    <a:lstStyle/>
                    <a:p>
                      <a:pPr algn="ctr"/>
                      <a:r>
                        <a:rPr lang="en-US" dirty="0" smtClean="0"/>
                        <a:t>1.25X + </a:t>
                      </a:r>
                      <a:endParaRPr lang="en-US" dirty="0"/>
                    </a:p>
                  </a:txBody>
                  <a:tcPr/>
                </a:tc>
              </a:tr>
              <a:tr h="370840">
                <a:tc>
                  <a:txBody>
                    <a:bodyPr/>
                    <a:lstStyle/>
                    <a:p>
                      <a:r>
                        <a:rPr lang="en-US" dirty="0" smtClean="0"/>
                        <a:t>Bank &amp; Thrift</a:t>
                      </a:r>
                      <a:endParaRPr lang="en-US" dirty="0"/>
                    </a:p>
                  </a:txBody>
                  <a:tcPr/>
                </a:tc>
                <a:tc>
                  <a:txBody>
                    <a:bodyPr/>
                    <a:lstStyle/>
                    <a:p>
                      <a:pPr algn="ctr"/>
                      <a:r>
                        <a:rPr lang="en-US" dirty="0" smtClean="0"/>
                        <a:t>1.25X +</a:t>
                      </a:r>
                      <a:endParaRPr lang="en-US" dirty="0"/>
                    </a:p>
                  </a:txBody>
                  <a:tcPr/>
                </a:tc>
              </a:tr>
              <a:tr h="370840">
                <a:tc>
                  <a:txBody>
                    <a:bodyPr/>
                    <a:lstStyle/>
                    <a:p>
                      <a:r>
                        <a:rPr lang="en-US" dirty="0" smtClean="0"/>
                        <a:t>Life</a:t>
                      </a:r>
                      <a:r>
                        <a:rPr lang="en-US" baseline="0" dirty="0" smtClean="0"/>
                        <a:t> Company</a:t>
                      </a:r>
                      <a:endParaRPr lang="en-US" dirty="0"/>
                    </a:p>
                  </a:txBody>
                  <a:tcPr/>
                </a:tc>
                <a:tc>
                  <a:txBody>
                    <a:bodyPr/>
                    <a:lstStyle/>
                    <a:p>
                      <a:pPr algn="ctr"/>
                      <a:r>
                        <a:rPr lang="en-US" dirty="0" smtClean="0"/>
                        <a:t>1.30X +</a:t>
                      </a:r>
                      <a:endParaRPr lang="en-US" dirty="0"/>
                    </a:p>
                  </a:txBody>
                  <a:tcPr/>
                </a:tc>
              </a:tr>
              <a:tr h="524715">
                <a:tc>
                  <a:txBody>
                    <a:bodyPr/>
                    <a:lstStyle/>
                    <a:p>
                      <a:r>
                        <a:rPr lang="en-US" dirty="0" smtClean="0"/>
                        <a:t>CMBS</a:t>
                      </a:r>
                      <a:endParaRPr lang="en-US" dirty="0"/>
                    </a:p>
                  </a:txBody>
                  <a:tcPr/>
                </a:tc>
                <a:tc>
                  <a:txBody>
                    <a:bodyPr/>
                    <a:lstStyle/>
                    <a:p>
                      <a:pPr algn="ctr"/>
                      <a:r>
                        <a:rPr lang="en-US" dirty="0" smtClean="0"/>
                        <a:t>1.25X</a:t>
                      </a:r>
                      <a:r>
                        <a:rPr lang="en-US" baseline="0" dirty="0" smtClean="0"/>
                        <a:t> +</a:t>
                      </a:r>
                      <a:endParaRPr lang="en-US" dirty="0"/>
                    </a:p>
                  </a:txBody>
                  <a:tcPr/>
                </a:tc>
              </a:tr>
            </a:tbl>
          </a:graphicData>
        </a:graphic>
      </p:graphicFrame>
      <p:sp>
        <p:nvSpPr>
          <p:cNvPr id="6" name="TextBox 5"/>
          <p:cNvSpPr txBox="1"/>
          <p:nvPr/>
        </p:nvSpPr>
        <p:spPr>
          <a:xfrm>
            <a:off x="851647" y="1559859"/>
            <a:ext cx="7135906" cy="923330"/>
          </a:xfrm>
          <a:prstGeom prst="rect">
            <a:avLst/>
          </a:prstGeom>
          <a:noFill/>
        </p:spPr>
        <p:txBody>
          <a:bodyPr wrap="square" rtlCol="0">
            <a:spAutoFit/>
          </a:bodyPr>
          <a:lstStyle/>
          <a:p>
            <a:r>
              <a:rPr lang="en-US" dirty="0" smtClean="0"/>
              <a:t>Low Debt-service Coverage Ratio:  FHA loans generally bear a Debt-service to NOI Coverage Ratio of 1.20%.  Competing products apply 1.25X ratios on even the highest quality loans, and higher ratios on lesser credits.</a:t>
            </a:r>
            <a:endParaRPr lang="en-US" dirty="0"/>
          </a:p>
        </p:txBody>
      </p:sp>
    </p:spTree>
    <p:extLst>
      <p:ext uri="{BB962C8B-B14F-4D97-AF65-F5344CB8AC3E}">
        <p14:creationId xmlns:p14="http://schemas.microsoft.com/office/powerpoint/2010/main" val="2615184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2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Thatch</Template>
  <TotalTime>4701</TotalTime>
  <Words>2047</Words>
  <Application>Microsoft Office PowerPoint</Application>
  <PresentationFormat>On-screen Show (4:3)</PresentationFormat>
  <Paragraphs>316</Paragraphs>
  <Slides>32</Slides>
  <Notes>32</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Horizon</vt:lpstr>
      <vt:lpstr>1_Horizon</vt:lpstr>
      <vt:lpstr>2_Horizon</vt:lpstr>
      <vt:lpstr>PowerPoint Presentation</vt:lpstr>
      <vt:lpstr>PowerPoint Presentation</vt:lpstr>
      <vt:lpstr>PowerPoint Presentation</vt:lpstr>
      <vt:lpstr>FHA Fills the Credit Void During FINANCIAL Crisis</vt:lpstr>
      <vt:lpstr>Multifamily Credit Market Share 2007 - 2012</vt:lpstr>
      <vt:lpstr>Will it last, or even grow five reasons for optimism</vt:lpstr>
      <vt:lpstr>Reasons for Optimism #1:  Programmatic Advantages</vt:lpstr>
      <vt:lpstr>Programmatic Advantages:  Term</vt:lpstr>
      <vt:lpstr>Programmatic Advantages:  DSCR</vt:lpstr>
      <vt:lpstr>Programmatic Advantages:  LTV</vt:lpstr>
      <vt:lpstr>Programmatic Advantages:  Construction Financing</vt:lpstr>
      <vt:lpstr>Programmatic Advantage:  Pricing </vt:lpstr>
      <vt:lpstr>Programmatic Advantage:  Construction Loan Pricing AND CONVERSION TO PERMANENT FINANCING UPON COMPLETION AND COST CERTIFICATION</vt:lpstr>
      <vt:lpstr>Reasons for Optimism #2:  Competitors’ Challenges</vt:lpstr>
      <vt:lpstr>Market Outlook:  Fannie Mae / Freddie Mac</vt:lpstr>
      <vt:lpstr>Market Outlook:  CMBS Conduits</vt:lpstr>
      <vt:lpstr>Market Outlook:  Banks &amp; Thrifts</vt:lpstr>
      <vt:lpstr>Market Outlook:  Life Companies</vt:lpstr>
      <vt:lpstr>Reasons for Optimism  #3:  Demand for Rental Housing</vt:lpstr>
      <vt:lpstr>Need for Construction Financing Acute</vt:lpstr>
      <vt:lpstr>Decrease in homeownership</vt:lpstr>
      <vt:lpstr>Forecast change in renter Cohort (ages 16 – 29 years) homeownership rate</vt:lpstr>
      <vt:lpstr>5+ Starts Remain Below Trend</vt:lpstr>
      <vt:lpstr>Reasons for Optimism #4:  Affordable Housing</vt:lpstr>
      <vt:lpstr>Core Mission Business is as Vital as Ever:   Affordable Housing </vt:lpstr>
      <vt:lpstr>NEED FOR AFFORDABLE HOUSING CONTINUED TO GROW</vt:lpstr>
      <vt:lpstr>Reasons for Optimism #5:  recent fha converts</vt:lpstr>
      <vt:lpstr>New Adopters Likely to Remain Active Customers</vt:lpstr>
      <vt:lpstr>Properties Developed by New Adopters</vt:lpstr>
      <vt:lpstr>Some Challenges to Consider</vt:lpstr>
      <vt:lpstr>OVERALL HUD MORALE</vt:lpstr>
      <vt:lpstr>Programmatic changes/enforcement</vt:lpstr>
    </vt:vector>
  </TitlesOfParts>
  <Company>HUD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HUD Department of Housing and Urban Development</dc:creator>
  <cp:lastModifiedBy>Packowski, Regan A.</cp:lastModifiedBy>
  <cp:revision>263</cp:revision>
  <cp:lastPrinted>2013-02-05T15:43:49Z</cp:lastPrinted>
  <dcterms:created xsi:type="dcterms:W3CDTF">2012-08-20T18:26:55Z</dcterms:created>
  <dcterms:modified xsi:type="dcterms:W3CDTF">2013-06-14T18:28:30Z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