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7" r:id="rId3"/>
    <p:sldId id="263" r:id="rId4"/>
    <p:sldId id="261" r:id="rId5"/>
    <p:sldId id="262" r:id="rId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2424" autoAdjust="0"/>
  </p:normalViewPr>
  <p:slideViewPr>
    <p:cSldViewPr snapToGrid="0">
      <p:cViewPr>
        <p:scale>
          <a:sx n="99" d="100"/>
          <a:sy n="99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84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9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Tax Credit Pilot Case Studies	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Midwest Lender’s Conference – June 2013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r>
              <a:rPr lang="en-US" dirty="0" smtClean="0"/>
              <a:t>Auburn Manor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2" y="1155032"/>
            <a:ext cx="8946541" cy="509336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Acquisition and rehab of 100% Section 8 Project</a:t>
            </a:r>
          </a:p>
          <a:p>
            <a:pPr lvl="0"/>
            <a:r>
              <a:rPr lang="en-US" dirty="0"/>
              <a:t>Tax exempt bonds with 4% tax credits; 223 (f) loan, GNMA swap program</a:t>
            </a:r>
          </a:p>
          <a:p>
            <a:pPr lvl="0"/>
            <a:r>
              <a:rPr lang="en-US" dirty="0"/>
              <a:t>Project had been rehabbed prior to tax exempt bond financing; prior rehab counts for tax credits but not for meeting the bond requirements</a:t>
            </a:r>
          </a:p>
          <a:p>
            <a:pPr lvl="0"/>
            <a:r>
              <a:rPr lang="en-US" dirty="0"/>
              <a:t>3 tests for tax exempt bond financing (transaction must meet all three):</a:t>
            </a:r>
          </a:p>
          <a:p>
            <a:pPr lvl="1"/>
            <a:r>
              <a:rPr lang="en-US" dirty="0"/>
              <a:t>50% test: total tax exempt bonds issued must equal 50% or more of total transaction costs</a:t>
            </a:r>
          </a:p>
          <a:p>
            <a:pPr lvl="1"/>
            <a:r>
              <a:rPr lang="en-US" dirty="0"/>
              <a:t>95% test: 95% of bonds must be used for good costs: acquisition and rehab</a:t>
            </a:r>
          </a:p>
          <a:p>
            <a:pPr lvl="1"/>
            <a:r>
              <a:rPr lang="en-US" dirty="0"/>
              <a:t>15% test:  rehab must equal at least  15% of acquisition cost less land that is financed with tax exempt bonds .  Rehab must be incurred within 2 years after closing and no earlier than 60 days prior to the tax exempt bond inducement</a:t>
            </a:r>
          </a:p>
          <a:p>
            <a:pPr lvl="1"/>
            <a:r>
              <a:rPr lang="en-US" dirty="0"/>
              <a:t>Example: </a:t>
            </a:r>
          </a:p>
          <a:p>
            <a:pPr lvl="2"/>
            <a:r>
              <a:rPr lang="en-US" dirty="0"/>
              <a:t>Total project cost = $9 million; minimum $4.5 million of tax exempt bonds must be issued</a:t>
            </a:r>
          </a:p>
          <a:p>
            <a:pPr lvl="2"/>
            <a:r>
              <a:rPr lang="en-US" dirty="0"/>
              <a:t>95% test: $4,275,000 must be spent on good costs</a:t>
            </a:r>
          </a:p>
          <a:p>
            <a:pPr lvl="2"/>
            <a:r>
              <a:rPr lang="en-US" dirty="0"/>
              <a:t>Acquisition cost = $6 million, value of land is $275,000</a:t>
            </a:r>
          </a:p>
          <a:p>
            <a:pPr lvl="2"/>
            <a:r>
              <a:rPr lang="en-US" dirty="0"/>
              <a:t>15% test:  acquisition cost financed with bonds = $4,275,000 less land = $4 million; minimum rehab is 15% of $4 million or $600,000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r>
              <a:rPr lang="en-US" dirty="0" smtClean="0"/>
              <a:t>Valley at Cobb Park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2" y="1347538"/>
            <a:ext cx="8946541" cy="4900862"/>
          </a:xfrm>
        </p:spPr>
        <p:txBody>
          <a:bodyPr/>
          <a:lstStyle/>
          <a:p>
            <a:pPr lvl="0"/>
            <a:r>
              <a:rPr lang="en-US" dirty="0"/>
              <a:t>Refinance of newly rehabbed 168 unit tax credit project under the waiver of the 3 year rule</a:t>
            </a:r>
          </a:p>
          <a:p>
            <a:pPr lvl="0"/>
            <a:r>
              <a:rPr lang="en-US" dirty="0"/>
              <a:t>Existing project that was gut rehabbed and was 50% occupied  at completion; 100% of the units restricted to 60% AMI</a:t>
            </a:r>
          </a:p>
          <a:p>
            <a:pPr lvl="0"/>
            <a:r>
              <a:rPr lang="en-US" dirty="0"/>
              <a:t>Occupancy requirements for waiver: Sustaining Occupancy for 3 months prior to endorsement;  85% physical occupancy 3 months prior to endorsement. Sustaining occupancy for project calculated to be 83%.  Project has a waiting list of over 400; </a:t>
            </a:r>
          </a:p>
          <a:p>
            <a:pPr lvl="0"/>
            <a:r>
              <a:rPr lang="en-US" dirty="0"/>
              <a:t>Completion estimated to be June 30;  100% occupancy estimated by August 15.  Sustaining occupancy and 85% test estimated early August.   3 month tests require closing not before November 1.</a:t>
            </a:r>
          </a:p>
          <a:p>
            <a:pPr lvl="0"/>
            <a:r>
              <a:rPr lang="en-US" dirty="0"/>
              <a:t>Submission July 15, Firm Commitment September 15, closing November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9690"/>
          </a:xfrm>
        </p:spPr>
        <p:txBody>
          <a:bodyPr/>
          <a:lstStyle/>
          <a:p>
            <a:r>
              <a:rPr lang="en-US" dirty="0" smtClean="0"/>
              <a:t>Underwriting Issues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3312" y="1337912"/>
            <a:ext cx="8946541" cy="4910488"/>
          </a:xfrm>
        </p:spPr>
        <p:txBody>
          <a:bodyPr/>
          <a:lstStyle/>
          <a:p>
            <a:pPr lvl="0"/>
            <a:r>
              <a:rPr lang="en-US" dirty="0"/>
              <a:t>Both projects incorporated green initiatives such as insulation, windows, HVAC systems, water saving appliances and fixtures.  Historical utility costs were therefore not relevant; there are firms specializing in estimating utility costs going forward based on the specific type of renovation involved</a:t>
            </a:r>
          </a:p>
          <a:p>
            <a:pPr lvl="0"/>
            <a:r>
              <a:rPr lang="en-US" dirty="0"/>
              <a:t>HUD requires the valuation NOI be based on market rents and expenses, therefore two NOIs have to be concluded by the appraiser and lender.  Typical differences include:</a:t>
            </a:r>
          </a:p>
          <a:p>
            <a:pPr lvl="1"/>
            <a:r>
              <a:rPr lang="en-US" dirty="0"/>
              <a:t>Higher market rents and tenant charges for market rate properties</a:t>
            </a:r>
          </a:p>
          <a:p>
            <a:pPr lvl="1"/>
            <a:r>
              <a:rPr lang="en-US" dirty="0"/>
              <a:t>Higher advertising expense for market rate properties</a:t>
            </a:r>
          </a:p>
          <a:p>
            <a:pPr lvl="1"/>
            <a:r>
              <a:rPr lang="en-US" dirty="0"/>
              <a:t>Higher payroll, administrative and management expenses for LIHTC properties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3417222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78CBB3-73F7-4AE4-8F66-D704F33A81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TS103417222</Template>
  <TotalTime>5</TotalTime>
  <Words>481</Words>
  <Application>Microsoft Office PowerPoint</Application>
  <PresentationFormat>Custom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TS103417222</vt:lpstr>
      <vt:lpstr>Tax Credit Pilot Case Studies </vt:lpstr>
      <vt:lpstr>Auburn Manor</vt:lpstr>
      <vt:lpstr>Valley at Cobb Park</vt:lpstr>
      <vt:lpstr>Underwriting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Credit Pilot Case Studies</dc:title>
  <dc:creator>Mannis, Evan</dc:creator>
  <cp:lastModifiedBy>McMullen, Carolyn</cp:lastModifiedBy>
  <cp:revision>2</cp:revision>
  <cp:lastPrinted>2012-08-15T21:38:02Z</cp:lastPrinted>
  <dcterms:created xsi:type="dcterms:W3CDTF">2013-06-17T17:58:09Z</dcterms:created>
  <dcterms:modified xsi:type="dcterms:W3CDTF">2013-06-17T22:08:46Z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TC034172229991</vt:lpwstr>
  </property>
</Properties>
</file>