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67" r:id="rId3"/>
    <p:sldId id="305" r:id="rId4"/>
    <p:sldId id="359" r:id="rId5"/>
    <p:sldId id="360" r:id="rId6"/>
    <p:sldId id="357" r:id="rId7"/>
    <p:sldId id="338" r:id="rId8"/>
    <p:sldId id="339" r:id="rId9"/>
    <p:sldId id="340" r:id="rId10"/>
    <p:sldId id="341" r:id="rId11"/>
    <p:sldId id="342" r:id="rId12"/>
    <p:sldId id="343" r:id="rId13"/>
    <p:sldId id="358" r:id="rId14"/>
    <p:sldId id="349" r:id="rId15"/>
    <p:sldId id="344" r:id="rId16"/>
    <p:sldId id="345" r:id="rId17"/>
    <p:sldId id="347" r:id="rId18"/>
    <p:sldId id="348" r:id="rId19"/>
    <p:sldId id="356" r:id="rId20"/>
    <p:sldId id="366" r:id="rId21"/>
    <p:sldId id="355" r:id="rId22"/>
    <p:sldId id="369" r:id="rId23"/>
    <p:sldId id="370" r:id="rId24"/>
    <p:sldId id="364" r:id="rId25"/>
    <p:sldId id="365" r:id="rId26"/>
    <p:sldId id="3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56489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FHA LIHTC </a:t>
            </a: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/>
                <a:cs typeface="Calibri"/>
              </a:rPr>
              <a:t>Loan Volume (Firm Commitments Issued)</a:t>
            </a:r>
            <a:endParaRPr lang="en-US" sz="1800" b="1" i="0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100" b="1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Billions</a:t>
            </a:r>
          </a:p>
        </c:rich>
      </c:tx>
      <c:layout>
        <c:manualLayout>
          <c:xMode val="edge"/>
          <c:yMode val="edge"/>
          <c:x val="0.19641867196507"/>
          <c:y val="0.036409193793560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841060318849033"/>
          <c:y val="0.202591360114963"/>
          <c:w val="0.879483654747266"/>
          <c:h val="0.6903677456275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Sheet1!$G$2</c:f>
              <c:strCache>
                <c:ptCount val="1"/>
                <c:pt idx="0">
                  <c:v>Volume (in Billions)</c:v>
                </c:pt>
              </c:strCache>
            </c:strRef>
          </c:tx>
          <c:spPr>
            <a:solidFill>
              <a:srgbClr val="802060"/>
            </a:solidFill>
            <a:ln w="25400">
              <a:noFill/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$1.3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$2.2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$1.93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Sheet1!$F$3:$F$8</c:f>
              <c:numCache>
                <c:formatCode>General</c:formatCode>
                <c:ptCount val="6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</c:numCache>
            </c:numRef>
          </c:cat>
          <c:val>
            <c:numRef>
              <c:f>Sheet1!$G$3:$G$8</c:f>
              <c:numCache>
                <c:formatCode>"$"#,##0.000</c:formatCode>
                <c:ptCount val="6"/>
                <c:pt idx="0">
                  <c:v>0.412</c:v>
                </c:pt>
                <c:pt idx="1">
                  <c:v>0.581</c:v>
                </c:pt>
                <c:pt idx="2">
                  <c:v>0.514</c:v>
                </c:pt>
                <c:pt idx="3">
                  <c:v>1.3</c:v>
                </c:pt>
                <c:pt idx="4">
                  <c:v>2.2</c:v>
                </c:pt>
                <c:pt idx="5">
                  <c:v>1.93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650376"/>
        <c:axId val="2121960456"/>
      </c:barChart>
      <c:catAx>
        <c:axId val="2121650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19604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19604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\$#,##0.0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16503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15122166547363"/>
                  <c:y val="0.09217805456369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17906704843713"/>
                  <c:y val="-0.1042278623508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38970483134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Elderly</c:v>
                </c:pt>
                <c:pt idx="1">
                  <c:v>Family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48455738487235"/>
                  <c:y val="0.13850154894184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-0.199835122882367"/>
                  <c:y val="-0.05786128165163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2"/>
              <c:layout>
                <c:manualLayout>
                  <c:x val="-0.00365807683130512"/>
                  <c:y val="-0.1743931382868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3"/>
              <c:layout>
                <c:manualLayout>
                  <c:x val="0.199520400858984"/>
                  <c:y val="-0.054205555490964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4"/>
              <c:layout>
                <c:manualLayout>
                  <c:x val="0.181189453591028"/>
                  <c:y val="0.1110188592702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8059413027917"/>
                  <c:y val="0.1795623569631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</c:dLbls>
          <c:cat>
            <c:strRef>
              <c:f>Sheet1!$A$2:$A$7</c:f>
              <c:strCache>
                <c:ptCount val="6"/>
                <c:pt idx="0">
                  <c:v>IN</c:v>
                </c:pt>
                <c:pt idx="1">
                  <c:v>OH</c:v>
                </c:pt>
                <c:pt idx="2">
                  <c:v>MN</c:v>
                </c:pt>
                <c:pt idx="3">
                  <c:v>WI</c:v>
                </c:pt>
                <c:pt idx="4">
                  <c:v>IL</c:v>
                </c:pt>
                <c:pt idx="5">
                  <c:v>MI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  <c:pt idx="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03000954426151"/>
                  <c:y val="0.01111193940193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30027916964925"/>
                  <c:y val="-0.18814610959017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3-Year Rule Waiver
30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Resyn-dication</a:t>
                    </a:r>
                    <a:r>
                      <a:rPr lang="en-US" dirty="0"/>
                      <a:t>
10</a:t>
                    </a:r>
                    <a:r>
                      <a:rPr lang="en-US" dirty="0" smtClean="0"/>
                      <a:t>%*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5634179352624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Previous Market-Rate
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Sheet1!$A$2:$A$5</c:f>
              <c:strCache>
                <c:ptCount val="4"/>
                <c:pt idx="0">
                  <c:v>Assisted/Section 8</c:v>
                </c:pt>
                <c:pt idx="1">
                  <c:v>3-Year Rule Waiver</c:v>
                </c:pt>
                <c:pt idx="2">
                  <c:v>Resyndication</c:v>
                </c:pt>
                <c:pt idx="3">
                  <c:v>Previous Market-Rate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5.0</c:v>
                </c:pt>
                <c:pt idx="1">
                  <c:v>3.0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42394893820091"/>
                  <c:y val="-0.2494577164751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84573371510379"/>
                  <c:y val="0.1737131039180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Non-Assisted (LIHTC </a:t>
                    </a:r>
                    <a:r>
                      <a:rPr lang="en-US" dirty="0" smtClean="0"/>
                      <a:t>Only)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20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38970483134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Assisted/Section 8</c:v>
                </c:pt>
                <c:pt idx="1">
                  <c:v>Non-Assisted (LIHTC Only)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06031257456454"/>
                  <c:y val="-0.2494577164751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66391553328561"/>
                  <c:y val="0.1968748511071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38970483134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4% LIHTC</c:v>
                </c:pt>
                <c:pt idx="1">
                  <c:v>9% LIHTC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33303984729182"/>
                  <c:y val="-0.0004689341925976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36088523025531"/>
                  <c:y val="-0.002895218398634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38970483134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Elderly</c:v>
                </c:pt>
                <c:pt idx="1">
                  <c:v>Family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</c:v>
                </c:pt>
                <c:pt idx="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9391028394178"/>
                  <c:y val="-0.07284939415845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Midwest </a:t>
                    </a:r>
                    <a:r>
                      <a:rPr lang="en-US" dirty="0"/>
                      <a:t>8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0.181818181818182"/>
                  <c:y val="-0.02022344246938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North-east, </a:t>
                    </a:r>
                    <a:r>
                      <a:rPr lang="en-US" dirty="0"/>
                      <a:t>3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2"/>
              <c:layout>
                <c:manualLayout>
                  <c:x val="0.168918635170604"/>
                  <c:y val="0.1486040373934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SE, </a:t>
                    </a:r>
                    <a:r>
                      <a:rPr lang="en-US" dirty="0"/>
                      <a:t>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3"/>
              <c:layout>
                <c:manualLayout>
                  <c:x val="0.0843688857074684"/>
                  <c:y val="0.2173755050389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West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     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4"/>
              <c:layout>
                <c:manualLayout>
                  <c:x val="0.199371271772847"/>
                  <c:y val="-0.05979902624914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4139274636125"/>
                  <c:y val="0.1592958281726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</c:dLbls>
          <c:cat>
            <c:strRef>
              <c:f>Sheet1!$A$2:$A$5</c:f>
              <c:strCache>
                <c:ptCount val="4"/>
                <c:pt idx="0">
                  <c:v>Midwest</c:v>
                </c:pt>
                <c:pt idx="1">
                  <c:v>Northeast</c:v>
                </c:pt>
                <c:pt idx="2">
                  <c:v>Southeast</c:v>
                </c:pt>
                <c:pt idx="3">
                  <c:v>West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</c:v>
                </c:pt>
                <c:pt idx="1">
                  <c:v>3.0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72698162729659"/>
                  <c:y val="-0.2436672796778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51515151515152"/>
                  <c:y val="0.2084557247016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8918635170604"/>
                  <c:y val="0.1486040373934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0964900978286805"/>
                  <c:y val="0.2173755050389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99371271772847"/>
                  <c:y val="-0.05979902624914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4139274636125"/>
                  <c:y val="0.159295828172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Sub Rehab</c:v>
                </c:pt>
                <c:pt idx="1">
                  <c:v>New Const.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30273681698879"/>
                  <c:y val="-0.1857629117051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26997613934622"/>
                  <c:y val="0.1505513567289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63636363636364"/>
                  <c:y val="0.1248390817096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8914340252923"/>
                  <c:y val="0.1389704831344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81189453591028"/>
                  <c:y val="-0.06269424464777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53513958482462"/>
                  <c:y val="0.1824575753617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Sheet1!$A$2:$A$3</c:f>
              <c:strCache>
                <c:ptCount val="2"/>
                <c:pt idx="0">
                  <c:v>4% LIHTC</c:v>
                </c:pt>
                <c:pt idx="1">
                  <c:v>9% LIHTC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9.0</c:v>
                </c:pt>
                <c:pt idx="1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5F321-BBFA-44A2-ADC3-640A0A813D94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87644-5BDE-43D0-930B-4AEF9CB01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87644-5BDE-43D0-930B-4AEF9CB017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F-1E4C-4243-8E7A-4AFE668E914F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DA67-0CEC-4B6E-9AF5-3D74D986B401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3158-D10B-451D-A5AB-8D53F8FCBEC1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650D-D82D-4244-B5A8-F1AECF7F0A9A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652-E705-424D-960A-F1AB06639B9B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B8D-9D62-453A-9C22-664497BCAF17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FE20-9177-456C-8E0A-971BA7C5CB27}" type="datetime1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70B-305C-4F5D-A409-AADFF0DA636D}" type="datetime1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B80-6898-40B1-B339-7291BB74D312}" type="datetime1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7D76-9743-4D2C-8E58-E7CF39FCB57D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2D47-8E08-46C4-A146-6667ED8BCCF8}" type="datetime1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4FEEA3-877A-47B3-A719-8BD4AF0B059B}" type="datetime1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31A5E-02A0-44B8-AD81-8CC40804E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hud.gov/hudportal/HUD?src=/program_offices/housing/mfh/map/maphome/taxcredit" TargetMode="External"/><Relationship Id="rId4" Type="http://schemas.openxmlformats.org/officeDocument/2006/relationships/hyperlink" Target="http://www.hud.gov/rad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r.greuel@hud.gov" TargetMode="External"/><Relationship Id="rId4" Type="http://schemas.openxmlformats.org/officeDocument/2006/relationships/hyperlink" Target="http://portal.hud.gov/hudportal/HUD?src=/states/shared/working/r5/produc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cap="none" dirty="0" smtClean="0"/>
              <a:t>Midwest Regional update:</a:t>
            </a:r>
            <a:br>
              <a:rPr lang="en-US" sz="4000" cap="none" dirty="0" smtClean="0"/>
            </a:br>
            <a:r>
              <a:rPr lang="en-US" b="1" cap="none" dirty="0" smtClean="0"/>
              <a:t>LIHTC Pilot and </a:t>
            </a:r>
            <a:r>
              <a:rPr lang="en-US" b="1" cap="none" dirty="0" smtClean="0"/>
              <a:t>RAD</a:t>
            </a:r>
            <a:endParaRPr lang="en-US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000" dirty="0" smtClean="0"/>
              <a:t> </a:t>
            </a:r>
            <a:r>
              <a:rPr lang="en-US" dirty="0" smtClean="0"/>
              <a:t>Midwest Lenders Conference</a:t>
            </a:r>
          </a:p>
          <a:p>
            <a:r>
              <a:rPr lang="en-US" sz="900" dirty="0"/>
              <a:t> </a:t>
            </a:r>
            <a:r>
              <a:rPr lang="en-US" dirty="0" smtClean="0"/>
              <a:t>October 14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sz="800" dirty="0"/>
              <a:t> </a:t>
            </a:r>
            <a:r>
              <a:rPr lang="en-US" dirty="0"/>
              <a:t>Chicago</a:t>
            </a:r>
            <a:r>
              <a:rPr lang="en-US" dirty="0" smtClean="0"/>
              <a:t>, IL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Assisted vs Non-Assisted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31728560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LIHTC Pilot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$6.7M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124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$3.9M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47%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/>
              <a:t>$</a:t>
            </a:r>
            <a:r>
              <a:rPr lang="en-US" b="1" dirty="0" smtClean="0"/>
              <a:t>29k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4% deals with rehab (3-Year Rule Waiver applications not included); outliers have been removed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7648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08663564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LIHTC: 4% vs 9%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Note: All 9% deals were 3-Year Rule Waiver applications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LIHTC Pilot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$6.7M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124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$3.9M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47%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/>
              <a:t>$</a:t>
            </a:r>
            <a:r>
              <a:rPr lang="en-US" b="1" dirty="0" smtClean="0"/>
              <a:t>29k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4% deals with rehab (3-Year Rule Waiver applications not included); outliers have been removed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3648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Elderly vs Family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97750737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LIHTC Pilot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$6.7M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124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$3.9M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47%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/>
              <a:t>$</a:t>
            </a:r>
            <a:r>
              <a:rPr lang="en-US" b="1" dirty="0" smtClean="0"/>
              <a:t>29k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4% deals with rehab (3-Year Rule Waiver applications not included); outliers have been removed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307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FY15 Midwest Region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RAD Production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1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CLOSINGS: 3</a:t>
            </a: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/>
              <a:t>volume = </a:t>
            </a:r>
            <a:r>
              <a:rPr lang="en-US" b="1" dirty="0" smtClean="0"/>
              <a:t>$28.4M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 smtClean="0"/>
              <a:t>507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Avg. days to </a:t>
            </a:r>
            <a:r>
              <a:rPr lang="en-US" dirty="0" smtClean="0"/>
              <a:t>closing = </a:t>
            </a:r>
            <a:r>
              <a:rPr lang="en-US" b="1" dirty="0" smtClean="0"/>
              <a:t>139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</a:t>
            </a:r>
            <a:r>
              <a:rPr lang="en-US" sz="1600" dirty="0" smtClean="0"/>
              <a:t>RAD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FIRM COMMITMENTS: 7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/>
              <a:t>Total volume = </a:t>
            </a:r>
            <a:r>
              <a:rPr lang="en-US" b="1" dirty="0" smtClean="0"/>
              <a:t>$50.0M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 smtClean="0"/>
              <a:t>1,306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Avg. days to </a:t>
            </a:r>
            <a:r>
              <a:rPr lang="en-US" dirty="0" smtClean="0"/>
              <a:t>firm </a:t>
            </a:r>
            <a:r>
              <a:rPr lang="en-US" dirty="0"/>
              <a:t>= </a:t>
            </a:r>
            <a:r>
              <a:rPr lang="en-US" b="1" dirty="0" smtClean="0"/>
              <a:t>79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ACTIVE APPLICATIONS: 6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Total volume = </a:t>
            </a:r>
            <a:r>
              <a:rPr lang="en-US" b="1" dirty="0" smtClean="0"/>
              <a:t>$50.0M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 smtClean="0"/>
              <a:t>1,342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RAD Production </a:t>
            </a:r>
            <a:r>
              <a:rPr lang="en-US" sz="2400" dirty="0" smtClean="0"/>
              <a:t>(Section 221(d)(4) only)</a:t>
            </a:r>
            <a:endParaRPr lang="en-US" sz="2400"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7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Project Location (Region)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Southwest = 0</a:t>
            </a:r>
            <a:endParaRPr lang="en-US" sz="10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674909932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</a:t>
            </a:r>
            <a:r>
              <a:rPr lang="en-US" sz="1600" dirty="0" smtClean="0"/>
              <a:t>RAD &gt; </a:t>
            </a:r>
            <a:r>
              <a:rPr lang="en-US" sz="1600" dirty="0"/>
              <a:t>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$8.0M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235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$10.1M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30%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 smtClean="0"/>
              <a:t>$54k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sub rehab applications (new construction applications not included)</a:t>
            </a:r>
            <a:endParaRPr lang="en-US" sz="1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RAD Application Data</a:t>
            </a:r>
            <a:endParaRPr lang="en-US" sz="2400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7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25821937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RAD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RAD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 Rehab vs New Const.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$8.0M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235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$10.1M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30%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 smtClean="0"/>
              <a:t>$54k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sub rehab applications (new construction applications not included)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630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49286922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LIHTC: 4% vs 9%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RAD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17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RAD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$8.0M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235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$10.1M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30%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 smtClean="0"/>
              <a:t>$54k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sub rehab applications (new construction applications not included)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0173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Elderly vs Family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7413606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RAD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RAD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$8.0M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235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$10.1M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30%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 smtClean="0"/>
              <a:t>$54k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sub rehab applications (new construction applications not included)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634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19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“Pilot Pointers”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9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look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FY15 Production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A look ahead…</a:t>
            </a:r>
            <a:endParaRPr lang="en-US" sz="40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“Pilot Pointers”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“</a:t>
            </a:r>
            <a:r>
              <a:rPr lang="en-US" sz="2800" dirty="0" err="1" smtClean="0"/>
              <a:t>RADvice</a:t>
            </a:r>
            <a:r>
              <a:rPr lang="en-US" sz="2800" dirty="0" smtClean="0"/>
              <a:t>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Topics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3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“Pilot Pointers”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Concept </a:t>
            </a:r>
            <a:r>
              <a:rPr lang="en-US" sz="2800" dirty="0" smtClean="0"/>
              <a:t>meeting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HAP renewal/rent increase </a:t>
            </a:r>
            <a:r>
              <a:rPr lang="en-US" sz="2800" dirty="0" smtClean="0"/>
              <a:t>request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Good narrative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Waiver requests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$40k/unit </a:t>
            </a:r>
            <a:r>
              <a:rPr lang="en-US" sz="2800" dirty="0" smtClean="0"/>
              <a:t>rehab threshold, 1 system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Completion assurance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“Pilot Pointers”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191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Comprehensive S</a:t>
            </a:r>
            <a:r>
              <a:rPr lang="en-US" sz="2800" dirty="0"/>
              <a:t>+U, </a:t>
            </a:r>
            <a:r>
              <a:rPr lang="en-US" sz="2800" dirty="0" smtClean="0"/>
              <a:t>flow </a:t>
            </a:r>
            <a:r>
              <a:rPr lang="en-US" sz="2800" dirty="0"/>
              <a:t>of </a:t>
            </a:r>
            <a:r>
              <a:rPr lang="en-US" sz="2800" dirty="0" smtClean="0"/>
              <a:t>funds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Equity </a:t>
            </a:r>
            <a:r>
              <a:rPr lang="en-US" sz="2800" dirty="0" smtClean="0"/>
              <a:t>pay-ins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Secondary </a:t>
            </a:r>
            <a:r>
              <a:rPr lang="en-US" sz="2800" dirty="0" smtClean="0"/>
              <a:t>financing, bridge loans</a:t>
            </a:r>
            <a:endParaRPr lang="en-US" sz="2800" dirty="0"/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Developer </a:t>
            </a:r>
            <a:r>
              <a:rPr lang="en-US" sz="2800" dirty="0" smtClean="0"/>
              <a:t>fee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Pilot Loan Committee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Closing documents, </a:t>
            </a:r>
            <a:r>
              <a:rPr lang="en-US" sz="2800" dirty="0" smtClean="0"/>
              <a:t>subordinate </a:t>
            </a:r>
            <a:r>
              <a:rPr lang="en-US" sz="2800" dirty="0" smtClean="0"/>
              <a:t>debt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788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21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A bit of “</a:t>
            </a:r>
            <a:r>
              <a:rPr lang="en-US" sz="4800" b="1" dirty="0" err="1" smtClean="0">
                <a:solidFill>
                  <a:schemeClr val="tx2"/>
                </a:solidFill>
              </a:rPr>
              <a:t>RADvice</a:t>
            </a:r>
            <a:r>
              <a:rPr lang="en-US" sz="4800" b="1" dirty="0" smtClean="0">
                <a:solidFill>
                  <a:schemeClr val="tx2"/>
                </a:solidFill>
              </a:rPr>
              <a:t>”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9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RADvice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Concept </a:t>
            </a:r>
            <a:r>
              <a:rPr lang="en-US" sz="2800" dirty="0" smtClean="0"/>
              <a:t>meeting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CHAP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Good narrative</a:t>
            </a:r>
            <a:endParaRPr lang="en-US" sz="28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Waiver </a:t>
            </a:r>
            <a:r>
              <a:rPr lang="en-US" sz="2800" dirty="0" smtClean="0"/>
              <a:t>requests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RPCA Tool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Development team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Contingency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Davis-Bacon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</a:t>
            </a:r>
            <a:r>
              <a:rPr lang="en-US" sz="1600" dirty="0" smtClean="0"/>
              <a:t>“</a:t>
            </a:r>
            <a:r>
              <a:rPr lang="en-US" sz="1600" dirty="0" err="1" smtClean="0"/>
              <a:t>RADvice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22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191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Relocation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Scattered sites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Age restrictions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Ground leases, seller notes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Tax abatements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Criterion 5 expense </a:t>
            </a:r>
            <a:r>
              <a:rPr lang="en-US" sz="2800" dirty="0" smtClean="0"/>
              <a:t>analysis</a:t>
            </a:r>
          </a:p>
          <a:p>
            <a:pPr marL="458788" indent="-458788">
              <a:buFont typeface="Wingdings" charset="2"/>
              <a:buChar char="ü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652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RADvice</a:t>
            </a:r>
            <a:r>
              <a:rPr lang="en-US" dirty="0" smtClean="0"/>
              <a:t>” </a:t>
            </a:r>
            <a:r>
              <a:rPr lang="en-US" sz="2400" dirty="0" smtClean="0"/>
              <a:t>(cont’d)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Comprehensive S</a:t>
            </a:r>
            <a:r>
              <a:rPr lang="en-US" sz="2800" dirty="0"/>
              <a:t>+U, flow of funds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Equity pay-ins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Secondary financing, bridge loans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Developer fee </a:t>
            </a:r>
            <a:r>
              <a:rPr lang="en-US" sz="2800" dirty="0" err="1"/>
              <a:t>vs</a:t>
            </a:r>
            <a:r>
              <a:rPr lang="en-US" sz="2800" dirty="0"/>
              <a:t> BSPRA/</a:t>
            </a:r>
            <a:r>
              <a:rPr lang="en-US" sz="2800" dirty="0" smtClean="0"/>
              <a:t>SPRA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</a:t>
            </a:r>
            <a:r>
              <a:rPr lang="en-US" sz="1600" dirty="0" smtClean="0"/>
              <a:t>“</a:t>
            </a:r>
            <a:r>
              <a:rPr lang="en-US" sz="1600" dirty="0" err="1" smtClean="0"/>
              <a:t>RADvice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23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1600200"/>
            <a:ext cx="4191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Regional Loan Committee + RAD Approval Committee (RCC)</a:t>
            </a:r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Closing </a:t>
            </a:r>
            <a:r>
              <a:rPr lang="en-US" sz="2800" dirty="0"/>
              <a:t>documents, subordinate debt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258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Resources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9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LIHTC Pilot </a:t>
            </a:r>
            <a:r>
              <a:rPr lang="en-US" sz="2800" dirty="0" smtClean="0"/>
              <a:t>website: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://portal.hud.gov/hudportal/HUD?src=/program_offices/housing/mfh/map/maphome/</a:t>
            </a:r>
            <a:r>
              <a:rPr lang="en-US" sz="2800" dirty="0" smtClean="0">
                <a:hlinkClick r:id="rId3"/>
              </a:rPr>
              <a:t>taxcredit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/>
              <a:t>MAP Guide REV-2 Chapter </a:t>
            </a:r>
            <a:r>
              <a:rPr lang="en-US" sz="2800" dirty="0" smtClean="0"/>
              <a:t>14 </a:t>
            </a:r>
            <a:r>
              <a:rPr lang="en-US" sz="2800" i="1" dirty="0" smtClean="0"/>
              <a:t>(coming soon!)</a:t>
            </a:r>
          </a:p>
          <a:p>
            <a:pPr marL="0" indent="0">
              <a:buNone/>
            </a:pPr>
            <a:endParaRPr lang="en-US" sz="1200" dirty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RAD </a:t>
            </a:r>
            <a:r>
              <a:rPr lang="en-US" sz="2800" dirty="0"/>
              <a:t>website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4"/>
              </a:rPr>
              <a:t>hud.gov</a:t>
            </a:r>
            <a:r>
              <a:rPr lang="en-US" sz="2800" dirty="0" smtClean="0">
                <a:hlinkClick r:id="rId4"/>
              </a:rPr>
              <a:t>/rad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RAD FHA Underwriting Notice (H 2012-20)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Resources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25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1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</a:t>
            </a:r>
            <a:r>
              <a:rPr lang="en-US" sz="2400" dirty="0" smtClean="0"/>
              <a:t>(Midwest Region)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Chicago Underwriter Branch Chiefs: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5613" indent="0" defTabSz="455613">
              <a:buNone/>
            </a:pPr>
            <a:r>
              <a:rPr lang="en-US" dirty="0" smtClean="0"/>
              <a:t>Scott Greuel</a:t>
            </a:r>
          </a:p>
          <a:p>
            <a:pPr marL="455613" indent="0" defTabSz="455613">
              <a:buNone/>
            </a:pPr>
            <a:r>
              <a:rPr lang="en-US" dirty="0" smtClean="0">
                <a:hlinkClick r:id="rId3"/>
              </a:rPr>
              <a:t>scott.r.greuel@hud.gov</a:t>
            </a:r>
            <a:endParaRPr lang="en-US" dirty="0" smtClean="0"/>
          </a:p>
          <a:p>
            <a:pPr marL="455613" indent="0" defTabSz="455613">
              <a:buNone/>
            </a:pPr>
            <a:r>
              <a:rPr lang="en-US" dirty="0" smtClean="0"/>
              <a:t>(312) 913-8193</a:t>
            </a:r>
          </a:p>
          <a:p>
            <a:pPr marL="455613" indent="0">
              <a:buNone/>
            </a:pPr>
            <a:endParaRPr lang="en-US" sz="1200" dirty="0" smtClean="0"/>
          </a:p>
          <a:p>
            <a:pPr marL="458788" indent="-458788">
              <a:buFont typeface="Wingdings" charset="2"/>
              <a:buChar char="ü"/>
            </a:pPr>
            <a:r>
              <a:rPr lang="en-US" sz="2800" dirty="0" smtClean="0"/>
              <a:t>Midwest Region Production Division website:</a:t>
            </a: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://portal.hud.gov/hudportal/HUD?src=</a:t>
            </a:r>
            <a:r>
              <a:rPr lang="en-US" sz="2800" dirty="0" smtClean="0">
                <a:hlinkClick r:id="rId4"/>
              </a:rPr>
              <a:t>/     states</a:t>
            </a:r>
            <a:r>
              <a:rPr lang="en-US" sz="2800" dirty="0">
                <a:hlinkClick r:id="rId4"/>
              </a:rPr>
              <a:t>/shared/working/r5/</a:t>
            </a:r>
            <a:r>
              <a:rPr lang="en-US" sz="2800" dirty="0" smtClean="0">
                <a:hlinkClick r:id="rId4"/>
              </a:rPr>
              <a:t>production</a:t>
            </a:r>
            <a:endParaRPr lang="en-US" sz="2800" dirty="0" smtClean="0"/>
          </a:p>
          <a:p>
            <a:pPr marL="455613" indent="0">
              <a:buNone/>
            </a:pP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Resources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26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600200"/>
            <a:ext cx="4572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1000" dirty="0" smtClean="0"/>
          </a:p>
          <a:p>
            <a:pPr marL="0" indent="0" defTabSz="455613">
              <a:buFont typeface="Arial" pitchFamily="34" charset="0"/>
              <a:buNone/>
            </a:pPr>
            <a:r>
              <a:rPr lang="en-US" dirty="0" smtClean="0"/>
              <a:t>Steve </a:t>
            </a:r>
            <a:r>
              <a:rPr lang="en-US" dirty="0" err="1" smtClean="0"/>
              <a:t>Ott</a:t>
            </a:r>
            <a:endParaRPr lang="en-US" dirty="0" smtClean="0"/>
          </a:p>
          <a:p>
            <a:pPr marL="0" indent="0" defTabSz="455613">
              <a:buFont typeface="Arial" pitchFamily="34" charset="0"/>
              <a:buNone/>
            </a:pPr>
            <a:r>
              <a:rPr lang="en-US" dirty="0" smtClean="0">
                <a:hlinkClick r:id="rId3"/>
              </a:rPr>
              <a:t>stephen.p.ott@hud.gov</a:t>
            </a:r>
            <a:endParaRPr lang="en-US" dirty="0" smtClean="0"/>
          </a:p>
          <a:p>
            <a:pPr marL="0" indent="0" defTabSz="455613">
              <a:buFont typeface="Arial" pitchFamily="34" charset="0"/>
              <a:buNone/>
            </a:pPr>
            <a:r>
              <a:rPr lang="en-US" dirty="0" smtClean="0"/>
              <a:t>(312) 913-8164</a:t>
            </a:r>
          </a:p>
          <a:p>
            <a:pPr marL="455613" indent="0">
              <a:buFont typeface="Arial" pitchFamily="34" charset="0"/>
              <a:buNone/>
            </a:pPr>
            <a:endParaRPr lang="en-US" sz="1000" dirty="0" smtClean="0"/>
          </a:p>
          <a:p>
            <a:pPr marL="455613" indent="0">
              <a:buFont typeface="Arial" pitchFamily="34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705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FY15 Midwest Region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Total Production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5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FY15 was a challenging year for the Midwest Region (</a:t>
            </a:r>
            <a:r>
              <a:rPr lang="en-US" i="1" dirty="0" smtClean="0"/>
              <a:t>MFT</a:t>
            </a:r>
            <a:r>
              <a:rPr lang="en-US" dirty="0" smtClean="0"/>
              <a:t> Transformation), but </a:t>
            </a:r>
            <a:r>
              <a:rPr lang="en-US" b="1" dirty="0" smtClean="0"/>
              <a:t>we issued </a:t>
            </a:r>
            <a:r>
              <a:rPr lang="en-US" b="1" u="sng" dirty="0" smtClean="0"/>
              <a:t>172 firm commitments</a:t>
            </a:r>
            <a:r>
              <a:rPr lang="en-US" b="1" dirty="0" smtClean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Regional comparison:</a:t>
            </a:r>
          </a:p>
          <a:p>
            <a:pPr marL="0" indent="0">
              <a:buNone/>
            </a:pPr>
            <a:endParaRPr lang="en-US" sz="800" dirty="0" smtClean="0"/>
          </a:p>
          <a:p>
            <a:pPr marL="458788" indent="-458788">
              <a:buAutoNum type="arabicPeriod"/>
            </a:pPr>
            <a:r>
              <a:rPr lang="en-US" dirty="0" smtClean="0"/>
              <a:t>Northeast = </a:t>
            </a:r>
            <a:r>
              <a:rPr lang="en-US" dirty="0" smtClean="0"/>
              <a:t>175</a:t>
            </a:r>
          </a:p>
          <a:p>
            <a:pPr marL="512763" indent="-512763">
              <a:buAutoNum type="arabicPeriod"/>
            </a:pPr>
            <a:r>
              <a:rPr lang="en-US" b="1" dirty="0" smtClean="0"/>
              <a:t>Midwest = 172</a:t>
            </a:r>
            <a:endParaRPr lang="en-US" dirty="0" smtClean="0"/>
          </a:p>
          <a:p>
            <a:pPr marL="458788" indent="-458788">
              <a:buAutoNum type="arabicPeriod"/>
            </a:pPr>
            <a:r>
              <a:rPr lang="en-US" dirty="0" smtClean="0"/>
              <a:t>West </a:t>
            </a:r>
            <a:r>
              <a:rPr lang="en-US" dirty="0" smtClean="0"/>
              <a:t>= 166</a:t>
            </a:r>
          </a:p>
          <a:p>
            <a:pPr marL="458788" indent="-458788">
              <a:buAutoNum type="arabicPeriod"/>
            </a:pPr>
            <a:r>
              <a:rPr lang="en-US" dirty="0" smtClean="0"/>
              <a:t>Southwest = 158</a:t>
            </a:r>
          </a:p>
          <a:p>
            <a:pPr marL="458788" indent="-458788">
              <a:buAutoNum type="arabicPeriod"/>
            </a:pPr>
            <a:r>
              <a:rPr lang="en-US" dirty="0" smtClean="0"/>
              <a:t>Southeast = 140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SOA breakdown: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221(d)(4) = </a:t>
            </a:r>
            <a:r>
              <a:rPr lang="en-US" b="1" dirty="0" smtClean="0"/>
              <a:t>41</a:t>
            </a:r>
            <a:r>
              <a:rPr lang="en-US" dirty="0" smtClean="0"/>
              <a:t> (second most)</a:t>
            </a:r>
          </a:p>
          <a:p>
            <a:pPr marL="0" indent="0">
              <a:buNone/>
            </a:pPr>
            <a:r>
              <a:rPr lang="en-US" dirty="0" smtClean="0"/>
              <a:t>223(f) = </a:t>
            </a:r>
            <a:r>
              <a:rPr lang="en-US" b="1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(most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223(a)(7) = </a:t>
            </a:r>
            <a:r>
              <a:rPr lang="en-US" b="1" dirty="0" smtClean="0"/>
              <a:t>39</a:t>
            </a:r>
            <a:r>
              <a:rPr lang="en-US" dirty="0" smtClean="0"/>
              <a:t> (second most)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LIHTC units: </a:t>
            </a:r>
            <a:r>
              <a:rPr lang="en-US" b="1" dirty="0" smtClean="0"/>
              <a:t>8,973</a:t>
            </a:r>
            <a:r>
              <a:rPr lang="en-US" dirty="0" smtClean="0"/>
              <a:t> (most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Midwest Regional Update &gt; FY15 Production &gt; Total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Production</a:t>
            </a:r>
            <a:endParaRPr lang="en-US" sz="2400"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1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FHA has significantly increased its LIHTC production:</a:t>
            </a: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</a:t>
            </a:r>
            <a:r>
              <a:rPr lang="en-US" sz="1600" dirty="0" smtClean="0"/>
              <a:t>Total LIHTC (Nationally)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Production </a:t>
            </a:r>
            <a:r>
              <a:rPr lang="en-US" sz="2400" dirty="0" smtClean="0"/>
              <a:t>(Nationally) </a:t>
            </a:r>
            <a:endParaRPr lang="en-US" sz="2400"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19718"/>
              </p:ext>
            </p:extLst>
          </p:nvPr>
        </p:nvGraphicFramePr>
        <p:xfrm>
          <a:off x="457200" y="2133600"/>
          <a:ext cx="8153400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7010400" y="5933299"/>
            <a:ext cx="1371600" cy="937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3998913" algn="r"/>
              </a:tabLst>
            </a:pPr>
            <a:r>
              <a:rPr lang="en-US" sz="1000" dirty="0" smtClean="0">
                <a:latin typeface="Calibri"/>
                <a:cs typeface="Calibri"/>
              </a:rPr>
              <a:t> </a:t>
            </a:r>
            <a:r>
              <a:rPr lang="en-US" sz="800" dirty="0" smtClean="0">
                <a:latin typeface="Calibri"/>
                <a:cs typeface="Calibri"/>
              </a:rPr>
              <a:t> </a:t>
            </a:r>
            <a:r>
              <a:rPr lang="en-US" sz="1000" dirty="0" smtClean="0">
                <a:latin typeface="Calibri"/>
                <a:cs typeface="Calibri"/>
              </a:rPr>
              <a:t>(as of 9/9/15)</a:t>
            </a:r>
            <a:endParaRPr lang="en-US"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669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FY15 Midwest Region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LIHTC Pilot Production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1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CLOSINGS: 4</a:t>
            </a: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/>
              <a:t>volume = </a:t>
            </a:r>
            <a:r>
              <a:rPr lang="en-US" b="1" dirty="0"/>
              <a:t>$39.6M</a:t>
            </a:r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/>
              <a:t>631</a:t>
            </a:r>
          </a:p>
          <a:p>
            <a:pPr marL="0" indent="0">
              <a:buNone/>
            </a:pPr>
            <a:r>
              <a:rPr lang="en-US" dirty="0"/>
              <a:t>Avg. days to </a:t>
            </a:r>
            <a:r>
              <a:rPr lang="en-US" dirty="0" smtClean="0"/>
              <a:t>closing = </a:t>
            </a:r>
            <a:r>
              <a:rPr lang="en-US" b="1" dirty="0"/>
              <a:t>86 </a:t>
            </a:r>
            <a:r>
              <a:rPr lang="en-US" dirty="0" smtClean="0"/>
              <a:t>(Pilot goal is 120;   </a:t>
            </a:r>
            <a:r>
              <a:rPr lang="en-US" b="1" dirty="0" smtClean="0"/>
              <a:t>national avg. is 101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</a:t>
            </a:r>
            <a:r>
              <a:rPr lang="en-US" sz="1600" dirty="0" smtClean="0"/>
              <a:t>LIHTC Pilot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FIRM COMMITMENTS: 6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/>
              <a:t>Total volume = </a:t>
            </a:r>
            <a:r>
              <a:rPr lang="en-US" b="1" dirty="0" smtClean="0"/>
              <a:t>$46.6M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 smtClean="0"/>
              <a:t>824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Avg. days to </a:t>
            </a:r>
            <a:r>
              <a:rPr lang="en-US" dirty="0" smtClean="0"/>
              <a:t>firm </a:t>
            </a:r>
            <a:r>
              <a:rPr lang="en-US" dirty="0"/>
              <a:t>= </a:t>
            </a:r>
            <a:r>
              <a:rPr lang="en-US" b="1" dirty="0" smtClean="0"/>
              <a:t>56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ACTIVE APPLICATIONS: 4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Total volume = </a:t>
            </a:r>
            <a:r>
              <a:rPr lang="en-US" b="1" dirty="0" smtClean="0"/>
              <a:t>$23.6M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Total units = </a:t>
            </a:r>
            <a:r>
              <a:rPr lang="en-US" b="1" dirty="0" smtClean="0"/>
              <a:t>515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Production</a:t>
            </a:r>
            <a:endParaRPr lang="en-US" sz="2400"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8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28865405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Project Location (State)</a:t>
            </a:r>
            <a:endParaRPr lang="en-US" sz="1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LIHTC </a:t>
            </a:r>
            <a:r>
              <a:rPr lang="en-US" sz="1600" dirty="0" smtClean="0"/>
              <a:t>Pilot &gt; Application Data</a:t>
            </a:r>
            <a:endParaRPr lang="en-US" sz="1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$6.7M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124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$3.9M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47%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/>
              <a:t>$</a:t>
            </a:r>
            <a:r>
              <a:rPr lang="en-US" b="1" dirty="0" smtClean="0"/>
              <a:t>29k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4% deals with rehab (3-Year Rule Waiver applications not included); outliers have been removed</a:t>
            </a:r>
            <a:endParaRPr lang="en-US" sz="1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Application Data</a:t>
            </a:r>
            <a:endParaRPr lang="en-US" sz="2400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2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71003588"/>
              </p:ext>
            </p:extLst>
          </p:nvPr>
        </p:nvGraphicFramePr>
        <p:xfrm>
          <a:off x="152400" y="1752600"/>
          <a:ext cx="4191000" cy="43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Eligibility Category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* Some or all were also Assisted/Section 8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248400"/>
            <a:ext cx="8229600" cy="381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Midwest Regional Update &gt; FY15 Production &gt; LIHTC Pilot &gt; Application Data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algn="r"/>
            <a:fld id="{CD131A5E-02A0-44B8-AD81-8CC40804EEF7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FY15 LIHTC Pilot Application Data</a:t>
            </a:r>
            <a:endParaRPr lang="en-US" sz="24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457200" y="25677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Multifamily Midwest Region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8200" y="16002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AVERAGE </a:t>
            </a:r>
            <a:r>
              <a:rPr lang="en-US" b="1" dirty="0" smtClean="0"/>
              <a:t>APPLICATION</a:t>
            </a:r>
            <a:endParaRPr lang="en-US" b="1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Loan size = </a:t>
            </a:r>
            <a:r>
              <a:rPr lang="en-US" b="1" dirty="0" smtClean="0"/>
              <a:t>$6.7M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# of units = </a:t>
            </a:r>
            <a:r>
              <a:rPr lang="en-US" b="1" dirty="0" smtClean="0"/>
              <a:t>124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LIHTC equity = </a:t>
            </a:r>
            <a:r>
              <a:rPr lang="en-US" b="1" dirty="0" smtClean="0"/>
              <a:t>$3.9M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Loan-to-cost = </a:t>
            </a:r>
            <a:r>
              <a:rPr lang="en-US" b="1" dirty="0" smtClean="0"/>
              <a:t>47%</a:t>
            </a:r>
            <a:endParaRPr lang="en-US" sz="1800" baseline="60000" dirty="0"/>
          </a:p>
          <a:p>
            <a:pPr marL="0" indent="0">
              <a:buNone/>
            </a:pPr>
            <a:r>
              <a:rPr lang="en-US" dirty="0"/>
              <a:t>Rehab/unit = </a:t>
            </a:r>
            <a:r>
              <a:rPr lang="en-US" b="1" dirty="0"/>
              <a:t>$</a:t>
            </a:r>
            <a:r>
              <a:rPr lang="en-US" b="1" dirty="0" smtClean="0"/>
              <a:t>29k</a:t>
            </a:r>
            <a:endParaRPr lang="en-US" sz="1800" baseline="600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  <a:tabLst>
                <a:tab pos="3998913" algn="r"/>
              </a:tabLst>
            </a:pPr>
            <a:r>
              <a:rPr lang="en-US" sz="1000" dirty="0" smtClean="0"/>
              <a:t>Note: Averages based on 4% deals with rehab (3-Year Rule Waiver applications not included); outliers have been removed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8493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8487</TotalTime>
  <Words>1528</Words>
  <Application>Microsoft Macintosh PowerPoint</Application>
  <PresentationFormat>On-screen Show (4:3)</PresentationFormat>
  <Paragraphs>523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Midwest Regional update: LIHTC Pilot and RAD</vt:lpstr>
      <vt:lpstr>A look back…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“Pilot Pointers”</vt:lpstr>
      <vt:lpstr>PowerPoint Presentation</vt:lpstr>
      <vt:lpstr>“RADvice”</vt:lpstr>
      <vt:lpstr>“RADvice” (cont’d)</vt:lpstr>
      <vt:lpstr>PowerPoint Presentation</vt:lpstr>
      <vt:lpstr>Resources</vt:lpstr>
      <vt:lpstr>Resources (Midwest Region)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LIHTC Pilot Panel</dc:title>
  <dc:creator>H56489</dc:creator>
  <cp:lastModifiedBy>Scott Greuel</cp:lastModifiedBy>
  <cp:revision>213</cp:revision>
  <dcterms:created xsi:type="dcterms:W3CDTF">2014-05-12T21:21:56Z</dcterms:created>
  <dcterms:modified xsi:type="dcterms:W3CDTF">2015-10-14T06:52:47Z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39452320</vt:i4>
  </property>
  <property fmtid="{D5CDD505-2E9C-101B-9397-08002B2CF9AE}" pid="3" name="_NewReviewCycle">
    <vt:lpwstr/>
  </property>
  <property fmtid="{D5CDD505-2E9C-101B-9397-08002B2CF9AE}" pid="4" name="_EmailSubject">
    <vt:lpwstr>SLIDES</vt:lpwstr>
  </property>
  <property fmtid="{D5CDD505-2E9C-101B-9397-08002B2CF9AE}" pid="5" name="_AuthorEmail">
    <vt:lpwstr>Scott.R.Greuel@hud.gov</vt:lpwstr>
  </property>
  <property fmtid="{D5CDD505-2E9C-101B-9397-08002B2CF9AE}" pid="6" name="_AuthorEmailDisplayName">
    <vt:lpwstr>Greuel, Scott R</vt:lpwstr>
  </property>
  <property fmtid="{D5CDD505-2E9C-101B-9397-08002B2CF9AE}" pid="7" name="_PreviousAdHocReviewCycleID">
    <vt:i4>-1936027170</vt:i4>
  </property>
</Properties>
</file>