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6" r:id="rId4"/>
    <p:sldId id="257" r:id="rId5"/>
    <p:sldId id="274" r:id="rId6"/>
    <p:sldId id="275" r:id="rId7"/>
    <p:sldId id="258" r:id="rId8"/>
    <p:sldId id="279" r:id="rId9"/>
    <p:sldId id="281" r:id="rId10"/>
    <p:sldId id="280" r:id="rId11"/>
    <p:sldId id="284" r:id="rId12"/>
    <p:sldId id="282" r:id="rId13"/>
    <p:sldId id="288" r:id="rId14"/>
    <p:sldId id="289" r:id="rId15"/>
    <p:sldId id="290" r:id="rId16"/>
    <p:sldId id="291" r:id="rId17"/>
    <p:sldId id="286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9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7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2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7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4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3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2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6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5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95D5-D652-4281-9A7B-1EA19BF5BF11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03C9E-8172-4BD8-A360-A7C85524D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Rental Assistance Demonstration</a:t>
            </a:r>
            <a:br>
              <a:rPr lang="en-US" dirty="0" smtClean="0"/>
            </a:br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Midwestern Lenders Conference	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October 14, 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3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in Charge?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Work-Load Sharing: in all cases</a:t>
            </a:r>
          </a:p>
          <a:p>
            <a:pPr lvl="1"/>
            <a:r>
              <a:rPr lang="en-US" sz="3000" dirty="0" smtClean="0"/>
              <a:t>Call Mark Wiesendanger to ask which RAD office will receive your RAD project</a:t>
            </a:r>
          </a:p>
          <a:p>
            <a:pPr lvl="1"/>
            <a:r>
              <a:rPr lang="en-US" sz="3000" dirty="0" smtClean="0"/>
              <a:t>If not the concept call office, conduct a new “warm-up” call, discuss Hot Buttons, Waivers, and Issues</a:t>
            </a:r>
          </a:p>
          <a:p>
            <a:r>
              <a:rPr lang="en-US" dirty="0" smtClean="0"/>
              <a:t>Attending warm-up call: Housing underwriter, </a:t>
            </a:r>
            <a:r>
              <a:rPr lang="en-US" dirty="0"/>
              <a:t>RAD transaction </a:t>
            </a:r>
            <a:r>
              <a:rPr lang="en-US" dirty="0" smtClean="0"/>
              <a:t>manager</a:t>
            </a:r>
            <a:r>
              <a:rPr lang="en-US" dirty="0"/>
              <a:t>, </a:t>
            </a:r>
            <a:r>
              <a:rPr lang="en-US" dirty="0" smtClean="0"/>
              <a:t>housing </a:t>
            </a:r>
            <a:r>
              <a:rPr lang="en-US" dirty="0"/>
              <a:t>authority, </a:t>
            </a:r>
            <a:r>
              <a:rPr lang="en-US" dirty="0" smtClean="0"/>
              <a:t>developer</a:t>
            </a:r>
            <a:r>
              <a:rPr lang="en-US" dirty="0"/>
              <a:t>, and </a:t>
            </a:r>
            <a:r>
              <a:rPr lang="en-US" dirty="0" smtClean="0"/>
              <a:t>lender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Decisions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Underwriting branch chief:  RAD </a:t>
            </a:r>
            <a:r>
              <a:rPr lang="en-US" sz="3200" dirty="0" smtClean="0"/>
              <a:t>office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HUB-level waivers:  RAD processing office, housing and legal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Environmental reviews:  Geographic office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Closing:  Geographic office</a:t>
            </a:r>
          </a:p>
          <a:p>
            <a:pPr lvl="1"/>
            <a:r>
              <a:rPr lang="en-US" sz="3200" dirty="0" smtClean="0"/>
              <a:t>At </a:t>
            </a:r>
            <a:r>
              <a:rPr lang="en-US" sz="3200" dirty="0"/>
              <a:t>the concept meeting or warm-up meeting, </a:t>
            </a:r>
            <a:r>
              <a:rPr lang="en-US" sz="3200" dirty="0" smtClean="0">
                <a:solidFill>
                  <a:srgbClr val="FF0000"/>
                </a:solidFill>
              </a:rPr>
              <a:t>ASK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69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Waiver of Paragraph B of the Ground Lease is approved in RAD housing and legal with HUD Central concurrence</a:t>
            </a:r>
          </a:p>
          <a:p>
            <a:r>
              <a:rPr lang="en-US" sz="3500" dirty="0"/>
              <a:t>Leasehold value on ground lease from public entity is always $0, which may be changing and may not matter; what to cost certify?</a:t>
            </a:r>
          </a:p>
          <a:p>
            <a:r>
              <a:rPr lang="en-US" sz="3500" dirty="0"/>
              <a:t>Payments in cash on GL during construction are </a:t>
            </a:r>
            <a:r>
              <a:rPr lang="en-US" sz="3500" dirty="0" smtClean="0"/>
              <a:t>part of replacement cost and cost </a:t>
            </a:r>
            <a:r>
              <a:rPr lang="en-US" sz="3500" dirty="0"/>
              <a:t>certifiable; single up front payments satisfied by a landlord note are </a:t>
            </a:r>
            <a:r>
              <a:rPr lang="en-US" sz="3500" dirty="0" smtClean="0"/>
              <a:t>not</a:t>
            </a:r>
            <a:endParaRPr lang="en-US" sz="3500" dirty="0"/>
          </a:p>
          <a:p>
            <a:endParaRPr lang="en-US" sz="3500" dirty="0" smtClean="0"/>
          </a:p>
          <a:p>
            <a:endParaRPr lang="en-US" sz="3500" dirty="0" smtClean="0"/>
          </a:p>
          <a:p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8462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Good repair history is hard to get</a:t>
            </a:r>
          </a:p>
          <a:p>
            <a:r>
              <a:rPr lang="en-US" sz="3500" dirty="0" smtClean="0"/>
              <a:t>Justify 10% contingency in heavy rehab</a:t>
            </a:r>
          </a:p>
          <a:p>
            <a:r>
              <a:rPr lang="en-US" sz="3500" dirty="0" smtClean="0"/>
              <a:t>Check terms of RE tax PILOTs:  role of HA</a:t>
            </a:r>
          </a:p>
          <a:p>
            <a:endParaRPr lang="en-US" sz="3500" dirty="0"/>
          </a:p>
          <a:p>
            <a:pPr marL="0" indent="0">
              <a:buNone/>
            </a:pPr>
            <a:endParaRPr lang="en-US" sz="3500" dirty="0" smtClean="0"/>
          </a:p>
          <a:p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14394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Housing Authority can contribute cash and take cash out if last </a:t>
            </a:r>
            <a:r>
              <a:rPr lang="en-US" sz="3500" dirty="0" smtClean="0"/>
              <a:t>transaction</a:t>
            </a:r>
          </a:p>
          <a:p>
            <a:r>
              <a:rPr lang="en-US" sz="3500" dirty="0" smtClean="0"/>
              <a:t>223f</a:t>
            </a:r>
            <a:r>
              <a:rPr lang="en-US" sz="3500" dirty="0"/>
              <a:t>:  value is set by restricted value</a:t>
            </a:r>
          </a:p>
          <a:p>
            <a:r>
              <a:rPr lang="en-US" sz="3500" dirty="0"/>
              <a:t>RECAP will take care of releases of Declarations of </a:t>
            </a:r>
            <a:r>
              <a:rPr lang="en-US" sz="3500" dirty="0" smtClean="0"/>
              <a:t>Trust</a:t>
            </a:r>
          </a:p>
          <a:p>
            <a:endParaRPr lang="en-US" sz="3500" dirty="0"/>
          </a:p>
          <a:p>
            <a:pPr marL="0" indent="0">
              <a:buNone/>
            </a:pPr>
            <a:endParaRPr lang="en-US" sz="3500" dirty="0" smtClean="0"/>
          </a:p>
          <a:p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8169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Developer fee LIHTC:  </a:t>
            </a:r>
          </a:p>
          <a:p>
            <a:pPr lvl="1"/>
            <a:r>
              <a:rPr lang="en-US" sz="3100" dirty="0"/>
              <a:t>L</a:t>
            </a:r>
            <a:r>
              <a:rPr lang="en-US" sz="3100" dirty="0" smtClean="0"/>
              <a:t>esser of 15% of total development cost or Agency allowed fee</a:t>
            </a:r>
          </a:p>
          <a:p>
            <a:pPr lvl="1"/>
            <a:r>
              <a:rPr lang="en-US" sz="3100" dirty="0" smtClean="0"/>
              <a:t>Distributed on Syndicator Schedule</a:t>
            </a:r>
          </a:p>
          <a:p>
            <a:pPr lvl="1"/>
            <a:r>
              <a:rPr lang="en-US" sz="3100" dirty="0" smtClean="0"/>
              <a:t>Paid from tax credit equity</a:t>
            </a:r>
            <a:endParaRPr lang="en-US" sz="3100" dirty="0"/>
          </a:p>
          <a:p>
            <a:endParaRPr lang="en-US" sz="3500" dirty="0"/>
          </a:p>
          <a:p>
            <a:pPr marL="0" indent="0">
              <a:buNone/>
            </a:pPr>
            <a:endParaRPr lang="en-US" sz="3500" dirty="0" smtClean="0"/>
          </a:p>
          <a:p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32628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Developer fee </a:t>
            </a:r>
            <a:r>
              <a:rPr lang="en-US" sz="3500" dirty="0" smtClean="0">
                <a:solidFill>
                  <a:srgbClr val="FF0000"/>
                </a:solidFill>
              </a:rPr>
              <a:t>Not</a:t>
            </a:r>
            <a:r>
              <a:rPr lang="en-US" sz="3500" dirty="0" smtClean="0"/>
              <a:t> LIHTC:  </a:t>
            </a:r>
          </a:p>
          <a:p>
            <a:pPr lvl="1"/>
            <a:r>
              <a:rPr lang="en-US" sz="3100" dirty="0" smtClean="0"/>
              <a:t>10% of total development cost less reserves, developer fee, and acquisition cost in IOI transactions</a:t>
            </a:r>
          </a:p>
          <a:p>
            <a:pPr lvl="1"/>
            <a:r>
              <a:rPr lang="en-US" sz="3100" dirty="0" smtClean="0"/>
              <a:t>Distributed </a:t>
            </a:r>
          </a:p>
          <a:p>
            <a:pPr lvl="2"/>
            <a:r>
              <a:rPr lang="en-US" sz="2700" dirty="0" smtClean="0"/>
              <a:t>33% at IE</a:t>
            </a:r>
          </a:p>
          <a:p>
            <a:pPr lvl="2"/>
            <a:r>
              <a:rPr lang="en-US" sz="2700" dirty="0" smtClean="0"/>
              <a:t>33% at 50% complete</a:t>
            </a:r>
          </a:p>
          <a:p>
            <a:pPr lvl="2"/>
            <a:r>
              <a:rPr lang="en-US" sz="2700" dirty="0" smtClean="0"/>
              <a:t>Remainder at 100% complete</a:t>
            </a:r>
          </a:p>
          <a:p>
            <a:endParaRPr lang="en-US" sz="3500" dirty="0"/>
          </a:p>
          <a:p>
            <a:pPr marL="0" indent="0">
              <a:buNone/>
            </a:pPr>
            <a:endParaRPr lang="en-US" sz="3500" dirty="0" smtClean="0"/>
          </a:p>
          <a:p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13495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Lessons Learned:  221d4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may be more or less than purchase price</a:t>
            </a:r>
          </a:p>
          <a:p>
            <a:r>
              <a:rPr lang="en-US" dirty="0" smtClean="0"/>
              <a:t>Purchase price negotiated between buyer and seller; included in basis</a:t>
            </a:r>
          </a:p>
          <a:p>
            <a:r>
              <a:rPr lang="en-US" dirty="0" smtClean="0"/>
              <a:t>Underwrite and certify lesser of “as is” value or purchase price</a:t>
            </a:r>
          </a:p>
          <a:p>
            <a:r>
              <a:rPr lang="en-US" dirty="0" smtClean="0"/>
              <a:t>Seller note may exceed market value with a waiver of MAP Guide 8.9B2</a:t>
            </a:r>
          </a:p>
          <a:p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17403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Lessons Learned:  221d4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as is” value set at market rents, </a:t>
            </a:r>
            <a:r>
              <a:rPr lang="en-US" dirty="0" smtClean="0"/>
              <a:t>market expenses</a:t>
            </a:r>
            <a:r>
              <a:rPr lang="en-US" dirty="0"/>
              <a:t>, </a:t>
            </a:r>
            <a:r>
              <a:rPr lang="en-US" dirty="0" smtClean="0"/>
              <a:t>market cap rate</a:t>
            </a:r>
            <a:endParaRPr lang="en-US" dirty="0"/>
          </a:p>
          <a:p>
            <a:r>
              <a:rPr lang="en-US" dirty="0" smtClean="0"/>
              <a:t>No cash out from any source at IE; waiver of ML 2012-20.IV.P for 5%-10% required by syndicators</a:t>
            </a:r>
          </a:p>
          <a:p>
            <a:r>
              <a:rPr lang="en-US" dirty="0" smtClean="0"/>
              <a:t>Cash out from “as is” value at 6 months of sustaining occupancy following FE MAP Guide 8.13J</a:t>
            </a:r>
          </a:p>
          <a:p>
            <a:endParaRPr lang="en-US" sz="3500" dirty="0" smtClean="0"/>
          </a:p>
          <a:p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14029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Four HUD Hot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Functional Obsolescence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Scattered Sites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Fair Housing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Environmental Issues</a:t>
            </a:r>
          </a:p>
        </p:txBody>
      </p:sp>
    </p:spTree>
    <p:extLst>
      <p:ext uri="{BB962C8B-B14F-4D97-AF65-F5344CB8AC3E}">
        <p14:creationId xmlns:p14="http://schemas.microsoft.com/office/powerpoint/2010/main" val="31349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Obsolescence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Small Units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Too few Bathrooms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Small doorways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Site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Terra Cotta sewer lines</a:t>
            </a:r>
          </a:p>
        </p:txBody>
      </p:sp>
    </p:spTree>
    <p:extLst>
      <p:ext uri="{BB962C8B-B14F-4D97-AF65-F5344CB8AC3E}">
        <p14:creationId xmlns:p14="http://schemas.microsoft.com/office/powerpoint/2010/main" val="37797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Scattered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5 contiguous units per parcel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One marketable, manageable property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Similar quality when renovated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Rotating staff serves all properties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219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Fair Housing Accessibility if built after March 13, 1991</a:t>
            </a:r>
          </a:p>
          <a:p>
            <a:pPr lvl="1"/>
            <a:r>
              <a:rPr lang="en-US" dirty="0" smtClean="0"/>
              <a:t>First floor units or all elevator units must be adaptable  </a:t>
            </a:r>
            <a:r>
              <a:rPr lang="en-US" dirty="0"/>
              <a:t>(blocking, accessible path, adaptable cabinets)</a:t>
            </a:r>
          </a:p>
          <a:p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Section 504:  Federal Funds </a:t>
            </a:r>
            <a:r>
              <a:rPr lang="en-US" sz="3200" dirty="0" smtClean="0"/>
              <a:t>(Section </a:t>
            </a:r>
            <a:r>
              <a:rPr lang="en-US" sz="3200" dirty="0"/>
              <a:t>8) = 5% fully accessible and 2% hearing and sight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HUD Minimum Property Standards</a:t>
            </a:r>
            <a:endParaRPr lang="en-US" dirty="0"/>
          </a:p>
          <a:p>
            <a:pPr lvl="1"/>
            <a:r>
              <a:rPr lang="en-US" dirty="0"/>
              <a:t>Elderly Units:  </a:t>
            </a:r>
            <a:r>
              <a:rPr lang="en-US" dirty="0" smtClean="0"/>
              <a:t>call systems; grab bars in bathtubs; non-slip tub surface; elevators sizes (waivable); stair height (waivable); hallway handrails on one side</a:t>
            </a:r>
            <a:endParaRPr lang="en-US" dirty="0"/>
          </a:p>
          <a:p>
            <a:pPr lvl="1"/>
            <a:r>
              <a:rPr lang="en-US" dirty="0"/>
              <a:t>Disabled </a:t>
            </a:r>
            <a:r>
              <a:rPr lang="en-US" dirty="0" smtClean="0"/>
              <a:t>Units: blocking for grab bars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87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Floodway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Floodplain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Asbestos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Lead-based Paint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Radon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8-step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Form 4128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90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in Charge?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Four RAD Underwriting Offices: </a:t>
            </a:r>
          </a:p>
          <a:p>
            <a:pPr lvl="1"/>
            <a:r>
              <a:rPr lang="en-US" dirty="0"/>
              <a:t> Atlanta</a:t>
            </a:r>
          </a:p>
          <a:p>
            <a:pPr lvl="1"/>
            <a:r>
              <a:rPr lang="en-US" dirty="0"/>
              <a:t>Chicago</a:t>
            </a:r>
          </a:p>
          <a:p>
            <a:pPr lvl="1"/>
            <a:r>
              <a:rPr lang="en-US" dirty="0"/>
              <a:t>Ft. Worth</a:t>
            </a:r>
          </a:p>
          <a:p>
            <a:pPr lvl="1"/>
            <a:r>
              <a:rPr lang="en-US" dirty="0"/>
              <a:t>Seattle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See Handout for who to call for concept meeting, RAD jurisdictions, and work-load sharing</a:t>
            </a:r>
          </a:p>
        </p:txBody>
      </p:sp>
    </p:spTree>
    <p:extLst>
      <p:ext uri="{BB962C8B-B14F-4D97-AF65-F5344CB8AC3E}">
        <p14:creationId xmlns:p14="http://schemas.microsoft.com/office/powerpoint/2010/main" val="28172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in Charge: Two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originating office is Atlanta, Chicago, Ft. Worth, or Seattle</a:t>
            </a:r>
          </a:p>
          <a:p>
            <a:pPr lvl="1"/>
            <a:r>
              <a:rPr lang="en-US" dirty="0" smtClean="0"/>
              <a:t>RAD office conducts concept Call</a:t>
            </a:r>
          </a:p>
          <a:p>
            <a:pPr lvl="1"/>
            <a:r>
              <a:rPr lang="en-US" dirty="0" smtClean="0"/>
              <a:t>Discuss HUD Hot Buttons, Waivers, and Issues</a:t>
            </a:r>
          </a:p>
          <a:p>
            <a:r>
              <a:rPr lang="en-US" dirty="0" smtClean="0"/>
              <a:t>Attending: Housing underwriter,  </a:t>
            </a:r>
            <a:r>
              <a:rPr lang="en-US" dirty="0"/>
              <a:t>RAD transaction </a:t>
            </a:r>
            <a:r>
              <a:rPr lang="en-US" dirty="0" smtClean="0"/>
              <a:t>manager</a:t>
            </a:r>
            <a:r>
              <a:rPr lang="en-US" dirty="0"/>
              <a:t>, </a:t>
            </a:r>
            <a:r>
              <a:rPr lang="en-US" dirty="0" smtClean="0"/>
              <a:t>housing </a:t>
            </a:r>
            <a:r>
              <a:rPr lang="en-US" dirty="0"/>
              <a:t>authority, </a:t>
            </a:r>
            <a:r>
              <a:rPr lang="en-US" dirty="0" smtClean="0"/>
              <a:t> </a:t>
            </a:r>
            <a:r>
              <a:rPr lang="en-US" dirty="0"/>
              <a:t>developer, and </a:t>
            </a:r>
            <a:r>
              <a:rPr lang="en-US" dirty="0" smtClean="0"/>
              <a:t>lender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Project probably underwritten in geographic RAD office</a:t>
            </a:r>
          </a:p>
        </p:txBody>
      </p:sp>
    </p:spTree>
    <p:extLst>
      <p:ext uri="{BB962C8B-B14F-4D97-AF65-F5344CB8AC3E}">
        <p14:creationId xmlns:p14="http://schemas.microsoft.com/office/powerpoint/2010/main" val="14908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in Charge: Two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originating office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Atlanta, Chicago, Ft. Worth, or Seattle</a:t>
            </a:r>
          </a:p>
          <a:p>
            <a:pPr lvl="1"/>
            <a:r>
              <a:rPr lang="en-US" dirty="0" smtClean="0"/>
              <a:t>Originating office conducts concept Call</a:t>
            </a:r>
          </a:p>
          <a:p>
            <a:pPr lvl="1"/>
            <a:r>
              <a:rPr lang="en-US" dirty="0" smtClean="0"/>
              <a:t>Discuss HUD Hot Buttons, Waivers, and Issues</a:t>
            </a:r>
          </a:p>
          <a:p>
            <a:r>
              <a:rPr lang="en-US" dirty="0" smtClean="0"/>
              <a:t>Attending: </a:t>
            </a:r>
            <a:r>
              <a:rPr lang="en-US" dirty="0"/>
              <a:t> </a:t>
            </a:r>
            <a:r>
              <a:rPr lang="en-US" dirty="0" smtClean="0"/>
              <a:t>Housing underwriter, </a:t>
            </a:r>
            <a:r>
              <a:rPr lang="en-US" dirty="0"/>
              <a:t>RAD transaction </a:t>
            </a:r>
            <a:r>
              <a:rPr lang="en-US" dirty="0" smtClean="0"/>
              <a:t>manager</a:t>
            </a:r>
            <a:r>
              <a:rPr lang="en-US" dirty="0"/>
              <a:t>, </a:t>
            </a:r>
            <a:r>
              <a:rPr lang="en-US" dirty="0" smtClean="0"/>
              <a:t>housing </a:t>
            </a:r>
            <a:r>
              <a:rPr lang="en-US" dirty="0"/>
              <a:t>authority, </a:t>
            </a:r>
            <a:r>
              <a:rPr lang="en-US" dirty="0" smtClean="0"/>
              <a:t> </a:t>
            </a:r>
            <a:r>
              <a:rPr lang="en-US" dirty="0"/>
              <a:t>developer, and </a:t>
            </a:r>
            <a:r>
              <a:rPr lang="en-US" dirty="0" smtClean="0"/>
              <a:t>lender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Project </a:t>
            </a:r>
            <a:r>
              <a:rPr lang="en-US" dirty="0" smtClean="0"/>
              <a:t>will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be </a:t>
            </a:r>
            <a:r>
              <a:rPr lang="en-US" dirty="0"/>
              <a:t>underwritten in </a:t>
            </a:r>
            <a:r>
              <a:rPr lang="en-US" dirty="0" smtClean="0"/>
              <a:t>the originating office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7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737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Rental Assistance Demonstration Lessons Learned</vt:lpstr>
      <vt:lpstr> Four HUD Hot Buttons</vt:lpstr>
      <vt:lpstr>Functional Obsolescence</vt:lpstr>
      <vt:lpstr>Scattered Sites</vt:lpstr>
      <vt:lpstr>Fair Housing</vt:lpstr>
      <vt:lpstr>Environmental Issues</vt:lpstr>
      <vt:lpstr>Who is in Charge?</vt:lpstr>
      <vt:lpstr>Who is in Charge: Two Examples</vt:lpstr>
      <vt:lpstr>Who is in Charge: Two Examples</vt:lpstr>
      <vt:lpstr>Who is in Charge?</vt:lpstr>
      <vt:lpstr>Where are Decisions Made?</vt:lpstr>
      <vt:lpstr>Random Lessons Learned</vt:lpstr>
      <vt:lpstr>Random Lessons Learned</vt:lpstr>
      <vt:lpstr>Random Lessons Learned</vt:lpstr>
      <vt:lpstr>Random Lessons Learned</vt:lpstr>
      <vt:lpstr>Random Lessons Learned</vt:lpstr>
      <vt:lpstr>Random Lessons Learned:  221d4</vt:lpstr>
      <vt:lpstr>Random Lessons Learned:  221d4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Rental Assistance Demonstration</dc:title>
  <dc:creator>Margaret Allen</dc:creator>
  <cp:lastModifiedBy>Margaret Allen</cp:lastModifiedBy>
  <cp:revision>80</cp:revision>
  <dcterms:created xsi:type="dcterms:W3CDTF">2015-03-07T15:19:38Z</dcterms:created>
  <dcterms:modified xsi:type="dcterms:W3CDTF">2015-10-11T19:53:43Z</dcterms:modified>
</cp:coreProperties>
</file>