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37"/>
  </p:notesMasterIdLst>
  <p:sldIdLst>
    <p:sldId id="256" r:id="rId2"/>
    <p:sldId id="257" r:id="rId3"/>
    <p:sldId id="258" r:id="rId4"/>
    <p:sldId id="259" r:id="rId5"/>
    <p:sldId id="260" r:id="rId6"/>
    <p:sldId id="261" r:id="rId7"/>
    <p:sldId id="293" r:id="rId8"/>
    <p:sldId id="262" r:id="rId9"/>
    <p:sldId id="264" r:id="rId10"/>
    <p:sldId id="265" r:id="rId11"/>
    <p:sldId id="266" r:id="rId12"/>
    <p:sldId id="267" r:id="rId13"/>
    <p:sldId id="269" r:id="rId14"/>
    <p:sldId id="270" r:id="rId15"/>
    <p:sldId id="272" r:id="rId16"/>
    <p:sldId id="295" r:id="rId17"/>
    <p:sldId id="273" r:id="rId18"/>
    <p:sldId id="290" r:id="rId19"/>
    <p:sldId id="274" r:id="rId20"/>
    <p:sldId id="291" r:id="rId21"/>
    <p:sldId id="292" r:id="rId22"/>
    <p:sldId id="275" r:id="rId23"/>
    <p:sldId id="276" r:id="rId24"/>
    <p:sldId id="288" r:id="rId25"/>
    <p:sldId id="277" r:id="rId26"/>
    <p:sldId id="289" r:id="rId27"/>
    <p:sldId id="294" r:id="rId28"/>
    <p:sldId id="279" r:id="rId29"/>
    <p:sldId id="280" r:id="rId30"/>
    <p:sldId id="281" r:id="rId31"/>
    <p:sldId id="283" r:id="rId32"/>
    <p:sldId id="284" r:id="rId33"/>
    <p:sldId id="285" r:id="rId34"/>
    <p:sldId id="286" r:id="rId35"/>
    <p:sldId id="28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30" tIns="45716" rIns="91430" bIns="45716" rtlCol="0"/>
          <a:lstStyle>
            <a:lvl1pPr algn="r">
              <a:defRPr sz="1200"/>
            </a:lvl1pPr>
          </a:lstStyle>
          <a:p>
            <a:fld id="{3D72E700-A067-4E67-8C18-B3F8D4F22567}" type="datetimeFigureOut">
              <a:rPr lang="en-US" smtClean="0"/>
              <a:t>7/5/2016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30" tIns="45716" rIns="91430"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0" tIns="45716" rIns="91430" bIns="45716" rtlCol="0" anchor="b"/>
          <a:lstStyle>
            <a:lvl1pPr algn="r">
              <a:defRPr sz="1200"/>
            </a:lvl1pPr>
          </a:lstStyle>
          <a:p>
            <a:fld id="{84BEE5B7-FB7E-4607-98A9-C862D42F8BE2}" type="slidenum">
              <a:rPr lang="en-US" smtClean="0"/>
              <a:t>‹#›</a:t>
            </a:fld>
            <a:endParaRPr lang="en-US" dirty="0"/>
          </a:p>
        </p:txBody>
      </p:sp>
    </p:spTree>
    <p:extLst>
      <p:ext uri="{BB962C8B-B14F-4D97-AF65-F5344CB8AC3E}">
        <p14:creationId xmlns:p14="http://schemas.microsoft.com/office/powerpoint/2010/main" val="103822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C33496-7CD5-4DBE-8662-4B92EEC49553}" type="datetime1">
              <a:rPr lang="en-US" smtClean="0"/>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C584FD-C5F6-44B6-BAB6-2CDAC28B4E9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9B4EA-1001-4B49-AE94-8317832E9BCA}" type="datetime1">
              <a:rPr lang="en-US" smtClean="0"/>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C584FD-C5F6-44B6-BAB6-2CDAC28B4E9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6100EB-E9F3-4C81-BFA1-CCF142E010A0}" type="datetime1">
              <a:rPr lang="en-US" smtClean="0"/>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C584FD-C5F6-44B6-BAB6-2CDAC28B4E9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322B9-5F0E-42FA-B09E-257E5FB84887}" type="datetime1">
              <a:rPr lang="en-US" smtClean="0"/>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C584FD-C5F6-44B6-BAB6-2CDAC28B4E9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A52B1-4903-4499-A0B6-715B29B5A5C0}" type="datetime1">
              <a:rPr lang="en-US" smtClean="0"/>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C584FD-C5F6-44B6-BAB6-2CDAC28B4E9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39618-81D2-4F43-B09D-995D1345CE70}" type="datetime1">
              <a:rPr lang="en-US" smtClean="0"/>
              <a:t>7/5/2016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C584FD-C5F6-44B6-BAB6-2CDAC28B4E9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3ABD25-1501-4C6E-A499-08F5D37E63C5}" type="datetime1">
              <a:rPr lang="en-US" smtClean="0"/>
              <a:t>7/5/2016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C584FD-C5F6-44B6-BAB6-2CDAC28B4E9C}"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F5D25-171E-4784-AEA5-6B8987744774}" type="datetime1">
              <a:rPr lang="en-US" smtClean="0"/>
              <a:t>7/5/2016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C584FD-C5F6-44B6-BAB6-2CDAC28B4E9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E91C7-5296-4D92-B8E3-28A6EBBDD5CB}" type="datetime1">
              <a:rPr lang="en-US" smtClean="0"/>
              <a:t>7/5/2016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CB2A1-DE60-4B65-A169-8325426646A6}" type="datetime1">
              <a:rPr lang="en-US" smtClean="0"/>
              <a:t>7/5/2016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C584FD-C5F6-44B6-BAB6-2CDAC28B4E9C}"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611E5-6692-4D3A-B7CB-FCD3C9B189E0}" type="datetime1">
              <a:rPr lang="en-US" smtClean="0"/>
              <a:t>7/5/2016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C584FD-C5F6-44B6-BAB6-2CDAC28B4E9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DD59EE8-A91D-49F6-87E5-43608D120931}" type="datetime1">
              <a:rPr lang="en-US" smtClean="0"/>
              <a:t>7/5/2016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0C584FD-C5F6-44B6-BAB6-2CDAC28B4E9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krooth.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ortal.hud.gov/hudportal/HUD?src=/program_offices/housing/mfh/map/maphome/taxcred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ortal.hud.gov/hudportal/documents/huddoc?id=Lender_Certif_for_Tax_Emt.docx" TargetMode="External"/><Relationship Id="rId2" Type="http://schemas.openxmlformats.org/officeDocument/2006/relationships/hyperlink" Target="http://portal.hud.gov/hudportal/documents/huddoc?id=Security_Instrument_Rider.pdf" TargetMode="External"/><Relationship Id="rId1" Type="http://schemas.openxmlformats.org/officeDocument/2006/relationships/slideLayout" Target="../slideLayouts/slideLayout2.xml"/><Relationship Id="rId6" Type="http://schemas.openxmlformats.org/officeDocument/2006/relationships/hyperlink" Target="https://portal.hud.gov/hudportal/documents/huddoc?id=91725M.pdf" TargetMode="External"/><Relationship Id="rId5" Type="http://schemas.openxmlformats.org/officeDocument/2006/relationships/hyperlink" Target="http://portal.hud.gov/hudportal/documents/huddoc?id=Passive_Invest_Id_Certifi.pdf" TargetMode="External"/><Relationship Id="rId4" Type="http://schemas.openxmlformats.org/officeDocument/2006/relationships/hyperlink" Target="http://portal.hud.gov/hudportal/documents/huddoc?id=14_MF_CLSNG_GD.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219200"/>
            <a:ext cx="7896225" cy="2079625"/>
          </a:xfrm>
        </p:spPr>
        <p:txBody>
          <a:bodyPr>
            <a:noAutofit/>
          </a:bodyPr>
          <a:lstStyle/>
          <a:p>
            <a:r>
              <a:rPr lang="en-US" sz="4200" dirty="0" smtClean="0">
                <a:ln>
                  <a:solidFill>
                    <a:schemeClr val="tx2"/>
                  </a:solidFill>
                </a:ln>
                <a:solidFill>
                  <a:schemeClr val="accent4">
                    <a:lumMod val="75000"/>
                  </a:schemeClr>
                </a:solidFill>
                <a:effectLst>
                  <a:outerShdw blurRad="38100" dist="38100" dir="2700000" algn="tl">
                    <a:srgbClr val="000000">
                      <a:alpha val="43137"/>
                    </a:srgbClr>
                  </a:outerShdw>
                </a:effectLst>
              </a:rPr>
              <a:t>LIHTC Closing, Funding, and Construction Administration</a:t>
            </a:r>
            <a:endParaRPr lang="en-US" sz="4200" dirty="0">
              <a:ln>
                <a:solidFill>
                  <a:schemeClr val="tx2"/>
                </a:solidFill>
              </a:ln>
              <a:solidFill>
                <a:schemeClr val="accent4">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3505200"/>
            <a:ext cx="7315200" cy="1752600"/>
          </a:xfrm>
        </p:spPr>
        <p:txBody>
          <a:bodyPr>
            <a:normAutofit/>
          </a:bodyPr>
          <a:lstStyle/>
          <a:p>
            <a:endParaRPr lang="en-US" sz="200" b="1" dirty="0" smtClean="0"/>
          </a:p>
          <a:p>
            <a:r>
              <a:rPr lang="en-US" b="1" dirty="0" smtClean="0"/>
              <a:t>Midwest </a:t>
            </a:r>
            <a:r>
              <a:rPr lang="en-US" b="1" dirty="0" smtClean="0"/>
              <a:t>Lenders </a:t>
            </a:r>
            <a:r>
              <a:rPr lang="en-US" b="1" dirty="0" smtClean="0"/>
              <a:t>Association LIHTC </a:t>
            </a:r>
            <a:r>
              <a:rPr lang="en-US" b="1" dirty="0" smtClean="0"/>
              <a:t>Workshop</a:t>
            </a:r>
            <a:endParaRPr lang="en-US" b="1" dirty="0" smtClean="0"/>
          </a:p>
          <a:p>
            <a:r>
              <a:rPr lang="en-US" b="1" dirty="0" smtClean="0"/>
              <a:t>July 6</a:t>
            </a:r>
            <a:r>
              <a:rPr lang="en-US" b="1" baseline="30000" dirty="0" smtClean="0"/>
              <a:t>th</a:t>
            </a:r>
            <a:r>
              <a:rPr lang="en-US" b="1" dirty="0" smtClean="0"/>
              <a:t>-7</a:t>
            </a:r>
            <a:r>
              <a:rPr lang="en-US" b="1" baseline="30000" dirty="0" smtClean="0"/>
              <a:t>th</a:t>
            </a:r>
            <a:r>
              <a:rPr lang="en-US" b="1" dirty="0" smtClean="0"/>
              <a:t>, 2016</a:t>
            </a:r>
          </a:p>
          <a:p>
            <a:r>
              <a:rPr lang="en-US" b="1" dirty="0" smtClean="0"/>
              <a:t>Chicago, Illinois</a:t>
            </a:r>
            <a:endParaRPr lang="en-US" b="1" dirty="0"/>
          </a:p>
        </p:txBody>
      </p:sp>
      <p:pic>
        <p:nvPicPr>
          <p:cNvPr id="5" name="Picture 4" descr="http://www.hotelblake.com/sites/default/files/TheCity7_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572000"/>
            <a:ext cx="3171825" cy="1858010"/>
          </a:xfrm>
          <a:prstGeom prst="rect">
            <a:avLst/>
          </a:prstGeom>
          <a:noFill/>
          <a:ln>
            <a:noFill/>
          </a:ln>
        </p:spPr>
      </p:pic>
      <p:sp>
        <p:nvSpPr>
          <p:cNvPr id="4" name="TextBox 3"/>
          <p:cNvSpPr txBox="1"/>
          <p:nvPr/>
        </p:nvSpPr>
        <p:spPr>
          <a:xfrm>
            <a:off x="3162300" y="533400"/>
            <a:ext cx="2819400" cy="707886"/>
          </a:xfrm>
          <a:prstGeom prst="rect">
            <a:avLst/>
          </a:prstGeom>
          <a:noFill/>
        </p:spPr>
        <p:txBody>
          <a:bodyPr wrap="square" rtlCol="0">
            <a:spAutoFit/>
          </a:bodyPr>
          <a:lstStyle/>
          <a:p>
            <a:pPr algn="ctr"/>
            <a:r>
              <a:rPr lang="en-US" sz="4000" u="sng" dirty="0" smtClean="0">
                <a:ln>
                  <a:solidFill>
                    <a:schemeClr val="tx2"/>
                  </a:solidFill>
                </a:ln>
                <a:solidFill>
                  <a:schemeClr val="accent1"/>
                </a:solidFill>
                <a:effectLst>
                  <a:outerShdw blurRad="38100" dist="38100" dir="2700000" algn="tl">
                    <a:srgbClr val="000000">
                      <a:alpha val="43137"/>
                    </a:srgbClr>
                  </a:outerShdw>
                </a:effectLst>
                <a:latin typeface="+mj-lt"/>
              </a:rPr>
              <a:t>PANEL</a:t>
            </a:r>
            <a:endParaRPr lang="en-US" sz="4000" u="sng" dirty="0">
              <a:solidFill>
                <a:schemeClr val="accent1"/>
              </a:solidFill>
              <a:latin typeface="+mj-lt"/>
            </a:endParaRPr>
          </a:p>
        </p:txBody>
      </p:sp>
    </p:spTree>
    <p:extLst>
      <p:ext uri="{BB962C8B-B14F-4D97-AF65-F5344CB8AC3E}">
        <p14:creationId xmlns:p14="http://schemas.microsoft.com/office/powerpoint/2010/main" val="137437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Equity Investor’s Letter of Intent (LOI)</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endParaRPr lang="en-US" sz="1400" dirty="0" smtClean="0">
              <a:cs typeface="Arial" panose="020B0604020202020204" pitchFamily="34" charset="0"/>
            </a:endParaRPr>
          </a:p>
          <a:p>
            <a:r>
              <a:rPr lang="en-US" dirty="0" smtClean="0">
                <a:cs typeface="Arial" panose="020B0604020202020204" pitchFamily="34" charset="0"/>
              </a:rPr>
              <a:t>Demonstrates Investor identity and “non-binding but good faith, mutual intent” of parties to terms for LIHTC equity syndication services and equity capital </a:t>
            </a:r>
            <a:r>
              <a:rPr lang="en-US" dirty="0" smtClean="0">
                <a:cs typeface="Arial" panose="020B0604020202020204" pitchFamily="34" charset="0"/>
              </a:rPr>
              <a:t>arrangements.</a:t>
            </a:r>
            <a:endParaRPr lang="en-US" dirty="0" smtClean="0">
              <a:cs typeface="Arial" panose="020B0604020202020204" pitchFamily="34" charset="0"/>
            </a:endParaRPr>
          </a:p>
          <a:p>
            <a:pPr marL="109728" indent="0">
              <a:buNone/>
            </a:pPr>
            <a:endParaRPr lang="en-US" dirty="0" smtClean="0">
              <a:cs typeface="Arial" panose="020B0604020202020204" pitchFamily="34" charset="0"/>
            </a:endParaRPr>
          </a:p>
          <a:p>
            <a:r>
              <a:rPr lang="en-US" dirty="0" smtClean="0">
                <a:cs typeface="Arial" panose="020B0604020202020204" pitchFamily="34" charset="0"/>
              </a:rPr>
              <a:t>Provides key roadmap of deal parameters and assumptions re: project features, Borrower structure, development costs, financing stack terms, sources, ratios, developer fee, development schedule, operations, reserves, property management, Investor capital installments, guarantees, other requirements (e.g. third parties, title and other insurance, opinions, signage</a:t>
            </a:r>
            <a:r>
              <a:rPr lang="en-US" dirty="0" smtClean="0">
                <a:cs typeface="Arial" panose="020B0604020202020204" pitchFamily="34" charset="0"/>
              </a:rPr>
              <a:t>).</a:t>
            </a:r>
            <a:endParaRPr lang="en-US" dirty="0" smtClean="0">
              <a:cs typeface="Arial" panose="020B0604020202020204" pitchFamily="34" charset="0"/>
            </a:endParaRPr>
          </a:p>
          <a:p>
            <a:pPr marL="109728" indent="0">
              <a:buNone/>
            </a:pPr>
            <a:endParaRPr lang="en-US" dirty="0" smtClean="0">
              <a:cs typeface="Arial" panose="020B0604020202020204" pitchFamily="34" charset="0"/>
            </a:endParaRPr>
          </a:p>
          <a:p>
            <a:r>
              <a:rPr lang="en-US" dirty="0" smtClean="0">
                <a:cs typeface="Arial" panose="020B0604020202020204" pitchFamily="34" charset="0"/>
              </a:rPr>
              <a:t>Ensure execution by both Investor and </a:t>
            </a:r>
            <a:r>
              <a:rPr lang="en-US" dirty="0" smtClean="0">
                <a:cs typeface="Arial" panose="020B0604020202020204" pitchFamily="34" charset="0"/>
              </a:rPr>
              <a:t>Borrower.</a:t>
            </a:r>
            <a:endParaRPr lang="en-US" dirty="0" smtClean="0">
              <a:cs typeface="Arial" panose="020B0604020202020204" pitchFamily="34" charset="0"/>
            </a:endParaRPr>
          </a:p>
          <a:p>
            <a:pPr marL="109728" indent="0">
              <a:buNone/>
            </a:pPr>
            <a:endParaRPr lang="en-US" dirty="0" smtClean="0">
              <a:cs typeface="Arial" panose="020B0604020202020204" pitchFamily="34" charset="0"/>
            </a:endParaRPr>
          </a:p>
          <a:p>
            <a:r>
              <a:rPr lang="en-US" dirty="0" smtClean="0">
                <a:cs typeface="Arial" panose="020B0604020202020204" pitchFamily="34" charset="0"/>
              </a:rPr>
              <a:t>May have expiration date. Ensure </a:t>
            </a:r>
            <a:r>
              <a:rPr lang="en-US" dirty="0" smtClean="0">
                <a:cs typeface="Arial" panose="020B0604020202020204" pitchFamily="34" charset="0"/>
              </a:rPr>
              <a:t>date </a:t>
            </a:r>
            <a:r>
              <a:rPr lang="en-US" dirty="0" smtClean="0">
                <a:cs typeface="Arial" panose="020B0604020202020204" pitchFamily="34" charset="0"/>
              </a:rPr>
              <a:t>endures through </a:t>
            </a:r>
            <a:r>
              <a:rPr lang="en-US" dirty="0" smtClean="0">
                <a:cs typeface="Arial" panose="020B0604020202020204" pitchFamily="34" charset="0"/>
              </a:rPr>
              <a:t>closing.</a:t>
            </a:r>
            <a:endParaRPr lang="en-US" dirty="0" smtClean="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10</a:t>
            </a:fld>
            <a:endParaRPr lang="en-US" dirty="0"/>
          </a:p>
        </p:txBody>
      </p:sp>
    </p:spTree>
    <p:extLst>
      <p:ext uri="{BB962C8B-B14F-4D97-AF65-F5344CB8AC3E}">
        <p14:creationId xmlns:p14="http://schemas.microsoft.com/office/powerpoint/2010/main" val="290255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Equity Investor’s Letter of Intent (LOI) </a:t>
            </a:r>
            <a:r>
              <a:rPr lang="en-US" sz="3600" dirty="0" smtClean="0"/>
              <a:t>(cont’d.)</a:t>
            </a:r>
            <a:endParaRPr lang="en-US" sz="3600" dirty="0"/>
          </a:p>
        </p:txBody>
      </p:sp>
      <p:sp>
        <p:nvSpPr>
          <p:cNvPr id="3" name="Content Placeholder 2"/>
          <p:cNvSpPr>
            <a:spLocks noGrp="1"/>
          </p:cNvSpPr>
          <p:nvPr>
            <p:ph idx="1"/>
          </p:nvPr>
        </p:nvSpPr>
        <p:spPr/>
        <p:txBody>
          <a:bodyPr>
            <a:normAutofit/>
          </a:bodyPr>
          <a:lstStyle/>
          <a:p>
            <a:endParaRPr lang="en-US" sz="1400" dirty="0" smtClean="0">
              <a:cs typeface="Arial" panose="020B0604020202020204" pitchFamily="34" charset="0"/>
            </a:endParaRPr>
          </a:p>
          <a:p>
            <a:r>
              <a:rPr lang="en-US" dirty="0" smtClean="0">
                <a:cs typeface="Arial" panose="020B0604020202020204" pitchFamily="34" charset="0"/>
              </a:rPr>
              <a:t>Spotlight and address material inconsistencies in LOI versus closing </a:t>
            </a:r>
            <a:r>
              <a:rPr lang="en-US" dirty="0" smtClean="0">
                <a:cs typeface="Arial" panose="020B0604020202020204" pitchFamily="34" charset="0"/>
              </a:rPr>
              <a:t>documentation. </a:t>
            </a:r>
            <a:endParaRPr lang="en-US" dirty="0" smtClean="0">
              <a:cs typeface="Arial" panose="020B0604020202020204" pitchFamily="34" charset="0"/>
            </a:endParaRPr>
          </a:p>
          <a:p>
            <a:pPr lvl="1"/>
            <a:r>
              <a:rPr lang="en-US" dirty="0" smtClean="0">
                <a:cs typeface="Arial" panose="020B0604020202020204" pitchFamily="34" charset="0"/>
              </a:rPr>
              <a:t>e.g., subordinate financing sources; other financing features and restrictions; key property characteristics</a:t>
            </a:r>
          </a:p>
          <a:p>
            <a:endParaRPr lang="en-US" dirty="0" smtClean="0">
              <a:cs typeface="Arial" panose="020B0604020202020204" pitchFamily="34" charset="0"/>
            </a:endParaRPr>
          </a:p>
          <a:p>
            <a:r>
              <a:rPr lang="en-US" dirty="0" smtClean="0">
                <a:cs typeface="Arial" panose="020B0604020202020204" pitchFamily="34" charset="0"/>
              </a:rPr>
              <a:t>Usually not amended when deal terms change, which changes are typically documented via Borrower Limited Partnership Agreement (LPA) or like document, and various Collateral </a:t>
            </a:r>
            <a:r>
              <a:rPr lang="en-US" dirty="0" smtClean="0">
                <a:cs typeface="Arial" panose="020B0604020202020204" pitchFamily="34" charset="0"/>
              </a:rPr>
              <a:t>Agreements.</a:t>
            </a:r>
            <a:endParaRPr lang="en-US" dirty="0" smtClean="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11</a:t>
            </a:fld>
            <a:endParaRPr lang="en-US" dirty="0"/>
          </a:p>
        </p:txBody>
      </p:sp>
    </p:spTree>
    <p:extLst>
      <p:ext uri="{BB962C8B-B14F-4D97-AF65-F5344CB8AC3E}">
        <p14:creationId xmlns:p14="http://schemas.microsoft.com/office/powerpoint/2010/main" val="353720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Chart</a:t>
            </a:r>
            <a:endParaRPr lang="en-US" dirty="0"/>
          </a:p>
        </p:txBody>
      </p:sp>
      <p:sp>
        <p:nvSpPr>
          <p:cNvPr id="3" name="Content Placeholder 2"/>
          <p:cNvSpPr>
            <a:spLocks noGrp="1"/>
          </p:cNvSpPr>
          <p:nvPr>
            <p:ph idx="1"/>
          </p:nvPr>
        </p:nvSpPr>
        <p:spPr/>
        <p:txBody>
          <a:bodyPr>
            <a:normAutofit fontScale="92500" lnSpcReduction="10000"/>
          </a:bodyPr>
          <a:lstStyle/>
          <a:p>
            <a:pPr>
              <a:spcBef>
                <a:spcPts val="1200"/>
              </a:spcBef>
            </a:pPr>
            <a:r>
              <a:rPr lang="en-US" dirty="0" smtClean="0">
                <a:cs typeface="Arial" panose="020B0604020202020204" pitchFamily="34" charset="0"/>
              </a:rPr>
              <a:t>Essential for full disclosure and understanding of Borrower structure.</a:t>
            </a:r>
          </a:p>
          <a:p>
            <a:pPr>
              <a:spcBef>
                <a:spcPts val="1200"/>
              </a:spcBef>
            </a:pPr>
            <a:r>
              <a:rPr lang="en-US" dirty="0" smtClean="0">
                <a:cs typeface="Arial" panose="020B0604020202020204" pitchFamily="34" charset="0"/>
              </a:rPr>
              <a:t>Ensure basic chart hygiene through confirming accuracy of entity names, punctuation, entity type and domicile through cross check with organizational </a:t>
            </a:r>
            <a:r>
              <a:rPr lang="en-US" dirty="0" smtClean="0">
                <a:cs typeface="Arial" panose="020B0604020202020204" pitchFamily="34" charset="0"/>
              </a:rPr>
              <a:t>documents.</a:t>
            </a:r>
            <a:endParaRPr lang="en-US" dirty="0" smtClean="0">
              <a:cs typeface="Arial" panose="020B0604020202020204" pitchFamily="34" charset="0"/>
            </a:endParaRPr>
          </a:p>
          <a:p>
            <a:pPr lvl="1">
              <a:spcBef>
                <a:spcPts val="1200"/>
              </a:spcBef>
            </a:pPr>
            <a:r>
              <a:rPr lang="en-US" dirty="0" smtClean="0">
                <a:cs typeface="Arial" panose="020B0604020202020204" pitchFamily="34" charset="0"/>
              </a:rPr>
              <a:t>example: </a:t>
            </a:r>
            <a:r>
              <a:rPr lang="en-US" i="1" dirty="0" smtClean="0">
                <a:cs typeface="Arial" panose="020B0604020202020204" pitchFamily="34" charset="0"/>
              </a:rPr>
              <a:t>Cornhusker Housing, L.P., a Nebraska limited partnership</a:t>
            </a:r>
          </a:p>
          <a:p>
            <a:pPr>
              <a:spcBef>
                <a:spcPts val="1200"/>
              </a:spcBef>
            </a:pPr>
            <a:r>
              <a:rPr lang="en-US" dirty="0" smtClean="0">
                <a:cs typeface="Arial" panose="020B0604020202020204" pitchFamily="34" charset="0"/>
              </a:rPr>
              <a:t>Confirm references as to role and ownership percentage (totaling 100%)</a:t>
            </a:r>
          </a:p>
          <a:p>
            <a:pPr lvl="1">
              <a:spcBef>
                <a:spcPts val="1200"/>
              </a:spcBef>
            </a:pPr>
            <a:r>
              <a:rPr lang="en-US" dirty="0" smtClean="0">
                <a:cs typeface="Arial" panose="020B0604020202020204" pitchFamily="34" charset="0"/>
              </a:rPr>
              <a:t>Example: </a:t>
            </a:r>
            <a:r>
              <a:rPr lang="en-US" i="1" dirty="0" smtClean="0">
                <a:cs typeface="Arial" panose="020B0604020202020204" pitchFamily="34" charset="0"/>
              </a:rPr>
              <a:t>Cornhusker Housing, L.P., a Nebraska limited partnership, 99.98% limited partner</a:t>
            </a:r>
          </a:p>
          <a:p>
            <a:pPr>
              <a:spcBef>
                <a:spcPts val="1200"/>
              </a:spcBef>
            </a:pPr>
            <a:r>
              <a:rPr lang="en-US" dirty="0" smtClean="0">
                <a:cs typeface="Arial" panose="020B0604020202020204" pitchFamily="34" charset="0"/>
              </a:rPr>
              <a:t>Helpful to identify §50 Regulatory </a:t>
            </a:r>
            <a:r>
              <a:rPr lang="en-US" dirty="0" smtClean="0">
                <a:cs typeface="Arial" panose="020B0604020202020204" pitchFamily="34" charset="0"/>
              </a:rPr>
              <a:t>Agreement Principal </a:t>
            </a:r>
            <a:r>
              <a:rPr lang="en-US" dirty="0" smtClean="0">
                <a:cs typeface="Arial" panose="020B0604020202020204" pitchFamily="34" charset="0"/>
              </a:rPr>
              <a:t>on </a:t>
            </a:r>
            <a:r>
              <a:rPr lang="en-US" dirty="0" smtClean="0">
                <a:cs typeface="Arial" panose="020B0604020202020204" pitchFamily="34" charset="0"/>
              </a:rPr>
              <a:t>chart.</a:t>
            </a:r>
            <a:endParaRPr lang="en-US" dirty="0" smtClean="0">
              <a:cs typeface="Arial" panose="020B0604020202020204" pitchFamily="34" charset="0"/>
            </a:endParaRPr>
          </a:p>
          <a:p>
            <a:pPr>
              <a:spcBef>
                <a:spcPts val="1200"/>
              </a:spcBef>
            </a:pPr>
            <a:r>
              <a:rPr lang="en-US" dirty="0" smtClean="0">
                <a:cs typeface="Arial" panose="020B0604020202020204" pitchFamily="34" charset="0"/>
              </a:rPr>
              <a:t>List full preparer contact information and preparation </a:t>
            </a:r>
            <a:r>
              <a:rPr lang="en-US" dirty="0" smtClean="0">
                <a:cs typeface="Arial" panose="020B0604020202020204" pitchFamily="34" charset="0"/>
              </a:rPr>
              <a:t>date.</a:t>
            </a:r>
            <a:endParaRPr lang="en-US" dirty="0" smtClean="0">
              <a:cs typeface="Arial" panose="020B0604020202020204" pitchFamily="34" charset="0"/>
            </a:endParaRPr>
          </a:p>
        </p:txBody>
      </p:sp>
      <p:sp>
        <p:nvSpPr>
          <p:cNvPr id="4" name="Slide Number Placeholder 3"/>
          <p:cNvSpPr>
            <a:spLocks noGrp="1"/>
          </p:cNvSpPr>
          <p:nvPr>
            <p:ph type="sldNum" sz="quarter" idx="12"/>
          </p:nvPr>
        </p:nvSpPr>
        <p:spPr/>
        <p:txBody>
          <a:bodyPr/>
          <a:lstStyle/>
          <a:p>
            <a:fld id="{00C584FD-C5F6-44B6-BAB6-2CDAC28B4E9C}" type="slidenum">
              <a:rPr lang="en-US" smtClean="0"/>
              <a:t>12</a:t>
            </a:fld>
            <a:endParaRPr lang="en-US" dirty="0"/>
          </a:p>
        </p:txBody>
      </p:sp>
    </p:spTree>
    <p:extLst>
      <p:ext uri="{BB962C8B-B14F-4D97-AF65-F5344CB8AC3E}">
        <p14:creationId xmlns:p14="http://schemas.microsoft.com/office/powerpoint/2010/main" val="2774720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Partnership Agreement or Operating Agreement</a:t>
            </a:r>
            <a:endParaRPr lang="en-US" dirty="0"/>
          </a:p>
        </p:txBody>
      </p:sp>
      <p:sp>
        <p:nvSpPr>
          <p:cNvPr id="3" name="Content Placeholder 2"/>
          <p:cNvSpPr>
            <a:spLocks noGrp="1"/>
          </p:cNvSpPr>
          <p:nvPr>
            <p:ph idx="1"/>
          </p:nvPr>
        </p:nvSpPr>
        <p:spPr/>
        <p:txBody>
          <a:bodyPr>
            <a:normAutofit/>
          </a:bodyPr>
          <a:lstStyle/>
          <a:p>
            <a:endParaRPr lang="en-US" dirty="0" smtClean="0">
              <a:cs typeface="Arial" panose="020B0604020202020204" pitchFamily="34" charset="0"/>
            </a:endParaRPr>
          </a:p>
          <a:p>
            <a:r>
              <a:rPr lang="en-US" dirty="0" smtClean="0">
                <a:cs typeface="Arial" panose="020B0604020202020204" pitchFamily="34" charset="0"/>
              </a:rPr>
              <a:t>LPA, Operating Agreement, LLC Articles, Corporate Articles and By-Laws should have Table of Contents or Index for ease of review, with HUD-required language </a:t>
            </a:r>
            <a:r>
              <a:rPr lang="en-US" u="sng" dirty="0" smtClean="0">
                <a:cs typeface="Arial" panose="020B0604020202020204" pitchFamily="34" charset="0"/>
              </a:rPr>
              <a:t>in one place </a:t>
            </a:r>
            <a:r>
              <a:rPr lang="en-US" dirty="0" smtClean="0">
                <a:cs typeface="Arial" panose="020B0604020202020204" pitchFamily="34" charset="0"/>
              </a:rPr>
              <a:t>with cross references if needed or desired.</a:t>
            </a:r>
          </a:p>
          <a:p>
            <a:pPr marL="109728" indent="0">
              <a:buNone/>
            </a:pPr>
            <a:endParaRPr lang="en-US" dirty="0" smtClean="0">
              <a:cs typeface="Arial" panose="020B0604020202020204" pitchFamily="34" charset="0"/>
            </a:endParaRPr>
          </a:p>
          <a:p>
            <a:r>
              <a:rPr lang="en-US" dirty="0" smtClean="0">
                <a:cs typeface="Arial" panose="020B0604020202020204" pitchFamily="34" charset="0"/>
              </a:rPr>
              <a:t>All Organizational Documents should be as complete and final as possible at time of closing papers submission to </a:t>
            </a:r>
            <a:r>
              <a:rPr lang="en-US" dirty="0" smtClean="0">
                <a:cs typeface="Arial" panose="020B0604020202020204" pitchFamily="34" charset="0"/>
              </a:rPr>
              <a:t>HUD.</a:t>
            </a:r>
            <a:endParaRPr lang="en-US" dirty="0" smtClean="0">
              <a:cs typeface="Arial" panose="020B0604020202020204" pitchFamily="34" charset="0"/>
            </a:endParaRPr>
          </a:p>
          <a:p>
            <a:pPr lvl="1"/>
            <a:r>
              <a:rPr lang="en-US" dirty="0" smtClean="0">
                <a:cs typeface="Arial" panose="020B0604020202020204" pitchFamily="34" charset="0"/>
              </a:rPr>
              <a:t>Minimize blank dates, missing $ amounts, [bracketed language</a:t>
            </a:r>
            <a:r>
              <a:rPr lang="en-US" dirty="0" smtClean="0">
                <a:cs typeface="Arial" panose="020B0604020202020204" pitchFamily="34" charset="0"/>
              </a:rPr>
              <a:t>], </a:t>
            </a:r>
            <a:r>
              <a:rPr lang="en-US" dirty="0" smtClean="0">
                <a:cs typeface="Arial" panose="020B0604020202020204" pitchFamily="34" charset="0"/>
              </a:rPr>
              <a:t>and missing or incomplete signature blocks and exhibits.</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13</a:t>
            </a:fld>
            <a:endParaRPr lang="en-US" dirty="0"/>
          </a:p>
        </p:txBody>
      </p:sp>
    </p:spTree>
    <p:extLst>
      <p:ext uri="{BB962C8B-B14F-4D97-AF65-F5344CB8AC3E}">
        <p14:creationId xmlns:p14="http://schemas.microsoft.com/office/powerpoint/2010/main" val="363236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Partnership Agreement or Operating Agreement </a:t>
            </a:r>
            <a:r>
              <a:rPr lang="en-US" sz="3600" dirty="0" smtClean="0"/>
              <a:t>(cont’d)</a:t>
            </a:r>
            <a:endParaRPr lang="en-US" sz="3600" dirty="0"/>
          </a:p>
        </p:txBody>
      </p:sp>
      <p:sp>
        <p:nvSpPr>
          <p:cNvPr id="3" name="Content Placeholder 2"/>
          <p:cNvSpPr>
            <a:spLocks noGrp="1"/>
          </p:cNvSpPr>
          <p:nvPr>
            <p:ph idx="1"/>
          </p:nvPr>
        </p:nvSpPr>
        <p:spPr/>
        <p:txBody>
          <a:bodyPr/>
          <a:lstStyle/>
          <a:p>
            <a:endParaRPr lang="en-US" dirty="0" smtClean="0">
              <a:cs typeface="Arial" panose="020B0604020202020204" pitchFamily="34" charset="0"/>
            </a:endParaRPr>
          </a:p>
          <a:p>
            <a:r>
              <a:rPr lang="en-US" dirty="0" smtClean="0">
                <a:cs typeface="Arial" panose="020B0604020202020204" pitchFamily="34" charset="0"/>
              </a:rPr>
              <a:t>Provide </a:t>
            </a:r>
            <a:r>
              <a:rPr lang="en-US" u="sng" dirty="0" smtClean="0">
                <a:cs typeface="Arial" panose="020B0604020202020204" pitchFamily="34" charset="0"/>
              </a:rPr>
              <a:t>blacklined</a:t>
            </a:r>
            <a:r>
              <a:rPr lang="en-US" dirty="0" smtClean="0">
                <a:cs typeface="Arial" panose="020B0604020202020204" pitchFamily="34" charset="0"/>
              </a:rPr>
              <a:t> revisions to HUD that reflect HUD comments and subsequent </a:t>
            </a:r>
            <a:r>
              <a:rPr lang="en-US" dirty="0" smtClean="0">
                <a:cs typeface="Arial" panose="020B0604020202020204" pitchFamily="34" charset="0"/>
              </a:rPr>
              <a:t>changes.</a:t>
            </a:r>
            <a:endParaRPr lang="en-US" dirty="0" smtClean="0">
              <a:cs typeface="Arial" panose="020B0604020202020204" pitchFamily="34" charset="0"/>
            </a:endParaRPr>
          </a:p>
          <a:p>
            <a:pPr marL="109728" indent="0">
              <a:buNone/>
            </a:pPr>
            <a:endParaRPr lang="en-US" dirty="0" smtClean="0">
              <a:cs typeface="Arial" panose="020B0604020202020204" pitchFamily="34" charset="0"/>
            </a:endParaRPr>
          </a:p>
          <a:p>
            <a:r>
              <a:rPr lang="en-US" dirty="0" smtClean="0">
                <a:cs typeface="Arial" panose="020B0604020202020204" pitchFamily="34" charset="0"/>
              </a:rPr>
              <a:t>Ensure consistency with Organizational Chart and deal terms, especially equity pay-in schedule and Firm Commitment Special </a:t>
            </a:r>
            <a:r>
              <a:rPr lang="en-US" dirty="0" smtClean="0">
                <a:cs typeface="Arial" panose="020B0604020202020204" pitchFamily="34" charset="0"/>
              </a:rPr>
              <a:t>Conditions.</a:t>
            </a:r>
            <a:endParaRPr lang="en-US" dirty="0" smtClean="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14</a:t>
            </a:fld>
            <a:endParaRPr lang="en-US" dirty="0"/>
          </a:p>
        </p:txBody>
      </p:sp>
      <p:sp>
        <p:nvSpPr>
          <p:cNvPr id="5" name="AutoShape 4" descr="http://images.clipartpanda.com/apartment-clipart-nTBG7a8TA.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images.clipartpanda.com/apartment-clipart-nTBG7a8TA.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3" name="Picture 9" descr="http://www.bchumanservices.net/library/2016/05/Image-Disability-Housing-worksh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623707"/>
            <a:ext cx="3886200" cy="208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41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Financing/ Subordinate </a:t>
            </a:r>
            <a:r>
              <a:rPr lang="en-US" dirty="0" smtClean="0"/>
              <a:t>Loan Documents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See Closing Guide, Part 3.3 Secondary Financing</a:t>
            </a:r>
          </a:p>
          <a:p>
            <a:r>
              <a:rPr lang="en-US" sz="2800" dirty="0" smtClean="0"/>
              <a:t>Requirements </a:t>
            </a:r>
            <a:r>
              <a:rPr lang="en-US" sz="2800" dirty="0" smtClean="0"/>
              <a:t>and documentation may vary depending on type and source:</a:t>
            </a:r>
          </a:p>
          <a:p>
            <a:pPr lvl="2"/>
            <a:r>
              <a:rPr lang="en-US" sz="2400" dirty="0" smtClean="0"/>
              <a:t>CDBG funds</a:t>
            </a:r>
          </a:p>
          <a:p>
            <a:pPr lvl="2"/>
            <a:r>
              <a:rPr lang="en-US" sz="2400" dirty="0" smtClean="0"/>
              <a:t>HOME </a:t>
            </a:r>
            <a:r>
              <a:rPr lang="en-US" sz="2400" dirty="0" smtClean="0"/>
              <a:t>funds</a:t>
            </a:r>
          </a:p>
          <a:p>
            <a:pPr lvl="3"/>
            <a:r>
              <a:rPr lang="en-US" sz="2000" dirty="0" smtClean="0"/>
              <a:t>See 12-8-15 T.K. Toon Memo RE: Recording Order accommodation for HOME Loan Restrictive Covenants</a:t>
            </a:r>
            <a:endParaRPr lang="en-US" sz="2000" dirty="0" smtClean="0"/>
          </a:p>
          <a:p>
            <a:pPr lvl="2"/>
            <a:r>
              <a:rPr lang="en-US" sz="2400" dirty="0" smtClean="0"/>
              <a:t>Section 108 funds</a:t>
            </a:r>
          </a:p>
          <a:p>
            <a:pPr lvl="2"/>
            <a:r>
              <a:rPr lang="en-US" sz="2400" dirty="0" smtClean="0"/>
              <a:t>FHLB funds</a:t>
            </a:r>
          </a:p>
          <a:p>
            <a:pPr lvl="2"/>
            <a:r>
              <a:rPr lang="en-US" sz="2400" dirty="0" smtClean="0"/>
              <a:t>State or Local Program </a:t>
            </a:r>
            <a:r>
              <a:rPr lang="en-US" sz="2400" dirty="0" smtClean="0"/>
              <a:t>funding</a:t>
            </a:r>
          </a:p>
          <a:p>
            <a:pPr lvl="3"/>
            <a:r>
              <a:rPr lang="en-US" sz="2000" dirty="0" smtClean="0"/>
              <a:t>If providing secondary financing similar to HOME $, treatment similar </a:t>
            </a:r>
            <a:r>
              <a:rPr lang="en-US" sz="2000" u="sng" dirty="0" smtClean="0"/>
              <a:t>may</a:t>
            </a:r>
            <a:r>
              <a:rPr lang="en-US" sz="2000" dirty="0" smtClean="0"/>
              <a:t> be considered case-by-case</a:t>
            </a:r>
            <a:endParaRPr lang="en-US" sz="2000" dirty="0" smtClean="0"/>
          </a:p>
        </p:txBody>
      </p:sp>
      <p:sp>
        <p:nvSpPr>
          <p:cNvPr id="4" name="Slide Number Placeholder 3"/>
          <p:cNvSpPr>
            <a:spLocks noGrp="1"/>
          </p:cNvSpPr>
          <p:nvPr>
            <p:ph type="sldNum" sz="quarter" idx="12"/>
          </p:nvPr>
        </p:nvSpPr>
        <p:spPr/>
        <p:txBody>
          <a:bodyPr/>
          <a:lstStyle/>
          <a:p>
            <a:fld id="{00C584FD-C5F6-44B6-BAB6-2CDAC28B4E9C}" type="slidenum">
              <a:rPr lang="en-US" smtClean="0"/>
              <a:t>15</a:t>
            </a:fld>
            <a:endParaRPr lang="en-US" dirty="0"/>
          </a:p>
        </p:txBody>
      </p:sp>
    </p:spTree>
    <p:extLst>
      <p:ext uri="{BB962C8B-B14F-4D97-AF65-F5344CB8AC3E}">
        <p14:creationId xmlns:p14="http://schemas.microsoft.com/office/powerpoint/2010/main" val="189578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10600" cy="990600"/>
          </a:xfrm>
        </p:spPr>
        <p:txBody>
          <a:bodyPr>
            <a:normAutofit fontScale="90000"/>
          </a:bodyPr>
          <a:lstStyle/>
          <a:p>
            <a:r>
              <a:rPr lang="en-US" dirty="0" smtClean="0"/>
              <a:t>Secondary Financing/ Subordinate Loan Documents </a:t>
            </a:r>
            <a:r>
              <a:rPr lang="en-US" sz="3600" dirty="0" smtClean="0"/>
              <a:t>(cont’d) </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t>Requirements and documentation may vary depending on type and source:</a:t>
            </a:r>
          </a:p>
          <a:p>
            <a:pPr lvl="2"/>
            <a:r>
              <a:rPr lang="en-US" sz="2400" dirty="0" smtClean="0"/>
              <a:t>Seller </a:t>
            </a:r>
            <a:r>
              <a:rPr lang="en-US" sz="2400" dirty="0"/>
              <a:t>Take-Back financing</a:t>
            </a:r>
          </a:p>
          <a:p>
            <a:pPr lvl="2"/>
            <a:r>
              <a:rPr lang="en-US" sz="2400" dirty="0" smtClean="0"/>
              <a:t>Bridge </a:t>
            </a:r>
            <a:r>
              <a:rPr lang="en-US" sz="2400" dirty="0"/>
              <a:t>Loan</a:t>
            </a:r>
          </a:p>
          <a:p>
            <a:pPr lvl="2"/>
            <a:r>
              <a:rPr lang="en-US" sz="2400" dirty="0"/>
              <a:t>Use HUD form </a:t>
            </a:r>
            <a:r>
              <a:rPr lang="en-US" sz="2400" dirty="0" smtClean="0"/>
              <a:t>Subordination Agreement (92420M) for public (i.e., government entity) financing.</a:t>
            </a:r>
          </a:p>
          <a:p>
            <a:pPr lvl="2"/>
            <a:r>
              <a:rPr lang="en-US" sz="2400" dirty="0" smtClean="0"/>
              <a:t>Use HUD form Secondary Financing Rider for private sources in limited instances when such financing may be secured.</a:t>
            </a:r>
          </a:p>
          <a:p>
            <a:pPr lvl="2"/>
            <a:r>
              <a:rPr lang="en-US" sz="2400" dirty="0" smtClean="0"/>
              <a:t>Ensure HUD form Surplus Cash Note (92223M; 91710M if Residual Receipts), or other Note approved by HUD.</a:t>
            </a:r>
            <a:endParaRPr lang="en-US" sz="2400" dirty="0"/>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16</a:t>
            </a:fld>
            <a:endParaRPr lang="en-US" dirty="0"/>
          </a:p>
        </p:txBody>
      </p:sp>
    </p:spTree>
    <p:extLst>
      <p:ext uri="{BB962C8B-B14F-4D97-AF65-F5344CB8AC3E}">
        <p14:creationId xmlns:p14="http://schemas.microsoft.com/office/powerpoint/2010/main" val="3631261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LIHTC Rider to HUD Security  Instrument</a:t>
            </a:r>
            <a:endParaRPr lang="en-US" dirty="0"/>
          </a:p>
        </p:txBody>
      </p:sp>
      <p:sp>
        <p:nvSpPr>
          <p:cNvPr id="3" name="Content Placeholder 2"/>
          <p:cNvSpPr>
            <a:spLocks noGrp="1"/>
          </p:cNvSpPr>
          <p:nvPr>
            <p:ph idx="1"/>
          </p:nvPr>
        </p:nvSpPr>
        <p:spPr/>
        <p:txBody>
          <a:bodyPr/>
          <a:lstStyle/>
          <a:p>
            <a:r>
              <a:rPr lang="en-US" dirty="0" smtClean="0"/>
              <a:t>Rider to Security Instrument- LIHTC Properties (Closing Guide 2-15; Section 5.4)</a:t>
            </a:r>
          </a:p>
          <a:p>
            <a:pPr lvl="1"/>
            <a:r>
              <a:rPr lang="en-US" dirty="0" smtClean="0"/>
              <a:t>Not mandatory</a:t>
            </a:r>
          </a:p>
          <a:p>
            <a:pPr lvl="1"/>
            <a:r>
              <a:rPr lang="en-US" dirty="0" smtClean="0"/>
              <a:t>Provides for future removal of Borrower’s General Partner or Managing Member</a:t>
            </a:r>
          </a:p>
          <a:p>
            <a:pPr lvl="1"/>
            <a:r>
              <a:rPr lang="en-US" dirty="0" smtClean="0"/>
              <a:t>Sections include definitions, GP/MM removal, Transfer of Equity Investor and Notice provisions</a:t>
            </a:r>
          </a:p>
          <a:p>
            <a:pPr lvl="1"/>
            <a:r>
              <a:rPr lang="en-US" dirty="0" smtClean="0"/>
              <a:t>Signed by Borrower and Lender</a:t>
            </a:r>
          </a:p>
          <a:p>
            <a:pPr lvl="1"/>
            <a:r>
              <a:rPr lang="en-US" dirty="0" smtClean="0"/>
              <a:t>Essential to float Rider to deal working group early to determine use and whether Special Limited Partner is pre-approved </a:t>
            </a:r>
            <a:r>
              <a:rPr lang="en-US" dirty="0" smtClean="0"/>
              <a:t>entity.</a:t>
            </a:r>
          </a:p>
          <a:p>
            <a:pPr lvl="1"/>
            <a:r>
              <a:rPr lang="en-US" dirty="0" smtClean="0"/>
              <a:t>Plan for any post-closing entity identification and related documentation work. </a:t>
            </a:r>
            <a:r>
              <a:rPr lang="en-US" dirty="0" smtClean="0"/>
              <a:t> </a:t>
            </a:r>
            <a:endParaRPr lang="en-US" dirty="0" smtClean="0"/>
          </a:p>
        </p:txBody>
      </p:sp>
      <p:sp>
        <p:nvSpPr>
          <p:cNvPr id="4" name="Slide Number Placeholder 3"/>
          <p:cNvSpPr>
            <a:spLocks noGrp="1"/>
          </p:cNvSpPr>
          <p:nvPr>
            <p:ph type="sldNum" sz="quarter" idx="12"/>
          </p:nvPr>
        </p:nvSpPr>
        <p:spPr/>
        <p:txBody>
          <a:bodyPr/>
          <a:lstStyle/>
          <a:p>
            <a:fld id="{00C584FD-C5F6-44B6-BAB6-2CDAC28B4E9C}" type="slidenum">
              <a:rPr lang="en-US" smtClean="0"/>
              <a:t>17</a:t>
            </a:fld>
            <a:endParaRPr lang="en-US" dirty="0"/>
          </a:p>
        </p:txBody>
      </p:sp>
    </p:spTree>
    <p:extLst>
      <p:ext uri="{BB962C8B-B14F-4D97-AF65-F5344CB8AC3E}">
        <p14:creationId xmlns:p14="http://schemas.microsoft.com/office/powerpoint/2010/main" val="486904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LIHTC Rider to HUD Security Instrument </a:t>
            </a:r>
            <a:r>
              <a:rPr lang="en-US" sz="3600" dirty="0" smtClean="0"/>
              <a:t>(cont’d)</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458"/>
          <a:stretch/>
        </p:blipFill>
        <p:spPr>
          <a:xfrm>
            <a:off x="304800" y="1676400"/>
            <a:ext cx="4236144" cy="4800600"/>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7113"/>
          <a:stretch/>
        </p:blipFill>
        <p:spPr>
          <a:xfrm>
            <a:off x="4648200" y="1732816"/>
            <a:ext cx="4038600" cy="4271744"/>
          </a:xfrm>
        </p:spPr>
      </p:pic>
      <p:sp>
        <p:nvSpPr>
          <p:cNvPr id="7" name="TextBox 6"/>
          <p:cNvSpPr txBox="1"/>
          <p:nvPr/>
        </p:nvSpPr>
        <p:spPr>
          <a:xfrm>
            <a:off x="4800600" y="6019798"/>
            <a:ext cx="4038600" cy="584775"/>
          </a:xfrm>
          <a:prstGeom prst="rect">
            <a:avLst/>
          </a:prstGeom>
          <a:noFill/>
        </p:spPr>
        <p:txBody>
          <a:bodyPr wrap="square" rtlCol="0">
            <a:spAutoFit/>
          </a:bodyPr>
          <a:lstStyle/>
          <a:p>
            <a:pPr algn="ctr"/>
            <a:r>
              <a:rPr lang="en-US" sz="1600" i="1" dirty="0" smtClean="0"/>
              <a:t>Rider to Security Instrument- LIHTC Properties</a:t>
            </a:r>
            <a:endParaRPr lang="en-US" sz="1600" i="1" dirty="0"/>
          </a:p>
        </p:txBody>
      </p:sp>
      <p:sp>
        <p:nvSpPr>
          <p:cNvPr id="3" name="Slide Number Placeholder 2"/>
          <p:cNvSpPr>
            <a:spLocks noGrp="1"/>
          </p:cNvSpPr>
          <p:nvPr>
            <p:ph type="sldNum" sz="quarter" idx="12"/>
          </p:nvPr>
        </p:nvSpPr>
        <p:spPr/>
        <p:txBody>
          <a:bodyPr/>
          <a:lstStyle/>
          <a:p>
            <a:fld id="{00C584FD-C5F6-44B6-BAB6-2CDAC28B4E9C}" type="slidenum">
              <a:rPr lang="en-US" smtClean="0"/>
              <a:t>18</a:t>
            </a:fld>
            <a:endParaRPr lang="en-US" dirty="0"/>
          </a:p>
        </p:txBody>
      </p:sp>
    </p:spTree>
    <p:extLst>
      <p:ext uri="{BB962C8B-B14F-4D97-AF65-F5344CB8AC3E}">
        <p14:creationId xmlns:p14="http://schemas.microsoft.com/office/powerpoint/2010/main" val="1449992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smtClean="0"/>
              <a:t>Tax Credit &amp; Bond LURAs</a:t>
            </a:r>
            <a:endParaRPr lang="en-US" dirty="0"/>
          </a:p>
        </p:txBody>
      </p:sp>
      <p:sp>
        <p:nvSpPr>
          <p:cNvPr id="3" name="Content Placeholder 2"/>
          <p:cNvSpPr>
            <a:spLocks noGrp="1"/>
          </p:cNvSpPr>
          <p:nvPr>
            <p:ph idx="1"/>
          </p:nvPr>
        </p:nvSpPr>
        <p:spPr>
          <a:xfrm>
            <a:off x="457200" y="1524000"/>
            <a:ext cx="8229600" cy="5029200"/>
          </a:xfrm>
        </p:spPr>
        <p:txBody>
          <a:bodyPr>
            <a:normAutofit lnSpcReduction="10000"/>
          </a:bodyPr>
          <a:lstStyle/>
          <a:p>
            <a:r>
              <a:rPr lang="en-US" dirty="0" smtClean="0"/>
              <a:t>Utilize </a:t>
            </a:r>
            <a:r>
              <a:rPr lang="en-US" dirty="0" smtClean="0"/>
              <a:t>Closing Guide Exhibit 5.3 HUD [Rider/ Amendment] to Restrictive </a:t>
            </a:r>
            <a:r>
              <a:rPr lang="en-US" dirty="0" smtClean="0"/>
              <a:t>Covenants.</a:t>
            </a:r>
          </a:p>
          <a:p>
            <a:endParaRPr lang="en-US" dirty="0" smtClean="0"/>
          </a:p>
          <a:p>
            <a:r>
              <a:rPr lang="en-US" dirty="0" smtClean="0"/>
              <a:t>Use as a </a:t>
            </a:r>
            <a:r>
              <a:rPr lang="en-US" u="sng" dirty="0" smtClean="0"/>
              <a:t>Rider</a:t>
            </a:r>
            <a:r>
              <a:rPr lang="en-US" dirty="0" smtClean="0"/>
              <a:t> if the Restrictive Covenants are being entered into at closing; use as </a:t>
            </a:r>
            <a:r>
              <a:rPr lang="en-US" u="sng" dirty="0" smtClean="0"/>
              <a:t>Amendment</a:t>
            </a:r>
            <a:r>
              <a:rPr lang="en-US" dirty="0" smtClean="0"/>
              <a:t> if Restrictive Covenants have already been entered </a:t>
            </a:r>
            <a:r>
              <a:rPr lang="en-US" dirty="0" smtClean="0"/>
              <a:t>into.</a:t>
            </a:r>
          </a:p>
          <a:p>
            <a:endParaRPr lang="en-US" dirty="0" smtClean="0"/>
          </a:p>
          <a:p>
            <a:r>
              <a:rPr lang="en-US" dirty="0" smtClean="0"/>
              <a:t>Adapt to tax credits, bonds or other restrictive </a:t>
            </a:r>
            <a:r>
              <a:rPr lang="en-US" dirty="0" smtClean="0"/>
              <a:t>covenants.</a:t>
            </a:r>
          </a:p>
          <a:p>
            <a:endParaRPr lang="en-US" dirty="0" smtClean="0"/>
          </a:p>
          <a:p>
            <a:r>
              <a:rPr lang="en-US" dirty="0" smtClean="0"/>
              <a:t>Ensure early interaction with State LIHTC Agency.</a:t>
            </a:r>
          </a:p>
          <a:p>
            <a:endParaRPr lang="en-US" dirty="0" smtClean="0"/>
          </a:p>
          <a:p>
            <a:r>
              <a:rPr lang="en-US" dirty="0" smtClean="0"/>
              <a:t>Cement recording </a:t>
            </a:r>
            <a:r>
              <a:rPr lang="en-US" dirty="0" smtClean="0"/>
              <a:t>order/timing and Title Policy reference (B-II, or B-I re </a:t>
            </a:r>
            <a:r>
              <a:rPr lang="en-US" dirty="0" smtClean="0"/>
              <a:t>kickout</a:t>
            </a:r>
            <a:r>
              <a:rPr lang="en-US" dirty="0" smtClean="0"/>
              <a:t> provision and B-II for remainder).</a:t>
            </a:r>
            <a:endParaRPr lang="en-US" dirty="0" smtClean="0"/>
          </a:p>
        </p:txBody>
      </p:sp>
      <p:sp>
        <p:nvSpPr>
          <p:cNvPr id="4" name="Slide Number Placeholder 3"/>
          <p:cNvSpPr>
            <a:spLocks noGrp="1"/>
          </p:cNvSpPr>
          <p:nvPr>
            <p:ph type="sldNum" sz="quarter" idx="12"/>
          </p:nvPr>
        </p:nvSpPr>
        <p:spPr/>
        <p:txBody>
          <a:bodyPr/>
          <a:lstStyle/>
          <a:p>
            <a:fld id="{00C584FD-C5F6-44B6-BAB6-2CDAC28B4E9C}" type="slidenum">
              <a:rPr lang="en-US" smtClean="0"/>
              <a:t>19</a:t>
            </a:fld>
            <a:endParaRPr lang="en-US" dirty="0"/>
          </a:p>
        </p:txBody>
      </p:sp>
    </p:spTree>
    <p:extLst>
      <p:ext uri="{BB962C8B-B14F-4D97-AF65-F5344CB8AC3E}">
        <p14:creationId xmlns:p14="http://schemas.microsoft.com/office/powerpoint/2010/main" val="761915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a:t>
            </a:r>
            <a:endParaRPr lang="en-US" dirty="0"/>
          </a:p>
        </p:txBody>
      </p:sp>
      <p:sp>
        <p:nvSpPr>
          <p:cNvPr id="3" name="Content Placeholder 2"/>
          <p:cNvSpPr>
            <a:spLocks noGrp="1"/>
          </p:cNvSpPr>
          <p:nvPr>
            <p:ph idx="1"/>
          </p:nvPr>
        </p:nvSpPr>
        <p:spPr/>
        <p:txBody>
          <a:bodyPr/>
          <a:lstStyle/>
          <a:p>
            <a:r>
              <a:rPr lang="en-US" b="1" dirty="0" smtClean="0"/>
              <a:t>Tony Love</a:t>
            </a:r>
            <a:r>
              <a:rPr lang="en-US" dirty="0" smtClean="0"/>
              <a:t>- Moderator- </a:t>
            </a:r>
            <a:r>
              <a:rPr lang="en-US" dirty="0" smtClean="0"/>
              <a:t>Vice President, Forest </a:t>
            </a:r>
            <a:r>
              <a:rPr lang="en-US" dirty="0" smtClean="0"/>
              <a:t>City </a:t>
            </a:r>
            <a:r>
              <a:rPr lang="en-US" dirty="0" smtClean="0"/>
              <a:t>Capital Corporation</a:t>
            </a:r>
            <a:endParaRPr lang="en-US" dirty="0" smtClean="0"/>
          </a:p>
          <a:p>
            <a:endParaRPr lang="en-US" dirty="0" smtClean="0"/>
          </a:p>
          <a:p>
            <a:r>
              <a:rPr lang="en-US" b="1" dirty="0" smtClean="0"/>
              <a:t>Steve </a:t>
            </a:r>
            <a:r>
              <a:rPr lang="en-US" b="1" dirty="0" smtClean="0"/>
              <a:t>Ott</a:t>
            </a:r>
            <a:r>
              <a:rPr lang="en-US" dirty="0" smtClean="0"/>
              <a:t>- </a:t>
            </a:r>
            <a:r>
              <a:rPr lang="en-US" dirty="0" smtClean="0"/>
              <a:t>Branch Chief, HUD </a:t>
            </a:r>
            <a:r>
              <a:rPr lang="en-US" dirty="0" smtClean="0"/>
              <a:t>Chicago</a:t>
            </a:r>
          </a:p>
          <a:p>
            <a:endParaRPr lang="en-US" dirty="0" smtClean="0"/>
          </a:p>
          <a:p>
            <a:r>
              <a:rPr lang="en-US" b="1" dirty="0" smtClean="0"/>
              <a:t>John </a:t>
            </a:r>
            <a:r>
              <a:rPr lang="en-US" b="1" dirty="0" smtClean="0"/>
              <a:t>Vihstadt</a:t>
            </a:r>
            <a:r>
              <a:rPr lang="en-US" dirty="0" smtClean="0"/>
              <a:t>- Partner, </a:t>
            </a:r>
            <a:r>
              <a:rPr lang="en-US" dirty="0" smtClean="0"/>
              <a:t>Krooth</a:t>
            </a:r>
            <a:r>
              <a:rPr lang="en-US" dirty="0" smtClean="0"/>
              <a:t> </a:t>
            </a:r>
            <a:r>
              <a:rPr lang="en-US" dirty="0" smtClean="0"/>
              <a:t>&amp; Altman, LLP, Washington, DC</a:t>
            </a:r>
          </a:p>
          <a:p>
            <a:endParaRPr lang="en-US" dirty="0" smtClean="0"/>
          </a:p>
          <a:p>
            <a:r>
              <a:rPr lang="en-US" b="1" dirty="0" smtClean="0"/>
              <a:t>Matthew </a:t>
            </a:r>
            <a:r>
              <a:rPr lang="en-US" b="1" dirty="0" smtClean="0"/>
              <a:t>Towey</a:t>
            </a:r>
            <a:r>
              <a:rPr lang="en-US" dirty="0" smtClean="0"/>
              <a:t>- Office of Counsel, HUD </a:t>
            </a:r>
            <a:r>
              <a:rPr lang="en-US" dirty="0" smtClean="0"/>
              <a:t>Chicago</a:t>
            </a:r>
          </a:p>
        </p:txBody>
      </p:sp>
      <p:sp>
        <p:nvSpPr>
          <p:cNvPr id="4" name="Slide Number Placeholder 3"/>
          <p:cNvSpPr>
            <a:spLocks noGrp="1"/>
          </p:cNvSpPr>
          <p:nvPr>
            <p:ph type="sldNum" sz="quarter" idx="12"/>
          </p:nvPr>
        </p:nvSpPr>
        <p:spPr/>
        <p:txBody>
          <a:bodyPr/>
          <a:lstStyle/>
          <a:p>
            <a:fld id="{00C584FD-C5F6-44B6-BAB6-2CDAC28B4E9C}" type="slidenum">
              <a:rPr lang="en-US" smtClean="0"/>
              <a:t>2</a:t>
            </a:fld>
            <a:endParaRPr lang="en-US" dirty="0"/>
          </a:p>
        </p:txBody>
      </p:sp>
    </p:spTree>
    <p:extLst>
      <p:ext uri="{BB962C8B-B14F-4D97-AF65-F5344CB8AC3E}">
        <p14:creationId xmlns:p14="http://schemas.microsoft.com/office/powerpoint/2010/main" val="2648506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Credit &amp; Bond LURAs </a:t>
            </a:r>
            <a:r>
              <a:rPr lang="en-US" sz="3600" dirty="0" smtClean="0"/>
              <a:t>(cont’d)</a:t>
            </a:r>
            <a:endParaRPr lang="en-US" sz="3600" dirty="0"/>
          </a:p>
        </p:txBody>
      </p:sp>
      <p:sp>
        <p:nvSpPr>
          <p:cNvPr id="3" name="Content Placeholder 2"/>
          <p:cNvSpPr>
            <a:spLocks noGrp="1"/>
          </p:cNvSpPr>
          <p:nvPr>
            <p:ph idx="1"/>
          </p:nvPr>
        </p:nvSpPr>
        <p:spPr/>
        <p:txBody>
          <a:bodyPr/>
          <a:lstStyle/>
          <a:p>
            <a:r>
              <a:rPr lang="en-US" dirty="0" smtClean="0"/>
              <a:t>Provides:</a:t>
            </a:r>
          </a:p>
          <a:p>
            <a:pPr lvl="1"/>
            <a:r>
              <a:rPr lang="en-US" dirty="0" smtClean="0"/>
              <a:t>If conflicts between Restrictive Covenants and Rider/Amendment, the latter </a:t>
            </a:r>
            <a:r>
              <a:rPr lang="en-US" dirty="0" smtClean="0"/>
              <a:t>prevails.</a:t>
            </a:r>
            <a:endParaRPr lang="en-US" dirty="0" smtClean="0"/>
          </a:p>
          <a:p>
            <a:pPr lvl="1"/>
            <a:r>
              <a:rPr lang="en-US" dirty="0" smtClean="0"/>
              <a:t>Key definitions</a:t>
            </a:r>
          </a:p>
          <a:p>
            <a:pPr lvl="1"/>
            <a:r>
              <a:rPr lang="en-US" dirty="0" smtClean="0"/>
              <a:t>Subordination of Restrictive Covenants to Mortgage Loan Documents and HUD Program Obligations (collectively “HUD </a:t>
            </a:r>
            <a:r>
              <a:rPr lang="en-US" dirty="0" smtClean="0"/>
              <a:t>Requirements</a:t>
            </a:r>
            <a:r>
              <a:rPr lang="en-US" dirty="0" smtClean="0"/>
              <a:t>”) </a:t>
            </a:r>
            <a:r>
              <a:rPr lang="en-US" u="sng" dirty="0" smtClean="0"/>
              <a:t>except</a:t>
            </a:r>
            <a:r>
              <a:rPr lang="en-US" dirty="0" smtClean="0"/>
              <a:t> for three year tenant </a:t>
            </a:r>
            <a:r>
              <a:rPr lang="en-US" dirty="0" smtClean="0"/>
              <a:t>kickout</a:t>
            </a:r>
            <a:r>
              <a:rPr lang="en-US" dirty="0" smtClean="0"/>
              <a:t> rule (26 U.S.C. 42(h)(6)(E)(ii</a:t>
            </a:r>
            <a:r>
              <a:rPr lang="en-US" dirty="0" smtClean="0"/>
              <a:t>)).</a:t>
            </a:r>
            <a:endParaRPr lang="en-US" dirty="0" smtClean="0"/>
          </a:p>
          <a:p>
            <a:pPr lvl="1"/>
            <a:r>
              <a:rPr lang="en-US" dirty="0" smtClean="0"/>
              <a:t>In foreclosure or dead in lieu, Restrictive Covenants terminate except for </a:t>
            </a:r>
            <a:r>
              <a:rPr lang="en-US" dirty="0" smtClean="0"/>
              <a:t>kickout</a:t>
            </a:r>
            <a:r>
              <a:rPr lang="en-US" dirty="0" smtClean="0"/>
              <a:t> </a:t>
            </a:r>
            <a:r>
              <a:rPr lang="en-US" dirty="0" smtClean="0"/>
              <a:t>provision.</a:t>
            </a:r>
            <a:endParaRPr lang="en-US" dirty="0" smtClean="0"/>
          </a:p>
          <a:p>
            <a:pPr lvl="1"/>
            <a:r>
              <a:rPr lang="en-US" dirty="0" smtClean="0"/>
              <a:t>Borrower’s failure to comply with Restrictive Covenants does not serve as basis for HUD Requirements default, unless a default also arises under HUD Requirements.</a:t>
            </a:r>
          </a:p>
        </p:txBody>
      </p:sp>
      <p:sp>
        <p:nvSpPr>
          <p:cNvPr id="4" name="Slide Number Placeholder 3"/>
          <p:cNvSpPr>
            <a:spLocks noGrp="1"/>
          </p:cNvSpPr>
          <p:nvPr>
            <p:ph type="sldNum" sz="quarter" idx="12"/>
          </p:nvPr>
        </p:nvSpPr>
        <p:spPr/>
        <p:txBody>
          <a:bodyPr/>
          <a:lstStyle/>
          <a:p>
            <a:fld id="{00C584FD-C5F6-44B6-BAB6-2CDAC28B4E9C}" type="slidenum">
              <a:rPr lang="en-US" smtClean="0"/>
              <a:t>20</a:t>
            </a:fld>
            <a:endParaRPr lang="en-US" dirty="0"/>
          </a:p>
        </p:txBody>
      </p:sp>
    </p:spTree>
    <p:extLst>
      <p:ext uri="{BB962C8B-B14F-4D97-AF65-F5344CB8AC3E}">
        <p14:creationId xmlns:p14="http://schemas.microsoft.com/office/powerpoint/2010/main" val="4127151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Credit &amp; Bond LURAs </a:t>
            </a:r>
            <a:r>
              <a:rPr lang="en-US" sz="3600" dirty="0" smtClean="0"/>
              <a:t>(cont’d)</a:t>
            </a:r>
            <a:endParaRPr lang="en-US" sz="3600" dirty="0"/>
          </a:p>
        </p:txBody>
      </p:sp>
      <p:sp>
        <p:nvSpPr>
          <p:cNvPr id="3" name="Content Placeholder 2"/>
          <p:cNvSpPr>
            <a:spLocks noGrp="1"/>
          </p:cNvSpPr>
          <p:nvPr>
            <p:ph idx="1"/>
          </p:nvPr>
        </p:nvSpPr>
        <p:spPr/>
        <p:txBody>
          <a:bodyPr/>
          <a:lstStyle/>
          <a:p>
            <a:r>
              <a:rPr lang="en-US" dirty="0" smtClean="0"/>
              <a:t>Provides (cont’d):</a:t>
            </a:r>
          </a:p>
          <a:p>
            <a:pPr lvl="1"/>
            <a:r>
              <a:rPr lang="en-US" dirty="0" smtClean="0"/>
              <a:t>Except for Agency’s </a:t>
            </a:r>
            <a:r>
              <a:rPr lang="en-US" dirty="0" smtClean="0"/>
              <a:t>reporting requirement</a:t>
            </a:r>
            <a:r>
              <a:rPr lang="en-US" dirty="0" smtClean="0"/>
              <a:t>, in enforcing document, Agency will file no claim against Project, Mortgage Loan Proceeds or </a:t>
            </a:r>
            <a:r>
              <a:rPr lang="en-US" dirty="0" smtClean="0"/>
              <a:t>HUD-required </a:t>
            </a:r>
            <a:r>
              <a:rPr lang="en-US" dirty="0" smtClean="0"/>
              <a:t>reserve </a:t>
            </a:r>
            <a:r>
              <a:rPr lang="en-US" dirty="0" smtClean="0"/>
              <a:t>or deposit etc., </a:t>
            </a:r>
            <a:r>
              <a:rPr lang="en-US" u="sng" dirty="0" smtClean="0"/>
              <a:t>except</a:t>
            </a:r>
            <a:r>
              <a:rPr lang="en-US" dirty="0" smtClean="0"/>
              <a:t> from surplus cash/ residual </a:t>
            </a:r>
            <a:r>
              <a:rPr lang="en-US" dirty="0" smtClean="0"/>
              <a:t>receipts. </a:t>
            </a:r>
            <a:endParaRPr lang="en-US" dirty="0" smtClean="0"/>
          </a:p>
          <a:p>
            <a:pPr lvl="1"/>
            <a:r>
              <a:rPr lang="en-US" dirty="0" smtClean="0"/>
              <a:t>No amendments except for “clerical errors or administrative correction of non-substantive matters” without HUD’s prior written </a:t>
            </a:r>
            <a:r>
              <a:rPr lang="en-US" dirty="0" smtClean="0"/>
              <a:t>consent.</a:t>
            </a:r>
            <a:endParaRPr lang="en-US" dirty="0" smtClean="0"/>
          </a:p>
          <a:p>
            <a:pPr lvl="1"/>
            <a:r>
              <a:rPr lang="en-US" dirty="0" smtClean="0"/>
              <a:t>Borrower may indemnify Agency </a:t>
            </a:r>
            <a:r>
              <a:rPr lang="en-US" u="sng" dirty="0" smtClean="0"/>
              <a:t>only</a:t>
            </a:r>
            <a:r>
              <a:rPr lang="en-US" dirty="0" smtClean="0"/>
              <a:t> from surplus cash/ residual </a:t>
            </a:r>
            <a:r>
              <a:rPr lang="en-US" dirty="0" smtClean="0"/>
              <a:t>receipts.</a:t>
            </a:r>
            <a:endParaRPr lang="en-US" dirty="0" smtClean="0"/>
          </a:p>
          <a:p>
            <a:pPr lvl="1"/>
            <a:r>
              <a:rPr lang="en-US" dirty="0" smtClean="0"/>
              <a:t>Not parties’ intention to cause a LIHTC recapture related to potential conflicts between HUD requirements and Restrictive Covenants; in event of apparent conflict, parties to “work in good faith” to </a:t>
            </a:r>
            <a:r>
              <a:rPr lang="en-US" dirty="0" smtClean="0"/>
              <a:t>resolve.</a:t>
            </a:r>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21</a:t>
            </a:fld>
            <a:endParaRPr lang="en-US" dirty="0"/>
          </a:p>
        </p:txBody>
      </p:sp>
    </p:spTree>
    <p:extLst>
      <p:ext uri="{BB962C8B-B14F-4D97-AF65-F5344CB8AC3E}">
        <p14:creationId xmlns:p14="http://schemas.microsoft.com/office/powerpoint/2010/main" val="1129094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Non-Critical Repair Escrow Funding, Documentation, and Administration</a:t>
            </a:r>
            <a:endParaRPr lang="en-US" sz="3300" dirty="0"/>
          </a:p>
        </p:txBody>
      </p:sp>
      <p:sp>
        <p:nvSpPr>
          <p:cNvPr id="3" name="Content Placeholder 2"/>
          <p:cNvSpPr>
            <a:spLocks noGrp="1"/>
          </p:cNvSpPr>
          <p:nvPr>
            <p:ph idx="1"/>
          </p:nvPr>
        </p:nvSpPr>
        <p:spPr/>
        <p:txBody>
          <a:bodyPr/>
          <a:lstStyle/>
          <a:p>
            <a:r>
              <a:rPr lang="en-US" dirty="0" smtClean="0"/>
              <a:t>Get clear understanding of</a:t>
            </a:r>
          </a:p>
          <a:p>
            <a:pPr lvl="1"/>
            <a:r>
              <a:rPr lang="en-US" dirty="0" smtClean="0"/>
              <a:t>Funding sources (HUD loan, equity proceeds, other)</a:t>
            </a:r>
          </a:p>
          <a:p>
            <a:pPr lvl="1"/>
            <a:r>
              <a:rPr lang="en-US" dirty="0" smtClean="0"/>
              <a:t>Funding timing (when do the $$ come in and out?)</a:t>
            </a:r>
          </a:p>
          <a:p>
            <a:r>
              <a:rPr lang="en-US" dirty="0" smtClean="0"/>
              <a:t>Determine value of and requirement for Construction Progress Schedule or similar document (12 month duration unless waiver obtained)</a:t>
            </a:r>
          </a:p>
          <a:p>
            <a:r>
              <a:rPr lang="en-US" dirty="0" smtClean="0"/>
              <a:t>Plans &amp; Specs or Work Write-Up exhibit?</a:t>
            </a:r>
          </a:p>
          <a:p>
            <a:r>
              <a:rPr lang="en-US" dirty="0" smtClean="0"/>
              <a:t>When to use 2328/ Cost Breakdown(?)</a:t>
            </a:r>
          </a:p>
          <a:p>
            <a:r>
              <a:rPr lang="en-US" dirty="0" smtClean="0"/>
              <a:t>Performance &amp; Payment Bonds and Same-Day Surety Signature Confirmation Letter?</a:t>
            </a:r>
          </a:p>
          <a:p>
            <a:r>
              <a:rPr lang="en-US" dirty="0" smtClean="0"/>
              <a:t>“Pre-Construction” or Asset Management Conference?</a:t>
            </a:r>
          </a:p>
        </p:txBody>
      </p:sp>
      <p:sp>
        <p:nvSpPr>
          <p:cNvPr id="4" name="Slide Number Placeholder 3"/>
          <p:cNvSpPr>
            <a:spLocks noGrp="1"/>
          </p:cNvSpPr>
          <p:nvPr>
            <p:ph type="sldNum" sz="quarter" idx="12"/>
          </p:nvPr>
        </p:nvSpPr>
        <p:spPr/>
        <p:txBody>
          <a:bodyPr/>
          <a:lstStyle/>
          <a:p>
            <a:fld id="{00C584FD-C5F6-44B6-BAB6-2CDAC28B4E9C}" type="slidenum">
              <a:rPr lang="en-US" smtClean="0"/>
              <a:t>22</a:t>
            </a:fld>
            <a:endParaRPr lang="en-US" dirty="0"/>
          </a:p>
        </p:txBody>
      </p:sp>
    </p:spTree>
    <p:extLst>
      <p:ext uri="{BB962C8B-B14F-4D97-AF65-F5344CB8AC3E}">
        <p14:creationId xmlns:p14="http://schemas.microsoft.com/office/powerpoint/2010/main" val="2386469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2368296" cy="2743200"/>
          </a:xfrm>
        </p:spPr>
        <p:txBody>
          <a:bodyPr/>
          <a:lstStyle/>
          <a:p>
            <a:r>
              <a:rPr lang="en-US" sz="3200" dirty="0" smtClean="0"/>
              <a:t>Building and Other Permits, Licenses &amp; Approvals</a:t>
            </a:r>
            <a:endParaRPr lang="en-US" sz="3200" dirty="0"/>
          </a:p>
        </p:txBody>
      </p:sp>
      <p:sp>
        <p:nvSpPr>
          <p:cNvPr id="10" name="Text Placeholder 9"/>
          <p:cNvSpPr>
            <a:spLocks noGrp="1"/>
          </p:cNvSpPr>
          <p:nvPr>
            <p:ph type="body" sz="half" idx="2"/>
          </p:nvPr>
        </p:nvSpPr>
        <p:spPr>
          <a:xfrm>
            <a:off x="457201" y="3429000"/>
            <a:ext cx="2139696" cy="2945167"/>
          </a:xfrm>
        </p:spPr>
        <p:txBody>
          <a:bodyPr>
            <a:normAutofit/>
          </a:bodyPr>
          <a:lstStyle/>
          <a:p>
            <a:endParaRPr lang="en-US" sz="2400" dirty="0" smtClean="0"/>
          </a:p>
          <a:p>
            <a:r>
              <a:rPr lang="en-US" sz="2400" dirty="0" smtClean="0"/>
              <a:t>Borrower obligation set forth in HUD Regulatory Agreement at </a:t>
            </a:r>
            <a:r>
              <a:rPr lang="en-US" sz="2400" dirty="0" smtClean="0">
                <a:cs typeface="Times New Roman"/>
              </a:rPr>
              <a:t>§7</a:t>
            </a:r>
            <a:endParaRPr lang="en-US" sz="2400"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058" y="685800"/>
            <a:ext cx="5824483" cy="5791200"/>
          </a:xfrm>
        </p:spPr>
      </p:pic>
      <p:sp>
        <p:nvSpPr>
          <p:cNvPr id="3" name="Slide Number Placeholder 2"/>
          <p:cNvSpPr>
            <a:spLocks noGrp="1"/>
          </p:cNvSpPr>
          <p:nvPr>
            <p:ph type="sldNum" sz="quarter" idx="12"/>
          </p:nvPr>
        </p:nvSpPr>
        <p:spPr/>
        <p:txBody>
          <a:bodyPr/>
          <a:lstStyle/>
          <a:p>
            <a:fld id="{00C584FD-C5F6-44B6-BAB6-2CDAC28B4E9C}" type="slidenum">
              <a:rPr lang="en-US" smtClean="0"/>
              <a:t>23</a:t>
            </a:fld>
            <a:endParaRPr lang="en-US" dirty="0"/>
          </a:p>
        </p:txBody>
      </p:sp>
    </p:spTree>
    <p:extLst>
      <p:ext uri="{BB962C8B-B14F-4D97-AF65-F5344CB8AC3E}">
        <p14:creationId xmlns:p14="http://schemas.microsoft.com/office/powerpoint/2010/main" val="1054802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Autofit/>
          </a:bodyPr>
          <a:lstStyle/>
          <a:p>
            <a:r>
              <a:rPr lang="en-US" sz="3600" dirty="0" smtClean="0"/>
              <a:t>Building and Other Permits, Licenses &amp; Approvals</a:t>
            </a:r>
            <a:endParaRPr lang="en-US" sz="3600" dirty="0"/>
          </a:p>
        </p:txBody>
      </p:sp>
      <p:sp>
        <p:nvSpPr>
          <p:cNvPr id="3" name="Text Placeholder 2"/>
          <p:cNvSpPr>
            <a:spLocks noGrp="1"/>
          </p:cNvSpPr>
          <p:nvPr>
            <p:ph type="body" idx="1"/>
          </p:nvPr>
        </p:nvSpPr>
        <p:spPr>
          <a:xfrm>
            <a:off x="381000" y="1447800"/>
            <a:ext cx="4008120" cy="1066800"/>
          </a:xfrm>
          <a:ln w="3175">
            <a:solidFill>
              <a:schemeClr val="accent4"/>
            </a:solidFill>
          </a:ln>
        </p:spPr>
        <p:txBody>
          <a:bodyPr>
            <a:normAutofit/>
          </a:bodyPr>
          <a:lstStyle/>
          <a:p>
            <a:r>
              <a:rPr lang="en-US" b="1" dirty="0" smtClean="0"/>
              <a:t>Lender obligation set forth in Request for Endorsement (refinancing)</a:t>
            </a:r>
            <a:endParaRPr lang="en-US" b="1" dirty="0"/>
          </a:p>
        </p:txBody>
      </p:sp>
      <p:sp>
        <p:nvSpPr>
          <p:cNvPr id="5" name="Text Placeholder 4"/>
          <p:cNvSpPr>
            <a:spLocks noGrp="1"/>
          </p:cNvSpPr>
          <p:nvPr>
            <p:ph type="body" sz="quarter" idx="3"/>
          </p:nvPr>
        </p:nvSpPr>
        <p:spPr>
          <a:xfrm>
            <a:off x="4724400" y="1447800"/>
            <a:ext cx="3962400" cy="1066800"/>
          </a:xfrm>
          <a:ln w="3175">
            <a:solidFill>
              <a:schemeClr val="accent4"/>
            </a:solidFill>
          </a:ln>
        </p:spPr>
        <p:txBody>
          <a:bodyPr>
            <a:noAutofit/>
          </a:bodyPr>
          <a:lstStyle/>
          <a:p>
            <a:r>
              <a:rPr lang="en-US" b="1" dirty="0" smtClean="0"/>
              <a:t>Lender obligation set forth in Lender Certificate (new construction &amp; sub rehab)</a:t>
            </a:r>
            <a:endParaRPr lang="en-US" b="1"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24400" y="2667000"/>
            <a:ext cx="4210945" cy="3505200"/>
          </a:xfrm>
        </p:spPr>
      </p:pic>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358"/>
          <a:stretch/>
        </p:blipFill>
        <p:spPr>
          <a:xfrm>
            <a:off x="228600" y="2667000"/>
            <a:ext cx="4302175" cy="3510958"/>
          </a:xfrm>
        </p:spPr>
      </p:pic>
      <p:sp>
        <p:nvSpPr>
          <p:cNvPr id="4" name="Slide Number Placeholder 3"/>
          <p:cNvSpPr>
            <a:spLocks noGrp="1"/>
          </p:cNvSpPr>
          <p:nvPr>
            <p:ph type="sldNum" sz="quarter" idx="12"/>
          </p:nvPr>
        </p:nvSpPr>
        <p:spPr/>
        <p:txBody>
          <a:bodyPr/>
          <a:lstStyle/>
          <a:p>
            <a:fld id="{00C584FD-C5F6-44B6-BAB6-2CDAC28B4E9C}" type="slidenum">
              <a:rPr lang="en-US" smtClean="0"/>
              <a:t>24</a:t>
            </a:fld>
            <a:endParaRPr lang="en-US" dirty="0"/>
          </a:p>
        </p:txBody>
      </p:sp>
      <p:cxnSp>
        <p:nvCxnSpPr>
          <p:cNvPr id="12" name="Straight Connector 11"/>
          <p:cNvCxnSpPr/>
          <p:nvPr/>
        </p:nvCxnSpPr>
        <p:spPr>
          <a:xfrm>
            <a:off x="2362200" y="5943600"/>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04800" y="6172200"/>
            <a:ext cx="76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081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Waivers</a:t>
            </a:r>
            <a:endParaRPr lang="en-US" dirty="0"/>
          </a:p>
        </p:txBody>
      </p:sp>
      <p:sp>
        <p:nvSpPr>
          <p:cNvPr id="3" name="Content Placeholder 2"/>
          <p:cNvSpPr>
            <a:spLocks noGrp="1"/>
          </p:cNvSpPr>
          <p:nvPr>
            <p:ph idx="1"/>
          </p:nvPr>
        </p:nvSpPr>
        <p:spPr/>
        <p:txBody>
          <a:bodyPr>
            <a:normAutofit/>
          </a:bodyPr>
          <a:lstStyle/>
          <a:p>
            <a:pPr>
              <a:spcBef>
                <a:spcPts val="1800"/>
              </a:spcBef>
            </a:pPr>
            <a:r>
              <a:rPr lang="en-US" sz="2200" dirty="0" smtClean="0"/>
              <a:t>Lender should identify and submit all necessary waivers at the Firm Commitment Application stage and explain and document same in the Lender’s Narrative and on HUD Form HUD-2 (12/2013) (Request for Waver of Housing Directive).</a:t>
            </a:r>
            <a:endParaRPr lang="en-US" sz="2000" dirty="0" smtClean="0"/>
          </a:p>
          <a:p>
            <a:pPr>
              <a:spcBef>
                <a:spcPts val="1800"/>
              </a:spcBef>
            </a:pPr>
            <a:r>
              <a:rPr lang="en-US" sz="2200" dirty="0" smtClean="0"/>
              <a:t>Lender </a:t>
            </a:r>
            <a:r>
              <a:rPr lang="en-US" sz="2200" dirty="0" smtClean="0"/>
              <a:t>should follow </a:t>
            </a:r>
            <a:r>
              <a:rPr lang="en-US" sz="2200" dirty="0" smtClean="0"/>
              <a:t>up periodically with HUD to secure HUD-countersigned waivers for the HUD closing attorney and to document the file.</a:t>
            </a:r>
            <a:endParaRPr lang="en-US" sz="2000" dirty="0" smtClean="0"/>
          </a:p>
          <a:p>
            <a:pPr>
              <a:spcBef>
                <a:spcPts val="1800"/>
              </a:spcBef>
            </a:pPr>
            <a:r>
              <a:rPr lang="en-US" sz="2200" dirty="0" smtClean="0"/>
              <a:t>Any waivers viewed as uncertain or problematic should be spotlighted to the working group so that a plan B or alternative approach may be considered.</a:t>
            </a:r>
            <a:endParaRPr lang="en-US" sz="1900" dirty="0" smtClean="0"/>
          </a:p>
          <a:p>
            <a:pPr>
              <a:spcBef>
                <a:spcPts val="1800"/>
              </a:spcBef>
            </a:pPr>
            <a:r>
              <a:rPr lang="en-US" sz="2200" dirty="0" smtClean="0"/>
              <a:t>Support of HUD Field Office is essential for anything going to headquarters for approval.</a:t>
            </a:r>
          </a:p>
        </p:txBody>
      </p:sp>
      <p:sp>
        <p:nvSpPr>
          <p:cNvPr id="4" name="Slide Number Placeholder 3"/>
          <p:cNvSpPr>
            <a:spLocks noGrp="1"/>
          </p:cNvSpPr>
          <p:nvPr>
            <p:ph type="sldNum" sz="quarter" idx="12"/>
          </p:nvPr>
        </p:nvSpPr>
        <p:spPr/>
        <p:txBody>
          <a:bodyPr/>
          <a:lstStyle/>
          <a:p>
            <a:fld id="{00C584FD-C5F6-44B6-BAB6-2CDAC28B4E9C}" type="slidenum">
              <a:rPr lang="en-US" smtClean="0"/>
              <a:t>25</a:t>
            </a:fld>
            <a:endParaRPr lang="en-US" dirty="0"/>
          </a:p>
        </p:txBody>
      </p:sp>
    </p:spTree>
    <p:extLst>
      <p:ext uri="{BB962C8B-B14F-4D97-AF65-F5344CB8AC3E}">
        <p14:creationId xmlns:p14="http://schemas.microsoft.com/office/powerpoint/2010/main" val="1761359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LIHTC REFERENCES IN OTHER HUD LOAN DOCUMENTS</a:t>
            </a:r>
            <a:endParaRPr lang="en-US" dirty="0"/>
          </a:p>
        </p:txBody>
      </p:sp>
      <p:sp>
        <p:nvSpPr>
          <p:cNvPr id="3" name="Content Placeholder 2"/>
          <p:cNvSpPr>
            <a:spLocks noGrp="1"/>
          </p:cNvSpPr>
          <p:nvPr>
            <p:ph idx="1"/>
          </p:nvPr>
        </p:nvSpPr>
        <p:spPr/>
        <p:txBody>
          <a:bodyPr>
            <a:normAutofit/>
          </a:bodyPr>
          <a:lstStyle/>
          <a:p>
            <a:pPr marL="0" indent="0">
              <a:buNone/>
            </a:pPr>
            <a:endParaRPr lang="en-US" sz="1000" dirty="0" smtClean="0"/>
          </a:p>
          <a:p>
            <a:r>
              <a:rPr lang="en-US" sz="2200" dirty="0" smtClean="0"/>
              <a:t>Consolidated Certifications– Borrower (HUD-91070M; 06/14):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26" y="4833020"/>
            <a:ext cx="7162800" cy="152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689565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91"/>
          <a:stretch/>
        </p:blipFill>
        <p:spPr bwMode="auto">
          <a:xfrm>
            <a:off x="609600" y="3430904"/>
            <a:ext cx="7109018" cy="121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0C584FD-C5F6-44B6-BAB6-2CDAC28B4E9C}" type="slidenum">
              <a:rPr lang="en-US" smtClean="0"/>
              <a:t>26</a:t>
            </a:fld>
            <a:endParaRPr lang="en-US" dirty="0"/>
          </a:p>
        </p:txBody>
      </p:sp>
    </p:spTree>
    <p:extLst>
      <p:ext uri="{BB962C8B-B14F-4D97-AF65-F5344CB8AC3E}">
        <p14:creationId xmlns:p14="http://schemas.microsoft.com/office/powerpoint/2010/main" val="798332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LIHTC REFERENCES IN OTHER HUD LOAN DOCUMENTS</a:t>
            </a:r>
          </a:p>
        </p:txBody>
      </p:sp>
      <p:sp>
        <p:nvSpPr>
          <p:cNvPr id="3" name="Content Placeholder 2"/>
          <p:cNvSpPr>
            <a:spLocks noGrp="1"/>
          </p:cNvSpPr>
          <p:nvPr>
            <p:ph idx="1"/>
          </p:nvPr>
        </p:nvSpPr>
        <p:spPr/>
        <p:txBody>
          <a:bodyPr>
            <a:normAutofit/>
          </a:bodyPr>
          <a:lstStyle/>
          <a:p>
            <a:r>
              <a:rPr lang="en-US" sz="2200" dirty="0" smtClean="0"/>
              <a:t>Legal Opinion</a:t>
            </a:r>
            <a:endParaRPr lang="en-US" sz="2200" dirty="0"/>
          </a:p>
        </p:txBody>
      </p:sp>
      <p:sp>
        <p:nvSpPr>
          <p:cNvPr id="4" name="Slide Number Placeholder 3"/>
          <p:cNvSpPr>
            <a:spLocks noGrp="1"/>
          </p:cNvSpPr>
          <p:nvPr>
            <p:ph type="sldNum" sz="quarter" idx="12"/>
          </p:nvPr>
        </p:nvSpPr>
        <p:spPr/>
        <p:txBody>
          <a:bodyPr/>
          <a:lstStyle/>
          <a:p>
            <a:fld id="{00C584FD-C5F6-44B6-BAB6-2CDAC28B4E9C}" type="slidenum">
              <a:rPr lang="en-US" smtClean="0"/>
              <a:t>27</a:t>
            </a:fld>
            <a:endParaRPr lang="en-US" dirty="0"/>
          </a:p>
        </p:txBody>
      </p:sp>
      <p:pic>
        <p:nvPicPr>
          <p:cNvPr id="5122" name="Picture 2" descr="C:\Users\Jessica Snydman\Pictures\lihtc hud guid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42613"/>
            <a:ext cx="7924800" cy="36728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essica Snydman\Pictures\lihtc hud guid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07" y="2409894"/>
            <a:ext cx="7452682" cy="76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essica Snydman\Pictures\bond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07" y="3171894"/>
            <a:ext cx="4114799" cy="39257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essica Snydman\Pictures\bond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564472"/>
            <a:ext cx="7208293" cy="2994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6404709"/>
            <a:ext cx="2590800" cy="307777"/>
          </a:xfrm>
          <a:prstGeom prst="rect">
            <a:avLst/>
          </a:prstGeom>
          <a:noFill/>
        </p:spPr>
        <p:txBody>
          <a:bodyPr wrap="square" rtlCol="0">
            <a:spAutoFit/>
          </a:bodyPr>
          <a:lstStyle/>
          <a:p>
            <a:r>
              <a:rPr lang="en-US" sz="1400" i="1" dirty="0" smtClean="0"/>
              <a:t>HUD Closing Guide, Feb 2015</a:t>
            </a:r>
            <a:endParaRPr lang="en-US" sz="1400" i="1" dirty="0"/>
          </a:p>
        </p:txBody>
      </p:sp>
    </p:spTree>
    <p:extLst>
      <p:ext uri="{BB962C8B-B14F-4D97-AF65-F5344CB8AC3E}">
        <p14:creationId xmlns:p14="http://schemas.microsoft.com/office/powerpoint/2010/main" val="3805767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Kick-Off Conference </a:t>
            </a:r>
            <a:r>
              <a:rPr lang="en-US" dirty="0" smtClean="0"/>
              <a:t>Call</a:t>
            </a:r>
            <a:endParaRPr lang="en-US" dirty="0"/>
          </a:p>
        </p:txBody>
      </p:sp>
      <p:sp>
        <p:nvSpPr>
          <p:cNvPr id="3" name="Content Placeholder 2"/>
          <p:cNvSpPr>
            <a:spLocks noGrp="1"/>
          </p:cNvSpPr>
          <p:nvPr>
            <p:ph idx="1"/>
          </p:nvPr>
        </p:nvSpPr>
        <p:spPr/>
        <p:txBody>
          <a:bodyPr>
            <a:normAutofit lnSpcReduction="10000"/>
          </a:bodyPr>
          <a:lstStyle/>
          <a:p>
            <a:r>
              <a:rPr lang="en-US" dirty="0"/>
              <a:t>Convene after Firm Commitment issuance to discuss long-lead items, target closing date and path to closing.</a:t>
            </a:r>
          </a:p>
          <a:p>
            <a:endParaRPr lang="en-US" dirty="0"/>
          </a:p>
          <a:p>
            <a:r>
              <a:rPr lang="en-US" dirty="0"/>
              <a:t>Recommended participants:  HUD (Underwriter, assigned Attorney, Closing Coordinator); Lender (Underwriter, Lender and Borrower Counsel); Others?</a:t>
            </a:r>
          </a:p>
          <a:p>
            <a:endParaRPr lang="en-US" dirty="0"/>
          </a:p>
          <a:p>
            <a:r>
              <a:rPr lang="en-US" dirty="0"/>
              <a:t>Workload Sharing Transactions – HUD Underwriter in the “Processing Office”, OGC and Closing Coordinator in the “Originating Office”.</a:t>
            </a:r>
          </a:p>
          <a:p>
            <a:endParaRPr lang="en-US" dirty="0"/>
          </a:p>
          <a:p>
            <a:r>
              <a:rPr lang="en-US" dirty="0"/>
              <a:t>HUD relies on the Lender, Borrower and their attorneys to “herd cats” with regard to other financing sources.   </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28</a:t>
            </a:fld>
            <a:endParaRPr lang="en-US" dirty="0"/>
          </a:p>
        </p:txBody>
      </p:sp>
    </p:spTree>
    <p:extLst>
      <p:ext uri="{BB962C8B-B14F-4D97-AF65-F5344CB8AC3E}">
        <p14:creationId xmlns:p14="http://schemas.microsoft.com/office/powerpoint/2010/main" val="3825940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 Processing Numbers, Amendment to FC, Rate Lock</a:t>
            </a:r>
            <a:endParaRPr lang="en-US" dirty="0"/>
          </a:p>
        </p:txBody>
      </p:sp>
      <p:sp>
        <p:nvSpPr>
          <p:cNvPr id="3" name="Content Placeholder 2"/>
          <p:cNvSpPr>
            <a:spLocks noGrp="1"/>
          </p:cNvSpPr>
          <p:nvPr>
            <p:ph idx="1"/>
          </p:nvPr>
        </p:nvSpPr>
        <p:spPr/>
        <p:txBody>
          <a:bodyPr/>
          <a:lstStyle/>
          <a:p>
            <a:endParaRPr lang="en-US" dirty="0" smtClean="0"/>
          </a:p>
          <a:p>
            <a:r>
              <a:rPr lang="en-US" dirty="0" smtClean="0"/>
              <a:t>How </a:t>
            </a:r>
            <a:r>
              <a:rPr lang="en-US" dirty="0"/>
              <a:t>long should you give HUD to review and approve a substantive amendment…and what is “substantive”?</a:t>
            </a:r>
          </a:p>
          <a:p>
            <a:endParaRPr lang="en-US" dirty="0"/>
          </a:p>
          <a:p>
            <a:r>
              <a:rPr lang="en-US" dirty="0"/>
              <a:t>Be conservative with delivery dates at rate lock.  Extension Fees are not justification for HUD to rush to closing.</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29</a:t>
            </a:fld>
            <a:endParaRPr lang="en-US" dirty="0"/>
          </a:p>
        </p:txBody>
      </p:sp>
      <p:pic>
        <p:nvPicPr>
          <p:cNvPr id="3074" name="Picture 2" descr="http://www.flatbranchhomeloans.com/wp-content/uploads/2015/03/interest-rate-lo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34"/>
          <a:stretch/>
        </p:blipFill>
        <p:spPr bwMode="auto">
          <a:xfrm>
            <a:off x="3150437" y="4642379"/>
            <a:ext cx="2843126" cy="196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53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Vihstadt, Esq.</a:t>
            </a:r>
            <a:endParaRPr lang="en-US" dirty="0"/>
          </a:p>
        </p:txBody>
      </p:sp>
      <p:sp>
        <p:nvSpPr>
          <p:cNvPr id="3" name="Content Placeholder 2"/>
          <p:cNvSpPr>
            <a:spLocks noGrp="1"/>
          </p:cNvSpPr>
          <p:nvPr>
            <p:ph idx="1"/>
          </p:nvPr>
        </p:nvSpPr>
        <p:spPr/>
        <p:txBody>
          <a:bodyPr>
            <a:normAutofit fontScale="85000" lnSpcReduction="20000"/>
          </a:bodyPr>
          <a:lstStyle/>
          <a:p>
            <a:pPr marL="109728" indent="0" hangingPunct="0">
              <a:buNone/>
            </a:pPr>
            <a:r>
              <a:rPr lang="en-US" dirty="0" smtClean="0"/>
              <a:t>John E. Vihstadt is a partner with the Washington, D.C. law firm of </a:t>
            </a:r>
            <a:r>
              <a:rPr lang="en-US" dirty="0" smtClean="0"/>
              <a:t>Krooth</a:t>
            </a:r>
            <a:r>
              <a:rPr lang="en-US" dirty="0" smtClean="0"/>
              <a:t> &amp; Altman LLP (</a:t>
            </a:r>
            <a:r>
              <a:rPr lang="en-US" dirty="0" smtClean="0">
                <a:hlinkClick r:id="rId2"/>
              </a:rPr>
              <a:t>www.krooth.com</a:t>
            </a:r>
            <a:r>
              <a:rPr lang="en-US" dirty="0" smtClean="0"/>
              <a:t>).  Mr. Vihstadt concentrates in lender representation in HUD insured multifamily housing and healthcare financing transactions nationwide.  His practice also includes government and legislative affairs, as K&amp;A is counsel to the Committee on Healthcare Financing, a trade association specializing in HUD Section 232 (assisted living/nursing facility) and 242 (hospital) issues.  </a:t>
            </a:r>
          </a:p>
          <a:p>
            <a:pPr marL="109728" indent="0" hangingPunct="0">
              <a:buNone/>
            </a:pPr>
            <a:endParaRPr lang="en-US" dirty="0" smtClean="0"/>
          </a:p>
          <a:p>
            <a:pPr marL="109728" indent="0" hangingPunct="0">
              <a:buNone/>
            </a:pPr>
            <a:r>
              <a:rPr lang="en-US" dirty="0" smtClean="0"/>
              <a:t>Prior to joining K&amp;A in 1989, Mr. Vihstadt served as Executive Assistant to the President of </a:t>
            </a:r>
            <a:r>
              <a:rPr lang="en-US" dirty="0" smtClean="0"/>
              <a:t>Ginnie</a:t>
            </a:r>
            <a:r>
              <a:rPr lang="en-US" dirty="0" smtClean="0"/>
              <a:t> Mae and was Republican Counsel to the Select Committee on Aging, U. S. House of Representatives.  Mr. Vihstadt received his B.A. degree and J.D. degree from the University of Nebraska.  </a:t>
            </a:r>
          </a:p>
          <a:p>
            <a:pPr hangingPunct="0"/>
            <a:endParaRPr lang="en-US" dirty="0" smtClean="0"/>
          </a:p>
          <a:p>
            <a:pPr marL="109728" indent="0" hangingPunct="0">
              <a:buNone/>
            </a:pPr>
            <a:r>
              <a:rPr lang="en-US" dirty="0" smtClean="0"/>
              <a:t>One of John’s </a:t>
            </a:r>
            <a:r>
              <a:rPr lang="en-US" dirty="0" smtClean="0"/>
              <a:t>top </a:t>
            </a:r>
            <a:r>
              <a:rPr lang="en-US" dirty="0" smtClean="0"/>
              <a:t>career goals is to dine at every federal building cafeteria across the country that includes a multifamily HUD office.</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3</a:t>
            </a:fld>
            <a:endParaRPr lang="en-US" dirty="0"/>
          </a:p>
        </p:txBody>
      </p:sp>
    </p:spTree>
    <p:extLst>
      <p:ext uri="{BB962C8B-B14F-4D97-AF65-F5344CB8AC3E}">
        <p14:creationId xmlns:p14="http://schemas.microsoft.com/office/powerpoint/2010/main" val="2266015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Seller Notes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Simple </a:t>
            </a:r>
            <a:r>
              <a:rPr lang="en-US" u="sng" dirty="0"/>
              <a:t>or</a:t>
            </a:r>
            <a:r>
              <a:rPr lang="en-US" dirty="0"/>
              <a:t> compounding interest.  If compounding, a pro forma analysis of cash flows is required.  The cash flow water fall, and any superior private debt (Deferred Developer Fee) is material in this analysis.</a:t>
            </a:r>
          </a:p>
          <a:p>
            <a:endParaRPr lang="en-US" dirty="0"/>
          </a:p>
          <a:p>
            <a:r>
              <a:rPr lang="en-US" dirty="0"/>
              <a:t>Other requirements in MAP 14.14.A</a:t>
            </a:r>
          </a:p>
          <a:p>
            <a:endParaRPr lang="en-US" dirty="0"/>
          </a:p>
          <a:p>
            <a:r>
              <a:rPr lang="en-US" dirty="0"/>
              <a:t>A secured interest is acceptable if subject to automatic re-subordination in any future refinancing of the first.</a:t>
            </a:r>
          </a:p>
          <a:p>
            <a:endParaRPr lang="en-US" dirty="0"/>
          </a:p>
          <a:p>
            <a:r>
              <a:rPr lang="en-US" dirty="0"/>
              <a:t>Other mitigating factors – Identity of Interest Seller.</a:t>
            </a:r>
          </a:p>
          <a:p>
            <a:endParaRPr lang="en-US" dirty="0"/>
          </a:p>
          <a:p>
            <a:r>
              <a:rPr lang="en-US" dirty="0"/>
              <a:t>Can you service them with 100% of surplus cash?</a:t>
            </a:r>
          </a:p>
          <a:p>
            <a:endParaRPr lang="en-US" dirty="0"/>
          </a:p>
          <a:p>
            <a:r>
              <a:rPr lang="en-US" dirty="0"/>
              <a:t>See Handout</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30</a:t>
            </a:fld>
            <a:endParaRPr lang="en-US" dirty="0"/>
          </a:p>
        </p:txBody>
      </p:sp>
    </p:spTree>
    <p:extLst>
      <p:ext uri="{BB962C8B-B14F-4D97-AF65-F5344CB8AC3E}">
        <p14:creationId xmlns:p14="http://schemas.microsoft.com/office/powerpoint/2010/main" val="2192691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Equity Pay-In Schedules &amp; HUD Requirements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Tax </a:t>
            </a:r>
            <a:r>
              <a:rPr lang="en-US" dirty="0"/>
              <a:t>Credit Equity Pay-In typically changes prior to closing based on Equity Investor’s updated projections, timing, guarantees, due diligence, business agreements with Developer.</a:t>
            </a:r>
          </a:p>
          <a:p>
            <a:endParaRPr lang="en-US" dirty="0"/>
          </a:p>
          <a:p>
            <a:r>
              <a:rPr lang="en-US" dirty="0"/>
              <a:t>Lender should confirm Equity Pay-In Schedule complies with HUD requirements.  Review LPA.</a:t>
            </a:r>
          </a:p>
          <a:p>
            <a:endParaRPr lang="en-US" dirty="0"/>
          </a:p>
          <a:p>
            <a:r>
              <a:rPr lang="en-US" dirty="0"/>
              <a:t>See Handout</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31</a:t>
            </a:fld>
            <a:endParaRPr lang="en-US" dirty="0"/>
          </a:p>
        </p:txBody>
      </p:sp>
    </p:spTree>
    <p:extLst>
      <p:ext uri="{BB962C8B-B14F-4D97-AF65-F5344CB8AC3E}">
        <p14:creationId xmlns:p14="http://schemas.microsoft.com/office/powerpoint/2010/main" val="2680153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Draws &amp; Subsequent Capital Contributions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Lender </a:t>
            </a:r>
            <a:r>
              <a:rPr lang="en-US" dirty="0"/>
              <a:t>should confirm availability of sources during repair/construction period to meet repair/construction payments</a:t>
            </a:r>
          </a:p>
          <a:p>
            <a:endParaRPr lang="en-US" dirty="0"/>
          </a:p>
          <a:p>
            <a:r>
              <a:rPr lang="en-US" dirty="0"/>
              <a:t>Project draws and timing of sources</a:t>
            </a:r>
          </a:p>
          <a:p>
            <a:endParaRPr lang="en-US" dirty="0"/>
          </a:p>
          <a:p>
            <a:r>
              <a:rPr lang="en-US" dirty="0"/>
              <a:t>Refer to handout</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32</a:t>
            </a:fld>
            <a:endParaRPr lang="en-US" dirty="0"/>
          </a:p>
        </p:txBody>
      </p:sp>
      <p:pic>
        <p:nvPicPr>
          <p:cNvPr id="4098" name="Picture 2" descr="http://images.clipartpanda.com/condo-clipart-black-and-white-apartment-building-clip-artbuilding-with-trees-clip-art---vector-clip-art-online-royalty-blrtgrp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038600"/>
            <a:ext cx="2857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32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Disbursement Agreements</a:t>
            </a:r>
            <a:endParaRPr lang="en-US" dirty="0"/>
          </a:p>
        </p:txBody>
      </p:sp>
      <p:sp>
        <p:nvSpPr>
          <p:cNvPr id="3" name="Content Placeholder 2"/>
          <p:cNvSpPr>
            <a:spLocks noGrp="1"/>
          </p:cNvSpPr>
          <p:nvPr>
            <p:ph idx="1"/>
          </p:nvPr>
        </p:nvSpPr>
        <p:spPr/>
        <p:txBody>
          <a:bodyPr/>
          <a:lstStyle/>
          <a:p>
            <a:r>
              <a:rPr lang="en-US" dirty="0"/>
              <a:t>Purpose of Disbursement Agreement is to outline sources of funds, availability (timing) of funds, and use of those funds for all funders involved in the transaction </a:t>
            </a:r>
          </a:p>
          <a:p>
            <a:endParaRPr lang="en-US" dirty="0"/>
          </a:p>
          <a:p>
            <a:r>
              <a:rPr lang="en-US" dirty="0"/>
              <a:t>Is the Disbursement Agreement consistent with pro forma funding schedule, subordinate loan documents and the LPA?</a:t>
            </a:r>
          </a:p>
          <a:p>
            <a:endParaRPr lang="en-US" dirty="0"/>
          </a:p>
          <a:p>
            <a:r>
              <a:rPr lang="en-US" dirty="0"/>
              <a:t>HUD should control disbursement approvals.  HUD does not want draw approval and funding to be delayed waiting for subordinate lenders and LIHTC Investors consent to draws and change orders.</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33</a:t>
            </a:fld>
            <a:endParaRPr lang="en-US" dirty="0"/>
          </a:p>
        </p:txBody>
      </p:sp>
    </p:spTree>
    <p:extLst>
      <p:ext uri="{BB962C8B-B14F-4D97-AF65-F5344CB8AC3E}">
        <p14:creationId xmlns:p14="http://schemas.microsoft.com/office/powerpoint/2010/main" val="1657246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Construction Documents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223(f) vs. 221(d)(4)</a:t>
            </a:r>
          </a:p>
          <a:p>
            <a:endParaRPr lang="en-US" dirty="0"/>
          </a:p>
          <a:p>
            <a:r>
              <a:rPr lang="en-US" dirty="0"/>
              <a:t>Different Forms of Construction Contracts</a:t>
            </a:r>
          </a:p>
          <a:p>
            <a:endParaRPr lang="en-US" dirty="0"/>
          </a:p>
          <a:p>
            <a:r>
              <a:rPr lang="en-US" dirty="0"/>
              <a:t>Final Plans and Specs and Permits</a:t>
            </a:r>
          </a:p>
          <a:p>
            <a:endParaRPr lang="en-US" dirty="0"/>
          </a:p>
          <a:p>
            <a:r>
              <a:rPr lang="en-US" dirty="0"/>
              <a:t>Construction Schedule?</a:t>
            </a:r>
          </a:p>
          <a:p>
            <a:endParaRPr lang="en-US" dirty="0"/>
          </a:p>
          <a:p>
            <a:r>
              <a:rPr lang="en-US" dirty="0"/>
              <a:t>Is it “completion assurance” or contingency?</a:t>
            </a:r>
          </a:p>
          <a:p>
            <a:endParaRPr lang="en-US" dirty="0"/>
          </a:p>
          <a:p>
            <a:r>
              <a:rPr lang="en-US" dirty="0"/>
              <a:t>Remember: Identity of Interest Contractors always need to use the Cost Plus form of construction contract, even in LIHTC deals.</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34</a:t>
            </a:fld>
            <a:endParaRPr lang="en-US" dirty="0"/>
          </a:p>
        </p:txBody>
      </p:sp>
    </p:spTree>
    <p:extLst>
      <p:ext uri="{BB962C8B-B14F-4D97-AF65-F5344CB8AC3E}">
        <p14:creationId xmlns:p14="http://schemas.microsoft.com/office/powerpoint/2010/main" val="1106874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ln>
                  <a:solidFill>
                    <a:schemeClr val="tx2"/>
                  </a:solidFill>
                </a:ln>
                <a:solidFill>
                  <a:schemeClr val="accent4">
                    <a:lumMod val="75000"/>
                  </a:schemeClr>
                </a:solidFill>
                <a:effectLst>
                  <a:outerShdw blurRad="38100" dist="38100" dir="2700000" algn="tl">
                    <a:srgbClr val="000000">
                      <a:alpha val="43137"/>
                    </a:srgbClr>
                  </a:outerShdw>
                </a:effectLst>
              </a:rPr>
              <a:t>Questions?</a:t>
            </a:r>
            <a:br>
              <a:rPr lang="en-US" dirty="0" smtClean="0">
                <a:ln>
                  <a:solidFill>
                    <a:schemeClr val="tx2"/>
                  </a:solidFill>
                </a:ln>
                <a:solidFill>
                  <a:schemeClr val="accent4">
                    <a:lumMod val="75000"/>
                  </a:schemeClr>
                </a:solidFill>
                <a:effectLst>
                  <a:outerShdw blurRad="38100" dist="38100" dir="2700000" algn="tl">
                    <a:srgbClr val="000000">
                      <a:alpha val="43137"/>
                    </a:srgbClr>
                  </a:outerShdw>
                </a:effectLst>
              </a:rPr>
            </a:br>
            <a:r>
              <a:rPr lang="en-US" dirty="0" smtClean="0">
                <a:ln>
                  <a:solidFill>
                    <a:schemeClr val="tx2"/>
                  </a:solidFill>
                </a:ln>
                <a:solidFill>
                  <a:schemeClr val="accent4">
                    <a:lumMod val="75000"/>
                  </a:schemeClr>
                </a:solidFill>
                <a:effectLst>
                  <a:outerShdw blurRad="38100" dist="38100" dir="2700000" algn="tl">
                    <a:srgbClr val="000000">
                      <a:alpha val="43137"/>
                    </a:srgbClr>
                  </a:outerShdw>
                </a:effectLst>
              </a:rPr>
              <a:t>Thank you!</a:t>
            </a:r>
            <a:endParaRPr lang="en-US" dirty="0">
              <a:ln>
                <a:solidFill>
                  <a:schemeClr val="tx2"/>
                </a:solidFill>
              </a:ln>
              <a:solidFill>
                <a:schemeClr val="accent4">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505200"/>
            <a:ext cx="6400800" cy="1752600"/>
          </a:xfrm>
        </p:spPr>
        <p:txBody>
          <a:bodyPr>
            <a:normAutofit/>
          </a:bodyPr>
          <a:lstStyle/>
          <a:p>
            <a:pPr algn="ctr"/>
            <a:endParaRPr lang="en-US" sz="2800" b="1" dirty="0" smtClean="0"/>
          </a:p>
          <a:p>
            <a:pPr algn="ctr"/>
            <a:r>
              <a:rPr lang="en-US" sz="2800" b="1" dirty="0" smtClean="0"/>
              <a:t>LIHTC Closing, Funding &amp; Construction Administration</a:t>
            </a:r>
            <a:endParaRPr lang="en-US" sz="2800" b="1" dirty="0"/>
          </a:p>
        </p:txBody>
      </p:sp>
      <p:sp>
        <p:nvSpPr>
          <p:cNvPr id="4" name="TextBox 3"/>
          <p:cNvSpPr txBox="1"/>
          <p:nvPr/>
        </p:nvSpPr>
        <p:spPr>
          <a:xfrm rot="19736221">
            <a:off x="643271" y="428578"/>
            <a:ext cx="1127379" cy="2215991"/>
          </a:xfrm>
          <a:prstGeom prst="rect">
            <a:avLst/>
          </a:prstGeom>
          <a:noFill/>
        </p:spPr>
        <p:txBody>
          <a:bodyPr wrap="square" rtlCol="0">
            <a:spAutoFit/>
          </a:bodyPr>
          <a:lstStyle/>
          <a:p>
            <a:r>
              <a:rPr lang="en-US" sz="13800" dirty="0">
                <a:ln>
                  <a:solidFill>
                    <a:schemeClr val="tx2"/>
                  </a:solidFill>
                </a:ln>
                <a:solidFill>
                  <a:schemeClr val="accent3"/>
                </a:solidFill>
                <a:effectLst>
                  <a:outerShdw blurRad="38100" dist="38100" dir="2700000" algn="tl">
                    <a:srgbClr val="000000">
                      <a:alpha val="43137"/>
                    </a:srgbClr>
                  </a:outerShdw>
                </a:effectLst>
                <a:latin typeface="+mj-lt"/>
              </a:rPr>
              <a:t>?</a:t>
            </a:r>
            <a:endParaRPr lang="en-US" sz="13800" dirty="0">
              <a:solidFill>
                <a:schemeClr val="accent3"/>
              </a:solidFill>
              <a:latin typeface="+mj-lt"/>
            </a:endParaRPr>
          </a:p>
        </p:txBody>
      </p:sp>
      <p:sp>
        <p:nvSpPr>
          <p:cNvPr id="5" name="TextBox 4"/>
          <p:cNvSpPr txBox="1"/>
          <p:nvPr/>
        </p:nvSpPr>
        <p:spPr>
          <a:xfrm rot="2665554">
            <a:off x="7514146" y="1668540"/>
            <a:ext cx="1090501" cy="2215991"/>
          </a:xfrm>
          <a:prstGeom prst="rect">
            <a:avLst/>
          </a:prstGeom>
          <a:noFill/>
        </p:spPr>
        <p:txBody>
          <a:bodyPr wrap="square" rtlCol="0">
            <a:spAutoFit/>
          </a:bodyPr>
          <a:lstStyle/>
          <a:p>
            <a:r>
              <a:rPr lang="en-US" sz="13800" dirty="0">
                <a:ln>
                  <a:solidFill>
                    <a:schemeClr val="tx2"/>
                  </a:solidFill>
                </a:ln>
                <a:solidFill>
                  <a:schemeClr val="accent5"/>
                </a:solidFill>
                <a:effectLst>
                  <a:outerShdw blurRad="38100" dist="38100" dir="2700000" algn="tl">
                    <a:srgbClr val="000000">
                      <a:alpha val="43137"/>
                    </a:srgbClr>
                  </a:outerShdw>
                </a:effectLst>
                <a:latin typeface="+mj-lt"/>
              </a:rPr>
              <a:t>?</a:t>
            </a:r>
            <a:endParaRPr lang="en-US" sz="13800" dirty="0">
              <a:solidFill>
                <a:schemeClr val="accent5"/>
              </a:solidFill>
              <a:latin typeface="+mj-lt"/>
            </a:endParaRPr>
          </a:p>
        </p:txBody>
      </p:sp>
      <p:sp>
        <p:nvSpPr>
          <p:cNvPr id="6" name="TextBox 5"/>
          <p:cNvSpPr txBox="1"/>
          <p:nvPr/>
        </p:nvSpPr>
        <p:spPr>
          <a:xfrm rot="686990">
            <a:off x="3713930" y="4672205"/>
            <a:ext cx="1127379" cy="2215991"/>
          </a:xfrm>
          <a:prstGeom prst="rect">
            <a:avLst/>
          </a:prstGeom>
          <a:noFill/>
        </p:spPr>
        <p:txBody>
          <a:bodyPr wrap="square" rtlCol="0">
            <a:spAutoFit/>
          </a:bodyPr>
          <a:lstStyle/>
          <a:p>
            <a:r>
              <a:rPr lang="en-US" sz="13800" dirty="0">
                <a:ln>
                  <a:solidFill>
                    <a:schemeClr val="tx2"/>
                  </a:solidFill>
                </a:ln>
                <a:solidFill>
                  <a:schemeClr val="accent2"/>
                </a:solidFill>
                <a:effectLst>
                  <a:outerShdw blurRad="38100" dist="38100" dir="2700000" algn="tl">
                    <a:srgbClr val="000000">
                      <a:alpha val="43137"/>
                    </a:srgbClr>
                  </a:outerShdw>
                </a:effectLst>
                <a:latin typeface="+mj-lt"/>
              </a:rPr>
              <a:t>?</a:t>
            </a:r>
            <a:endParaRPr lang="en-US" sz="13800" dirty="0">
              <a:solidFill>
                <a:schemeClr val="accent2"/>
              </a:solidFill>
              <a:latin typeface="+mj-lt"/>
            </a:endParaRPr>
          </a:p>
        </p:txBody>
      </p:sp>
    </p:spTree>
    <p:extLst>
      <p:ext uri="{BB962C8B-B14F-4D97-AF65-F5344CB8AC3E}">
        <p14:creationId xmlns:p14="http://schemas.microsoft.com/office/powerpoint/2010/main" val="3114896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 </a:t>
            </a:r>
            <a:r>
              <a:rPr lang="en-US" dirty="0" smtClean="0"/>
              <a:t>Ott</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Steve </a:t>
            </a:r>
            <a:r>
              <a:rPr lang="en-US" dirty="0"/>
              <a:t>Ott</a:t>
            </a:r>
            <a:r>
              <a:rPr lang="en-US" dirty="0"/>
              <a:t> is a Branch Chief for a team of HUD Underwriters based in Chicago.  In addition to his supervisory responsibilities, Mr. </a:t>
            </a:r>
            <a:r>
              <a:rPr lang="en-US" dirty="0"/>
              <a:t>Ott</a:t>
            </a:r>
            <a:r>
              <a:rPr lang="en-US" dirty="0"/>
              <a:t> attends all Concept Meetings and manages regional and national workload sharing for the Midwest.</a:t>
            </a:r>
          </a:p>
          <a:p>
            <a:endParaRPr lang="en-US" dirty="0"/>
          </a:p>
          <a:p>
            <a:r>
              <a:rPr lang="en-US" dirty="0"/>
              <a:t>Mr. </a:t>
            </a:r>
            <a:r>
              <a:rPr lang="en-US" dirty="0"/>
              <a:t>Ott</a:t>
            </a:r>
            <a:r>
              <a:rPr lang="en-US" dirty="0"/>
              <a:t> was detailed to HUD Headquarters in late 2015 to assist with the recommendations for Tax Credit Pilot expansion to 221(d)(4).  He continues to be involved with LIHTC and affordable policy discussions and LIHTC Pilot Loan Committee.</a:t>
            </a:r>
          </a:p>
          <a:p>
            <a:endParaRPr lang="en-US" dirty="0"/>
          </a:p>
          <a:p>
            <a:r>
              <a:rPr lang="en-US" dirty="0"/>
              <a:t>Prior to joining HUD, Mr. </a:t>
            </a:r>
            <a:r>
              <a:rPr lang="en-US" dirty="0"/>
              <a:t>Ott</a:t>
            </a:r>
            <a:r>
              <a:rPr lang="en-US" dirty="0"/>
              <a:t> was a MAP Underwriter and worked for a Chicago developer focused on multifamily and senior housing, both affordable and market rate. </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4</a:t>
            </a:fld>
            <a:endParaRPr lang="en-US" dirty="0"/>
          </a:p>
        </p:txBody>
      </p:sp>
    </p:spTree>
    <p:extLst>
      <p:ext uri="{BB962C8B-B14F-4D97-AF65-F5344CB8AC3E}">
        <p14:creationId xmlns:p14="http://schemas.microsoft.com/office/powerpoint/2010/main" val="3554613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 </a:t>
            </a:r>
            <a:r>
              <a:rPr lang="en-US" dirty="0" err="1" smtClean="0"/>
              <a:t>Towey</a:t>
            </a:r>
            <a:r>
              <a:rPr lang="en-US" dirty="0" smtClean="0"/>
              <a:t>, Esq.</a:t>
            </a:r>
            <a:endParaRPr lang="en-US" dirty="0"/>
          </a:p>
        </p:txBody>
      </p:sp>
      <p:sp>
        <p:nvSpPr>
          <p:cNvPr id="3" name="Content Placeholder 2"/>
          <p:cNvSpPr>
            <a:spLocks noGrp="1"/>
          </p:cNvSpPr>
          <p:nvPr>
            <p:ph idx="1"/>
          </p:nvPr>
        </p:nvSpPr>
        <p:spPr/>
        <p:txBody>
          <a:bodyPr/>
          <a:lstStyle/>
          <a:p>
            <a:r>
              <a:rPr lang="en-US" dirty="0"/>
              <a:t>Matt </a:t>
            </a:r>
            <a:r>
              <a:rPr lang="en-US" dirty="0"/>
              <a:t>Towey</a:t>
            </a:r>
            <a:r>
              <a:rPr lang="en-US" dirty="0"/>
              <a:t> is an Attorney-Advisor in HUD’s Chicago office.  As part of the Programs Team in the Office of the Regional Counsel, he represents HUD’s various departments, including the Offices of Multifamily Housing, Residential Care Facilities, and Community Planning and Development.  </a:t>
            </a:r>
          </a:p>
          <a:p>
            <a:endParaRPr lang="en-US" dirty="0"/>
          </a:p>
          <a:p>
            <a:r>
              <a:rPr lang="en-US" dirty="0"/>
              <a:t>In addition to his work at HUD, Matt has worked at non-profit housing providers and as legal counsel to developers, FHA lenders, and LIHTC investors.  </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5</a:t>
            </a:fld>
            <a:endParaRPr lang="en-US" dirty="0"/>
          </a:p>
        </p:txBody>
      </p:sp>
    </p:spTree>
    <p:extLst>
      <p:ext uri="{BB962C8B-B14F-4D97-AF65-F5344CB8AC3E}">
        <p14:creationId xmlns:p14="http://schemas.microsoft.com/office/powerpoint/2010/main" val="2468205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Guidance</a:t>
            </a:r>
            <a:endParaRPr lang="en-US" dirty="0"/>
          </a:p>
        </p:txBody>
      </p:sp>
      <p:sp>
        <p:nvSpPr>
          <p:cNvPr id="3" name="Content Placeholder 2"/>
          <p:cNvSpPr>
            <a:spLocks noGrp="1"/>
          </p:cNvSpPr>
          <p:nvPr>
            <p:ph idx="1"/>
          </p:nvPr>
        </p:nvSpPr>
        <p:spPr/>
        <p:txBody>
          <a:bodyPr>
            <a:normAutofit lnSpcReduction="10000"/>
          </a:bodyPr>
          <a:lstStyle/>
          <a:p>
            <a:r>
              <a:rPr lang="en-US" dirty="0"/>
              <a:t>MAP Guide </a:t>
            </a:r>
          </a:p>
          <a:p>
            <a:pPr lvl="1"/>
            <a:r>
              <a:rPr lang="en-US" dirty="0"/>
              <a:t>MAP Guide Chapter 14</a:t>
            </a:r>
          </a:p>
          <a:p>
            <a:pPr lvl="2"/>
            <a:r>
              <a:rPr lang="en-US" dirty="0"/>
              <a:t>14.9 Architecture and Engineering</a:t>
            </a:r>
          </a:p>
          <a:p>
            <a:pPr lvl="2"/>
            <a:r>
              <a:rPr lang="en-US" dirty="0"/>
              <a:t>14.14 Structuring of Secondary Debt in Tax Credit Transactions</a:t>
            </a:r>
          </a:p>
          <a:p>
            <a:pPr lvl="2"/>
            <a:r>
              <a:rPr lang="en-US" dirty="0"/>
              <a:t>14.15 Tax Credit Equity Pay-In Schedule</a:t>
            </a:r>
          </a:p>
          <a:p>
            <a:pPr lvl="2"/>
            <a:r>
              <a:rPr lang="en-US" dirty="0"/>
              <a:t>14.16 Equity Bridge Loans (“EBLs”) in Tax Credit Projects</a:t>
            </a:r>
          </a:p>
          <a:p>
            <a:pPr lvl="2"/>
            <a:r>
              <a:rPr lang="en-US" dirty="0"/>
              <a:t>14.19 Other Matters (including bond financing, lien priority, and regulatory agreements)</a:t>
            </a:r>
          </a:p>
          <a:p>
            <a:r>
              <a:rPr lang="en-US" dirty="0"/>
              <a:t>Multifamily Housing Closing Guide</a:t>
            </a:r>
          </a:p>
          <a:p>
            <a:pPr lvl="1"/>
            <a:r>
              <a:rPr lang="en-US" dirty="0"/>
              <a:t>Part 3.9 Low-Income Housing Tax Credit-Financed Projects</a:t>
            </a:r>
          </a:p>
          <a:p>
            <a:pPr lvl="2"/>
            <a:r>
              <a:rPr lang="en-US" dirty="0"/>
              <a:t>LURA</a:t>
            </a:r>
          </a:p>
          <a:p>
            <a:pPr lvl="2"/>
            <a:r>
              <a:rPr lang="en-US" dirty="0"/>
              <a:t>Attorney Opinion</a:t>
            </a:r>
          </a:p>
          <a:p>
            <a:pPr lvl="2"/>
            <a:r>
              <a:rPr lang="en-US" dirty="0"/>
              <a:t>LLCI/Passive Investor Certification</a:t>
            </a:r>
          </a:p>
          <a:p>
            <a:pPr lvl="1">
              <a:buClr>
                <a:srgbClr val="4E67C8"/>
              </a:buClr>
            </a:pPr>
            <a:r>
              <a:rPr lang="en-US" dirty="0">
                <a:solidFill>
                  <a:prstClr val="black"/>
                </a:solidFill>
              </a:rPr>
              <a:t>Part 5.3 HUD [Rider / Amendment] To Restrictive Covenants</a:t>
            </a:r>
            <a:endParaRPr lang="en-US" dirty="0"/>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6</a:t>
            </a:fld>
            <a:endParaRPr lang="en-US" dirty="0"/>
          </a:p>
        </p:txBody>
      </p:sp>
    </p:spTree>
    <p:extLst>
      <p:ext uri="{BB962C8B-B14F-4D97-AF65-F5344CB8AC3E}">
        <p14:creationId xmlns:p14="http://schemas.microsoft.com/office/powerpoint/2010/main" val="201913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C584FD-C5F6-44B6-BAB6-2CDAC28B4E9C}" type="slidenum">
              <a:rPr lang="en-US" smtClean="0"/>
              <a:t>7</a:t>
            </a:fld>
            <a:endParaRPr lang="en-US" dirty="0"/>
          </a:p>
        </p:txBody>
      </p:sp>
      <p:sp>
        <p:nvSpPr>
          <p:cNvPr id="5" name="Title 1"/>
          <p:cNvSpPr txBox="1">
            <a:spLocks noGrp="1"/>
          </p:cNvSpPr>
          <p:nvPr>
            <p:ph type="title"/>
          </p:nvPr>
        </p:nvSpPr>
        <p:spPr>
          <a:xfrm>
            <a:off x="304800" y="685800"/>
            <a:ext cx="8382000" cy="12954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FHA Housing Tax Credit Pilot Program on HUD’s Website</a:t>
            </a:r>
          </a:p>
          <a:p>
            <a:pPr lvl="1" algn="ctr"/>
            <a:r>
              <a:rPr lang="en-US" sz="1600" dirty="0">
                <a:hlinkClick r:id="rId2"/>
              </a:rPr>
              <a:t>http://portal.hud.gov/hudportal/HUD?src=/program_offices/housing/mfh/map/maphome/taxcredit</a:t>
            </a:r>
            <a:r>
              <a:rPr lang="en-US" sz="1600" dirty="0"/>
              <a:t> </a:t>
            </a:r>
          </a:p>
          <a:p>
            <a:endParaRPr lang="en-US" dirty="0"/>
          </a:p>
        </p:txBody>
      </p:sp>
      <p:pic>
        <p:nvPicPr>
          <p:cNvPr id="6" name="Content Placeholder 4"/>
          <p:cNvPicPr>
            <a:picLocks noGrp="1" noChangeAspect="1"/>
          </p:cNvPicPr>
          <p:nvPr>
            <p:ph idx="1"/>
          </p:nvPr>
        </p:nvPicPr>
        <p:blipFill>
          <a:blip r:embed="rId3"/>
          <a:stretch>
            <a:fillRect/>
          </a:stretch>
        </p:blipFill>
        <p:spPr>
          <a:xfrm>
            <a:off x="990600" y="1828800"/>
            <a:ext cx="7002697" cy="4876800"/>
          </a:xfrm>
          <a:prstGeom prst="rect">
            <a:avLst/>
          </a:prstGeom>
        </p:spPr>
      </p:pic>
    </p:spTree>
    <p:extLst>
      <p:ext uri="{BB962C8B-B14F-4D97-AF65-F5344CB8AC3E}">
        <p14:creationId xmlns:p14="http://schemas.microsoft.com/office/powerpoint/2010/main" val="122377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Forms and HUD Documents</a:t>
            </a:r>
            <a:endParaRPr lang="en-US" dirty="0"/>
          </a:p>
        </p:txBody>
      </p:sp>
      <p:sp>
        <p:nvSpPr>
          <p:cNvPr id="3" name="Content Placeholder 2"/>
          <p:cNvSpPr>
            <a:spLocks noGrp="1"/>
          </p:cNvSpPr>
          <p:nvPr>
            <p:ph idx="1"/>
          </p:nvPr>
        </p:nvSpPr>
        <p:spPr/>
        <p:txBody>
          <a:bodyPr/>
          <a:lstStyle/>
          <a:p>
            <a:r>
              <a:rPr lang="en-US" dirty="0"/>
              <a:t>Rider to Security Instrument</a:t>
            </a:r>
          </a:p>
          <a:p>
            <a:pPr lvl="1"/>
            <a:r>
              <a:rPr lang="en-US" sz="1400" dirty="0">
                <a:hlinkClick r:id="rId2"/>
              </a:rPr>
              <a:t>http://portal.hud.gov/hudportal/documents/huddoc?id=Security_Instrument_Rider.pdf</a:t>
            </a:r>
            <a:r>
              <a:rPr lang="en-US" sz="1400" dirty="0"/>
              <a:t> </a:t>
            </a:r>
          </a:p>
          <a:p>
            <a:pPr>
              <a:buClr>
                <a:srgbClr val="4E67C8"/>
              </a:buClr>
            </a:pPr>
            <a:r>
              <a:rPr lang="en-US" dirty="0"/>
              <a:t>Lender Certification for Tax Exempt Bonds and 4% Tax Credit Transactions</a:t>
            </a:r>
            <a:endParaRPr lang="en-US" sz="1400" dirty="0"/>
          </a:p>
          <a:p>
            <a:pPr lvl="1"/>
            <a:r>
              <a:rPr lang="en-US" sz="1400" dirty="0">
                <a:hlinkClick r:id="rId3"/>
              </a:rPr>
              <a:t>http://portal.hud.gov/hudportal/documents/huddoc?id=Lender_Certif_for_Tax_Emt.docx</a:t>
            </a:r>
            <a:r>
              <a:rPr lang="en-US" sz="1400" dirty="0"/>
              <a:t> </a:t>
            </a:r>
          </a:p>
          <a:p>
            <a:pPr>
              <a:buClr>
                <a:srgbClr val="4E67C8"/>
              </a:buClr>
            </a:pPr>
            <a:r>
              <a:rPr lang="en-US" dirty="0"/>
              <a:t>Multifamily Program Closing Guide for Rider/Amendment 5.3, Rider to Security Instrument 5.4 &amp; Closing Checklists</a:t>
            </a:r>
            <a:endParaRPr lang="en-US" sz="1400" dirty="0"/>
          </a:p>
          <a:p>
            <a:pPr lvl="1"/>
            <a:r>
              <a:rPr lang="en-US" sz="1400" dirty="0">
                <a:hlinkClick r:id="rId4"/>
              </a:rPr>
              <a:t>http://portal.hud.gov/hudportal/documents/huddoc?id=14_MF_CLSNG_GD.PDF</a:t>
            </a:r>
            <a:r>
              <a:rPr lang="en-US" sz="1400" dirty="0"/>
              <a:t> </a:t>
            </a:r>
          </a:p>
          <a:p>
            <a:pPr lvl="0">
              <a:buClr>
                <a:srgbClr val="4E67C8"/>
              </a:buClr>
            </a:pPr>
            <a:r>
              <a:rPr lang="en-US" dirty="0">
                <a:solidFill>
                  <a:prstClr val="black"/>
                </a:solidFill>
              </a:rPr>
              <a:t>Passive Investor Certification</a:t>
            </a:r>
            <a:endParaRPr lang="en-US" sz="1400" dirty="0"/>
          </a:p>
          <a:p>
            <a:pPr lvl="1"/>
            <a:r>
              <a:rPr lang="en-US" sz="1400" dirty="0">
                <a:hlinkClick r:id="rId5"/>
              </a:rPr>
              <a:t>http://portal.hud.gov/hudportal/documents/huddoc?id=Passive_Invest_Id_Certifi.pdf</a:t>
            </a:r>
            <a:r>
              <a:rPr lang="en-US" sz="1400" dirty="0"/>
              <a:t> </a:t>
            </a:r>
          </a:p>
          <a:p>
            <a:pPr lvl="0">
              <a:buClr>
                <a:srgbClr val="4E67C8"/>
              </a:buClr>
            </a:pPr>
            <a:r>
              <a:rPr lang="en-US" dirty="0">
                <a:solidFill>
                  <a:prstClr val="black"/>
                </a:solidFill>
              </a:rPr>
              <a:t>Opinion of Borrower’s Counsel</a:t>
            </a:r>
            <a:endParaRPr lang="en-US" sz="1400" dirty="0"/>
          </a:p>
          <a:p>
            <a:pPr lvl="1"/>
            <a:r>
              <a:rPr lang="en-US" sz="1400" dirty="0">
                <a:hlinkClick r:id="rId6"/>
              </a:rPr>
              <a:t>https://portal.hud.gov/hudportal/documents/huddoc?id=91725M.pdf</a:t>
            </a:r>
            <a:r>
              <a:rPr lang="en-US" sz="1400" dirty="0"/>
              <a:t> </a:t>
            </a:r>
          </a:p>
          <a:p>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8</a:t>
            </a:fld>
            <a:endParaRPr lang="en-US" dirty="0"/>
          </a:p>
        </p:txBody>
      </p:sp>
    </p:spTree>
    <p:extLst>
      <p:ext uri="{BB962C8B-B14F-4D97-AF65-F5344CB8AC3E}">
        <p14:creationId xmlns:p14="http://schemas.microsoft.com/office/powerpoint/2010/main" val="1261861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Timelines vs. Deadlines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As soon as the firm commitment is signed, HUD staff and counsel are reminded of the various pressures to close, including:</a:t>
            </a:r>
          </a:p>
          <a:p>
            <a:pPr marL="0" indent="0">
              <a:buNone/>
            </a:pPr>
            <a:endParaRPr lang="en-US" dirty="0"/>
          </a:p>
          <a:p>
            <a:r>
              <a:rPr lang="en-US" dirty="0"/>
              <a:t>Rate lock deadlines, </a:t>
            </a:r>
          </a:p>
          <a:p>
            <a:r>
              <a:rPr lang="en-US" dirty="0"/>
              <a:t>Construction schedules and placed-in-service dates, and</a:t>
            </a:r>
          </a:p>
          <a:p>
            <a:r>
              <a:rPr lang="en-US" dirty="0"/>
              <a:t>Bond delivery dates.</a:t>
            </a:r>
          </a:p>
          <a:p>
            <a:pPr marL="0" indent="0">
              <a:buNone/>
            </a:pPr>
            <a:endParaRPr lang="en-US" dirty="0"/>
          </a:p>
          <a:p>
            <a:pPr marL="0" indent="0">
              <a:buNone/>
            </a:pPr>
            <a:r>
              <a:rPr lang="en-US" dirty="0"/>
              <a:t>Each of these has different consequences that should be clearly explained to the HUD closing team.</a:t>
            </a:r>
          </a:p>
          <a:p>
            <a:pPr marL="0" indent="0">
              <a:buNone/>
            </a:pPr>
            <a:endParaRPr lang="en-US" dirty="0"/>
          </a:p>
          <a:p>
            <a:pPr marL="0" indent="0">
              <a:buNone/>
            </a:pPr>
            <a:r>
              <a:rPr lang="en-US" dirty="0"/>
              <a:t>Be honest about time constraints, but at the same time ...  </a:t>
            </a:r>
          </a:p>
          <a:p>
            <a:pPr marL="0" indent="0">
              <a:buNone/>
            </a:pPr>
            <a:r>
              <a:rPr lang="en-US" dirty="0"/>
              <a:t>Be realistic about HUD’s closing process and capacity</a:t>
            </a:r>
            <a:r>
              <a:rPr lang="en-US" dirty="0" smtClean="0"/>
              <a:t>.</a:t>
            </a:r>
            <a:endParaRPr lang="en-US" dirty="0"/>
          </a:p>
        </p:txBody>
      </p:sp>
      <p:sp>
        <p:nvSpPr>
          <p:cNvPr id="4" name="Slide Number Placeholder 3"/>
          <p:cNvSpPr>
            <a:spLocks noGrp="1"/>
          </p:cNvSpPr>
          <p:nvPr>
            <p:ph type="sldNum" sz="quarter" idx="12"/>
          </p:nvPr>
        </p:nvSpPr>
        <p:spPr/>
        <p:txBody>
          <a:bodyPr/>
          <a:lstStyle/>
          <a:p>
            <a:fld id="{00C584FD-C5F6-44B6-BAB6-2CDAC28B4E9C}" type="slidenum">
              <a:rPr lang="en-US" smtClean="0"/>
              <a:t>9</a:t>
            </a:fld>
            <a:endParaRPr lang="en-US" dirty="0"/>
          </a:p>
        </p:txBody>
      </p:sp>
    </p:spTree>
    <p:extLst>
      <p:ext uri="{BB962C8B-B14F-4D97-AF65-F5344CB8AC3E}">
        <p14:creationId xmlns:p14="http://schemas.microsoft.com/office/powerpoint/2010/main" val="3645689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22725C"/>
      </a:hlink>
      <a:folHlink>
        <a:srgbClr val="59A8D1"/>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1027</TotalTime>
  <Words>2334</Words>
  <Application>Microsoft Office PowerPoint</Application>
  <PresentationFormat>On-screen Show (4:3)</PresentationFormat>
  <Paragraphs>274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LIHTC Closing, Funding, and Construction Administration</vt:lpstr>
      <vt:lpstr>Panel</vt:lpstr>
      <vt:lpstr>John Vihstadt, Esq.</vt:lpstr>
      <vt:lpstr>Steve Ott</vt:lpstr>
      <vt:lpstr>Matt Towey, Esq.</vt:lpstr>
      <vt:lpstr>HUD Guidance</vt:lpstr>
      <vt:lpstr>FHA Housing Tax Credit Pilot Program on HUD’s Website http://portal.hud.gov/hudportal/HUD?src=/program_offices/housing/mfh/map/maphome/taxcredit  </vt:lpstr>
      <vt:lpstr>Forms and HUD Documents</vt:lpstr>
      <vt:lpstr>Timelines vs. Deadlines</vt:lpstr>
      <vt:lpstr>Equity Investor’s Letter of Intent (LOI)</vt:lpstr>
      <vt:lpstr>Equity Investor’s Letter of Intent (LOI) (cont’d.)</vt:lpstr>
      <vt:lpstr>Organizational Chart</vt:lpstr>
      <vt:lpstr>Limited Partnership Agreement or Operating Agreement</vt:lpstr>
      <vt:lpstr>Limited Partnership Agreement or Operating Agreement (cont’d)</vt:lpstr>
      <vt:lpstr>Secondary Financing/ Subordinate Loan Documents</vt:lpstr>
      <vt:lpstr>Secondary Financing/ Subordinate Loan Documents (cont’d) </vt:lpstr>
      <vt:lpstr>LIHTC Rider to HUD Security  Instrument</vt:lpstr>
      <vt:lpstr>LIHTC Rider to HUD Security Instrument (cont’d)</vt:lpstr>
      <vt:lpstr>Tax Credit &amp; Bond LURAs</vt:lpstr>
      <vt:lpstr>Tax Credit &amp; Bond LURAs (cont’d)</vt:lpstr>
      <vt:lpstr>Tax Credit &amp; Bond LURAs (cont’d)</vt:lpstr>
      <vt:lpstr>Non-Critical Repair Escrow Funding, Documentation, and Administration</vt:lpstr>
      <vt:lpstr>Building and Other Permits, Licenses &amp; Approvals</vt:lpstr>
      <vt:lpstr>Building and Other Permits, Licenses &amp; Approvals</vt:lpstr>
      <vt:lpstr>Waivers</vt:lpstr>
      <vt:lpstr>LIHTC REFERENCES IN OTHER HUD LOAN DOCUMENTS</vt:lpstr>
      <vt:lpstr>LIHTC REFERENCES IN OTHER HUD LOAN DOCUMENTS</vt:lpstr>
      <vt:lpstr>Kick-Off Conference Call</vt:lpstr>
      <vt:lpstr>Final Processing Numbers, Amendment to FC, Rate Lock</vt:lpstr>
      <vt:lpstr>Seller Notes</vt:lpstr>
      <vt:lpstr>Equity Pay-In Schedules &amp; HUD Requirements</vt:lpstr>
      <vt:lpstr>Funding Draws &amp; Subsequent Capital Contributions</vt:lpstr>
      <vt:lpstr>Disbursement Agreements</vt:lpstr>
      <vt:lpstr>Construction Documents</vt:lpstr>
      <vt:lpstr>Questions? 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Funding, and Construction Admin</dc:title>
  <dc:creator>Snydman, Jessica</dc:creator>
  <cp:lastModifiedBy>Snydman, Jessica</cp:lastModifiedBy>
  <cp:revision>49</cp:revision>
  <cp:lastPrinted>2016-07-05T23:06:30Z</cp:lastPrinted>
  <dcterms:created xsi:type="dcterms:W3CDTF">2016-06-30T16:19:56Z</dcterms:created>
  <dcterms:modified xsi:type="dcterms:W3CDTF">2016-07-05T23:28:55Z</dcterms:modified>
</cp:coreProperties>
</file>