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76" r:id="rId2"/>
  </p:sldMasterIdLst>
  <p:notesMasterIdLst>
    <p:notesMasterId r:id="rId18"/>
  </p:notesMasterIdLst>
  <p:handoutMasterIdLst>
    <p:handoutMasterId r:id="rId19"/>
  </p:handoutMasterIdLst>
  <p:sldIdLst>
    <p:sldId id="761" r:id="rId3"/>
    <p:sldId id="709" r:id="rId4"/>
    <p:sldId id="807" r:id="rId5"/>
    <p:sldId id="798" r:id="rId6"/>
    <p:sldId id="776" r:id="rId7"/>
    <p:sldId id="802" r:id="rId8"/>
    <p:sldId id="803" r:id="rId9"/>
    <p:sldId id="794" r:id="rId10"/>
    <p:sldId id="800" r:id="rId11"/>
    <p:sldId id="799" r:id="rId12"/>
    <p:sldId id="795" r:id="rId13"/>
    <p:sldId id="801" r:id="rId14"/>
    <p:sldId id="797" r:id="rId15"/>
    <p:sldId id="804" r:id="rId16"/>
    <p:sldId id="768" r:id="rId17"/>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8" autoAdjust="0"/>
    <p:restoredTop sz="94667" autoAdjust="0"/>
  </p:normalViewPr>
  <p:slideViewPr>
    <p:cSldViewPr>
      <p:cViewPr varScale="1">
        <p:scale>
          <a:sx n="87" d="100"/>
          <a:sy n="87" d="100"/>
        </p:scale>
        <p:origin x="-8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2"/>
            <a:ext cx="3036624" cy="462721"/>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62467" name="Rectangle 3"/>
          <p:cNvSpPr>
            <a:spLocks noGrp="1" noChangeArrowheads="1"/>
          </p:cNvSpPr>
          <p:nvPr>
            <p:ph type="dt" sz="quarter" idx="1"/>
          </p:nvPr>
        </p:nvSpPr>
        <p:spPr bwMode="auto">
          <a:xfrm>
            <a:off x="3973777" y="2"/>
            <a:ext cx="3036624" cy="462721"/>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algn="r" defTabSz="925023">
              <a:defRPr sz="1100">
                <a:latin typeface="Times New Roman" pitchFamily="18" charset="0"/>
              </a:defRPr>
            </a:lvl1pPr>
          </a:lstStyle>
          <a:p>
            <a:pPr>
              <a:defRPr/>
            </a:pPr>
            <a:endParaRPr lang="en-US" dirty="0"/>
          </a:p>
        </p:txBody>
      </p:sp>
      <p:sp>
        <p:nvSpPr>
          <p:cNvPr id="62468" name="Rectangle 4"/>
          <p:cNvSpPr>
            <a:spLocks noGrp="1" noChangeArrowheads="1"/>
          </p:cNvSpPr>
          <p:nvPr>
            <p:ph type="ftr" sz="quarter" idx="2"/>
          </p:nvPr>
        </p:nvSpPr>
        <p:spPr bwMode="auto">
          <a:xfrm>
            <a:off x="0" y="8773355"/>
            <a:ext cx="3036624" cy="462720"/>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62469" name="Rectangle 5"/>
          <p:cNvSpPr>
            <a:spLocks noGrp="1" noChangeArrowheads="1"/>
          </p:cNvSpPr>
          <p:nvPr>
            <p:ph type="sldNum" sz="quarter" idx="3"/>
          </p:nvPr>
        </p:nvSpPr>
        <p:spPr bwMode="auto">
          <a:xfrm>
            <a:off x="3973777" y="8773355"/>
            <a:ext cx="3036624" cy="462720"/>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algn="r" defTabSz="925023">
              <a:defRPr sz="1100">
                <a:latin typeface="Times New Roman" pitchFamily="18" charset="0"/>
              </a:defRPr>
            </a:lvl1pPr>
          </a:lstStyle>
          <a:p>
            <a:pPr>
              <a:defRPr/>
            </a:pPr>
            <a:fld id="{F926E245-365B-4253-A62B-854FAFCA17E2}" type="slidenum">
              <a:rPr lang="en-US"/>
              <a:pPr>
                <a:defRPr/>
              </a:pPr>
              <a:t>‹#›</a:t>
            </a:fld>
            <a:endParaRPr lang="en-US" dirty="0"/>
          </a:p>
        </p:txBody>
      </p:sp>
    </p:spTree>
    <p:extLst>
      <p:ext uri="{BB962C8B-B14F-4D97-AF65-F5344CB8AC3E}">
        <p14:creationId xmlns:p14="http://schemas.microsoft.com/office/powerpoint/2010/main" val="2369582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3036624" cy="462721"/>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10243" name="Rectangle 3"/>
          <p:cNvSpPr>
            <a:spLocks noGrp="1" noChangeArrowheads="1"/>
          </p:cNvSpPr>
          <p:nvPr>
            <p:ph type="dt" idx="1"/>
          </p:nvPr>
        </p:nvSpPr>
        <p:spPr bwMode="auto">
          <a:xfrm>
            <a:off x="3973777" y="2"/>
            <a:ext cx="3036624" cy="462721"/>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algn="r" defTabSz="925023">
              <a:defRPr sz="1100">
                <a:latin typeface="Times New Roman" pitchFamily="18"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35633" y="4387444"/>
            <a:ext cx="5139134" cy="4156845"/>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73355"/>
            <a:ext cx="3036624" cy="462720"/>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10247" name="Rectangle 7"/>
          <p:cNvSpPr>
            <a:spLocks noGrp="1" noChangeArrowheads="1"/>
          </p:cNvSpPr>
          <p:nvPr>
            <p:ph type="sldNum" sz="quarter" idx="5"/>
          </p:nvPr>
        </p:nvSpPr>
        <p:spPr bwMode="auto">
          <a:xfrm>
            <a:off x="3973777" y="8773355"/>
            <a:ext cx="3036624" cy="462720"/>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algn="r" defTabSz="925023">
              <a:defRPr sz="1100">
                <a:latin typeface="Times New Roman" pitchFamily="18" charset="0"/>
              </a:defRPr>
            </a:lvl1pPr>
          </a:lstStyle>
          <a:p>
            <a:pPr>
              <a:defRPr/>
            </a:pPr>
            <a:fld id="{B2FA6792-D8DD-47AA-884E-3EF899663623}" type="slidenum">
              <a:rPr lang="en-US"/>
              <a:pPr>
                <a:defRPr/>
              </a:pPr>
              <a:t>‹#›</a:t>
            </a:fld>
            <a:endParaRPr lang="en-US" dirty="0"/>
          </a:p>
        </p:txBody>
      </p:sp>
    </p:spTree>
    <p:extLst>
      <p:ext uri="{BB962C8B-B14F-4D97-AF65-F5344CB8AC3E}">
        <p14:creationId xmlns:p14="http://schemas.microsoft.com/office/powerpoint/2010/main" val="2553092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DBFAAFE-9E71-46A5-9E45-C9262A4F589E}" type="slidenum">
              <a:rPr lang="en-US">
                <a:solidFill>
                  <a:prstClr val="black"/>
                </a:solidFill>
              </a:rPr>
              <a:pPr/>
              <a:t>1</a:t>
            </a:fld>
            <a:endParaRPr lang="en-US" dirty="0">
              <a:solidFill>
                <a:prstClr val="black"/>
              </a:solidFill>
            </a:endParaRPr>
          </a:p>
        </p:txBody>
      </p:sp>
      <p:sp>
        <p:nvSpPr>
          <p:cNvPr id="721922" name="Rectangle 7"/>
          <p:cNvSpPr txBox="1">
            <a:spLocks noGrp="1" noChangeArrowheads="1"/>
          </p:cNvSpPr>
          <p:nvPr/>
        </p:nvSpPr>
        <p:spPr bwMode="auto">
          <a:xfrm>
            <a:off x="3973514" y="8773958"/>
            <a:ext cx="3036887" cy="462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86" tIns="46394" rIns="92786" bIns="46394" anchor="b"/>
          <a:lstStyle>
            <a:lvl1pPr defTabSz="931863">
              <a:defRPr sz="2400">
                <a:solidFill>
                  <a:schemeClr val="tx1"/>
                </a:solidFill>
                <a:latin typeface="Times New Roman" pitchFamily="18" charset="0"/>
              </a:defRPr>
            </a:lvl1pPr>
            <a:lvl2pPr marL="742950" indent="-285750" defTabSz="931863">
              <a:defRPr sz="2400">
                <a:solidFill>
                  <a:schemeClr val="tx1"/>
                </a:solidFill>
                <a:latin typeface="Times New Roman" pitchFamily="18" charset="0"/>
              </a:defRPr>
            </a:lvl2pPr>
            <a:lvl3pPr marL="1143000" indent="-228600" defTabSz="931863">
              <a:defRPr sz="2400">
                <a:solidFill>
                  <a:schemeClr val="tx1"/>
                </a:solidFill>
                <a:latin typeface="Times New Roman" pitchFamily="18" charset="0"/>
              </a:defRPr>
            </a:lvl3pPr>
            <a:lvl4pPr marL="1600200" indent="-228600" defTabSz="931863">
              <a:defRPr sz="2400">
                <a:solidFill>
                  <a:schemeClr val="tx1"/>
                </a:solidFill>
                <a:latin typeface="Times New Roman" pitchFamily="18" charset="0"/>
              </a:defRPr>
            </a:lvl4pPr>
            <a:lvl5pPr marL="2057400" indent="-228600" defTabSz="931863">
              <a:defRPr sz="2400">
                <a:solidFill>
                  <a:schemeClr val="tx1"/>
                </a:solidFill>
                <a:latin typeface="Times New Roman" pitchFamily="18" charset="0"/>
              </a:defRPr>
            </a:lvl5pPr>
            <a:lvl6pPr marL="2514600" indent="-228600" defTabSz="931863" fontAlgn="base">
              <a:spcBef>
                <a:spcPct val="0"/>
              </a:spcBef>
              <a:spcAft>
                <a:spcPct val="0"/>
              </a:spcAft>
              <a:defRPr sz="2400">
                <a:solidFill>
                  <a:schemeClr val="tx1"/>
                </a:solidFill>
                <a:latin typeface="Times New Roman" pitchFamily="18" charset="0"/>
              </a:defRPr>
            </a:lvl6pPr>
            <a:lvl7pPr marL="2971800" indent="-228600" defTabSz="931863" fontAlgn="base">
              <a:spcBef>
                <a:spcPct val="0"/>
              </a:spcBef>
              <a:spcAft>
                <a:spcPct val="0"/>
              </a:spcAft>
              <a:defRPr sz="2400">
                <a:solidFill>
                  <a:schemeClr val="tx1"/>
                </a:solidFill>
                <a:latin typeface="Times New Roman" pitchFamily="18" charset="0"/>
              </a:defRPr>
            </a:lvl7pPr>
            <a:lvl8pPr marL="3429000" indent="-228600" defTabSz="931863" fontAlgn="base">
              <a:spcBef>
                <a:spcPct val="0"/>
              </a:spcBef>
              <a:spcAft>
                <a:spcPct val="0"/>
              </a:spcAft>
              <a:defRPr sz="2400">
                <a:solidFill>
                  <a:schemeClr val="tx1"/>
                </a:solidFill>
                <a:latin typeface="Times New Roman" pitchFamily="18" charset="0"/>
              </a:defRPr>
            </a:lvl8pPr>
            <a:lvl9pPr marL="3886200" indent="-228600" defTabSz="931863" fontAlgn="base">
              <a:spcBef>
                <a:spcPct val="0"/>
              </a:spcBef>
              <a:spcAft>
                <a:spcPct val="0"/>
              </a:spcAft>
              <a:defRPr sz="2400">
                <a:solidFill>
                  <a:schemeClr val="tx1"/>
                </a:solidFill>
                <a:latin typeface="Times New Roman" pitchFamily="18" charset="0"/>
              </a:defRPr>
            </a:lvl9pPr>
          </a:lstStyle>
          <a:p>
            <a:pPr algn="r" eaLnBrk="1" hangingPunct="1"/>
            <a:fld id="{B19A86BF-2146-4FB7-8DEE-0C2A48FC5A27}" type="slidenum">
              <a:rPr lang="en-US" sz="1100">
                <a:solidFill>
                  <a:prstClr val="black"/>
                </a:solidFill>
              </a:rPr>
              <a:pPr algn="r" eaLnBrk="1" hangingPunct="1"/>
              <a:t>1</a:t>
            </a:fld>
            <a:endParaRPr lang="en-US" sz="1100" dirty="0">
              <a:solidFill>
                <a:prstClr val="black"/>
              </a:solidFill>
            </a:endParaRPr>
          </a:p>
        </p:txBody>
      </p:sp>
      <p:sp>
        <p:nvSpPr>
          <p:cNvPr id="721923" name="Rectangle 2"/>
          <p:cNvSpPr>
            <a:spLocks noGrp="1" noRot="1" noChangeAspect="1" noChangeArrowheads="1" noTextEdit="1"/>
          </p:cNvSpPr>
          <p:nvPr>
            <p:ph type="sldImg"/>
          </p:nvPr>
        </p:nvSpPr>
        <p:spPr>
          <a:xfrm>
            <a:off x="1196975" y="693738"/>
            <a:ext cx="4616450" cy="3462337"/>
          </a:xfrm>
          <a:ln/>
        </p:spPr>
      </p:sp>
      <p:sp>
        <p:nvSpPr>
          <p:cNvPr id="721924" name="Rectangle 3"/>
          <p:cNvSpPr>
            <a:spLocks noGrp="1" noChangeArrowheads="1"/>
          </p:cNvSpPr>
          <p:nvPr>
            <p:ph type="body" idx="1"/>
          </p:nvPr>
        </p:nvSpPr>
        <p:spPr>
          <a:xfrm>
            <a:off x="703266" y="4387769"/>
            <a:ext cx="5603874" cy="4154342"/>
          </a:xfrm>
        </p:spPr>
        <p:txBody>
          <a:bodyPr lIns="92786" tIns="46394" rIns="92786" bIns="46394"/>
          <a:lstStyle/>
          <a:p>
            <a:endParaRPr lang="en-US" dirty="0"/>
          </a:p>
        </p:txBody>
      </p:sp>
    </p:spTree>
    <p:extLst>
      <p:ext uri="{BB962C8B-B14F-4D97-AF65-F5344CB8AC3E}">
        <p14:creationId xmlns:p14="http://schemas.microsoft.com/office/powerpoint/2010/main" val="3657786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11</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12</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2314098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13</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14</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4128998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15</a:t>
            </a:fld>
            <a:endParaRPr lang="en-US" dirty="0"/>
          </a:p>
        </p:txBody>
      </p:sp>
    </p:spTree>
    <p:extLst>
      <p:ext uri="{BB962C8B-B14F-4D97-AF65-F5344CB8AC3E}">
        <p14:creationId xmlns:p14="http://schemas.microsoft.com/office/powerpoint/2010/main" val="214881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2</a:t>
            </a:fld>
            <a:endParaRPr lang="en-US" dirty="0"/>
          </a:p>
        </p:txBody>
      </p:sp>
    </p:spTree>
    <p:extLst>
      <p:ext uri="{BB962C8B-B14F-4D97-AF65-F5344CB8AC3E}">
        <p14:creationId xmlns:p14="http://schemas.microsoft.com/office/powerpoint/2010/main" val="154838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4</a:t>
            </a:fld>
            <a:endParaRPr lang="en-US" dirty="0"/>
          </a:p>
        </p:txBody>
      </p:sp>
    </p:spTree>
    <p:extLst>
      <p:ext uri="{BB962C8B-B14F-4D97-AF65-F5344CB8AC3E}">
        <p14:creationId xmlns:p14="http://schemas.microsoft.com/office/powerpoint/2010/main" val="2781570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5</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6</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2245563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7</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2440641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8</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9</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2568215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10</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35038" y="4387768"/>
            <a:ext cx="5140325" cy="4154342"/>
          </a:xfrm>
        </p:spPr>
        <p:txBody>
          <a:bodyPr/>
          <a:lstStyle/>
          <a:p>
            <a:endParaRPr lang="en-US" dirty="0"/>
          </a:p>
        </p:txBody>
      </p:sp>
    </p:spTree>
    <p:extLst>
      <p:ext uri="{BB962C8B-B14F-4D97-AF65-F5344CB8AC3E}">
        <p14:creationId xmlns:p14="http://schemas.microsoft.com/office/powerpoint/2010/main" val="257160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1FBC456-E68A-4450-9160-12C7509902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3BE53F5-8E55-4FF9-B5CE-5A1B2225C0D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C20EEE8-ECE2-45C3-8F0A-EC358E8BD12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0D48A67-312D-4BE0-9C5C-AE2FF457D2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992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9750" y="457200"/>
            <a:ext cx="6877050" cy="762000"/>
          </a:xfrm>
        </p:spPr>
        <p:txBody>
          <a:bodyPr lIns="45720" anchor="b">
            <a:normAutofit/>
          </a:bodyPr>
          <a:lstStyle>
            <a:lvl1pPr algn="l">
              <a:defRPr sz="1800">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754563"/>
          </a:xfrm>
        </p:spPr>
        <p:txBody>
          <a:bodyPr>
            <a:normAutofit/>
          </a:bodyPr>
          <a:lstStyle>
            <a:lvl1pPr marL="342900" indent="-342900">
              <a:spcBef>
                <a:spcPts val="600"/>
              </a:spcBef>
              <a:buClr>
                <a:schemeClr val="accent1">
                  <a:lumMod val="50000"/>
                </a:schemeClr>
              </a:buClr>
              <a:buFont typeface="Book Antiqua" panose="02040602050305030304" pitchFamily="18" charset="0"/>
              <a:buChar char="■"/>
              <a:defRPr sz="1100">
                <a:latin typeface="Arial" panose="020B0604020202020204" pitchFamily="34" charset="0"/>
                <a:cs typeface="Arial" panose="020B0604020202020204" pitchFamily="34" charset="0"/>
              </a:defRPr>
            </a:lvl1pPr>
            <a:lvl2pPr marL="742950" indent="-285750">
              <a:spcBef>
                <a:spcPts val="600"/>
              </a:spcBef>
              <a:buFont typeface="Arial" panose="020B0604020202020204" pitchFamily="34" charset="0"/>
              <a:buChar char="—"/>
              <a:defRPr sz="1100">
                <a:latin typeface="Arial" panose="020B0604020202020204" pitchFamily="34" charset="0"/>
                <a:cs typeface="Arial" panose="020B0604020202020204" pitchFamily="34" charset="0"/>
              </a:defRPr>
            </a:lvl2pPr>
            <a:lvl3pPr marL="1143000" indent="-228600">
              <a:spcBef>
                <a:spcPts val="600"/>
              </a:spcBef>
              <a:buFont typeface="Arial" panose="020B0604020202020204" pitchFamily="34" charset="0"/>
              <a:buChar char="—"/>
              <a:defRPr sz="1100">
                <a:latin typeface="Arial" panose="020B0604020202020204" pitchFamily="34" charset="0"/>
                <a:cs typeface="Arial" panose="020B0604020202020204" pitchFamily="34" charset="0"/>
              </a:defRPr>
            </a:lvl3pPr>
            <a:lvl4pPr>
              <a:spcBef>
                <a:spcPts val="600"/>
              </a:spcBef>
              <a:defRPr sz="1100">
                <a:latin typeface="Arial" panose="020B0604020202020204" pitchFamily="34" charset="0"/>
                <a:cs typeface="Arial" panose="020B0604020202020204" pitchFamily="34" charset="0"/>
              </a:defRPr>
            </a:lvl4pPr>
            <a:lvl5pPr>
              <a:spcBef>
                <a:spcPts val="600"/>
              </a:spcBef>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z="1000">
                <a:solidFill>
                  <a:schemeClr val="tx1"/>
                </a:solidFill>
                <a:latin typeface="Arial" panose="020B0604020202020204" pitchFamily="34" charset="0"/>
                <a:cs typeface="Arial" panose="020B0604020202020204" pitchFamily="34" charset="0"/>
              </a:defRPr>
            </a:lvl1pPr>
          </a:lstStyle>
          <a:p>
            <a:fld id="{155A1BE7-777E-49C8-9A6F-6D925C4443B8}" type="slidenum">
              <a:rPr lang="en-US" smtClean="0">
                <a:solidFill>
                  <a:prstClr val="black"/>
                </a:solidFill>
              </a:rPr>
              <a:pPr/>
              <a:t>‹#›</a:t>
            </a:fld>
            <a:endParaRPr lang="en-US">
              <a:solidFill>
                <a:prstClr val="black"/>
              </a:solidFill>
            </a:endParaRPr>
          </a:p>
        </p:txBody>
      </p:sp>
      <p:pic>
        <p:nvPicPr>
          <p:cNvPr id="7" name="Picture 6" descr="Q:\Stifel Logos\2013 New STIFEL Logo\Color\Stifel_540_TIFF.tiff"/>
          <p:cNvPicPr/>
          <p:nvPr userDrawn="1"/>
        </p:nvPicPr>
        <p:blipFill>
          <a:blip r:embed="rId2" cstate="print"/>
          <a:srcRect/>
          <a:stretch>
            <a:fillRect/>
          </a:stretch>
        </p:blipFill>
        <p:spPr bwMode="auto">
          <a:xfrm>
            <a:off x="533400" y="6324600"/>
            <a:ext cx="1276350" cy="347980"/>
          </a:xfrm>
          <a:prstGeom prst="rect">
            <a:avLst/>
          </a:prstGeom>
          <a:noFill/>
        </p:spPr>
      </p:pic>
      <p:cxnSp>
        <p:nvCxnSpPr>
          <p:cNvPr id="9" name="Straight Connector 8"/>
          <p:cNvCxnSpPr/>
          <p:nvPr userDrawn="1"/>
        </p:nvCxnSpPr>
        <p:spPr>
          <a:xfrm>
            <a:off x="467958" y="1229958"/>
            <a:ext cx="8229600" cy="0"/>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67958" y="6182958"/>
            <a:ext cx="8229600" cy="0"/>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810512" y="457200"/>
            <a:ext cx="6885432" cy="0"/>
          </a:xfrm>
          <a:prstGeom prst="line">
            <a:avLst/>
          </a:prstGeom>
          <a:ln w="762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721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513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704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889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8469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49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27DF834-7E36-497C-93E6-CEB6681BB1E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7574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536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538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5A1BE7-777E-49C8-9A6F-6D925C4443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957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E6630CA-34B9-401D-9E23-76033267905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47D2877-0A46-4BA9-A5DE-2921B5FC133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6F897512-46D6-4B1A-B707-DF6AB1D79E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8C0F6933-4513-4DA8-AC5D-578E9133F7D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FD5EE1D6-FA2B-4E76-BF32-389A69D93BF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66524C2-512A-4D70-9728-7786F1D44D8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BD6013BE-AA9B-43CF-80A2-9B21CBD38E4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9173" name="Rectangle 5"/>
          <p:cNvSpPr>
            <a:spLocks noGrp="1" noChangeArrowheads="1"/>
          </p:cNvSpPr>
          <p:nvPr>
            <p:ph type="ftr" sz="quarter" idx="3"/>
          </p:nvPr>
        </p:nvSpPr>
        <p:spPr bwMode="auto">
          <a:xfrm>
            <a:off x="304800" y="6416675"/>
            <a:ext cx="8229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fr-FR" dirty="0" smtClean="0"/>
              <a:t>Eichner Norris &amp; Neumann PLLC</a:t>
            </a:r>
            <a:endParaRPr lang="en-US" dirty="0"/>
          </a:p>
        </p:txBody>
      </p:sp>
      <p:sp>
        <p:nvSpPr>
          <p:cNvPr id="519174" name="Rectangle 6"/>
          <p:cNvSpPr>
            <a:spLocks noGrp="1" noChangeArrowheads="1"/>
          </p:cNvSpPr>
          <p:nvPr>
            <p:ph type="sldNum" sz="quarter" idx="4"/>
          </p:nvPr>
        </p:nvSpPr>
        <p:spPr bwMode="auto">
          <a:xfrm>
            <a:off x="8077200" y="6416675"/>
            <a:ext cx="838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2E4905F5-8868-4B2D-8EF6-C6C18291B6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55A1BE7-777E-49C8-9A6F-6D925C4443B8}"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736240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nt@tiberhudson.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kent@tiberhudson.co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17"/>
          <p:cNvSpPr>
            <a:spLocks noChangeArrowheads="1"/>
          </p:cNvSpPr>
          <p:nvPr/>
        </p:nvSpPr>
        <p:spPr bwMode="auto">
          <a:xfrm>
            <a:off x="0" y="377904"/>
            <a:ext cx="9144000" cy="1984296"/>
          </a:xfrm>
          <a:prstGeom prst="rect">
            <a:avLst/>
          </a:prstGeom>
          <a:solidFill>
            <a:schemeClr val="accent1">
              <a:lumMod val="90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algn="ctr"/>
            <a:r>
              <a:rPr lang="en-US" sz="3200" b="1" dirty="0" smtClean="0">
                <a:solidFill>
                  <a:schemeClr val="tx1"/>
                </a:solidFill>
              </a:rPr>
              <a:t>Cutting Edge Financing </a:t>
            </a:r>
          </a:p>
          <a:p>
            <a:pPr algn="ctr"/>
            <a:r>
              <a:rPr lang="en-US" sz="3200" b="1" dirty="0" smtClean="0">
                <a:solidFill>
                  <a:schemeClr val="tx1"/>
                </a:solidFill>
              </a:rPr>
              <a:t>Options for Affordable Housing:</a:t>
            </a:r>
          </a:p>
          <a:p>
            <a:pPr algn="ctr"/>
            <a:endParaRPr lang="en-US" sz="3200" b="1" dirty="0" smtClean="0">
              <a:solidFill>
                <a:schemeClr val="tx1"/>
              </a:solidFill>
            </a:endParaRPr>
          </a:p>
          <a:p>
            <a:pPr algn="ctr"/>
            <a:r>
              <a:rPr lang="en-US" sz="3200" b="1" dirty="0" smtClean="0">
                <a:solidFill>
                  <a:schemeClr val="tx1"/>
                </a:solidFill>
              </a:rPr>
              <a:t>FHA/GNMA</a:t>
            </a:r>
            <a:endParaRPr lang="en-US" sz="3200" b="1" dirty="0">
              <a:solidFill>
                <a:schemeClr val="tx1"/>
              </a:solidFill>
            </a:endParaRPr>
          </a:p>
        </p:txBody>
      </p:sp>
      <p:sp>
        <p:nvSpPr>
          <p:cNvPr id="2" name="TextBox 1"/>
          <p:cNvSpPr txBox="1"/>
          <p:nvPr/>
        </p:nvSpPr>
        <p:spPr>
          <a:xfrm>
            <a:off x="3537585" y="2903220"/>
            <a:ext cx="2068830" cy="369332"/>
          </a:xfrm>
          <a:prstGeom prst="rect">
            <a:avLst/>
          </a:prstGeom>
          <a:noFill/>
        </p:spPr>
        <p:txBody>
          <a:bodyPr wrap="square" rtlCol="0">
            <a:spAutoFit/>
          </a:bodyPr>
          <a:lstStyle/>
          <a:p>
            <a:pPr algn="ctr"/>
            <a:r>
              <a:rPr lang="en-US" dirty="0" smtClean="0"/>
              <a:t>September 2017</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70702274"/>
              </p:ext>
            </p:extLst>
          </p:nvPr>
        </p:nvGraphicFramePr>
        <p:xfrm>
          <a:off x="2678430" y="4335780"/>
          <a:ext cx="3787140" cy="1463040"/>
        </p:xfrm>
        <a:graphic>
          <a:graphicData uri="http://schemas.openxmlformats.org/drawingml/2006/table">
            <a:tbl>
              <a:tblPr firstRow="1" bandRow="1">
                <a:tableStyleId>{5C22544A-7EE6-4342-B048-85BDC9FD1C3A}</a:tableStyleId>
              </a:tblPr>
              <a:tblGrid>
                <a:gridCol w="3787140">
                  <a:extLst>
                    <a:ext uri="{9D8B030D-6E8A-4147-A177-3AD203B41FA5}">
                      <a16:colId xmlns:a16="http://schemas.microsoft.com/office/drawing/2014/main" xmlns="" val="20000"/>
                    </a:ext>
                  </a:extLst>
                </a:gridCol>
              </a:tblGrid>
              <a:tr h="1247140">
                <a:tc>
                  <a:txBody>
                    <a:bodyPr/>
                    <a:lstStyle/>
                    <a:p>
                      <a:pPr algn="ctr"/>
                      <a:r>
                        <a:rPr lang="en-US" sz="1800" b="1" kern="1200" dirty="0" smtClean="0">
                          <a:solidFill>
                            <a:schemeClr val="tx1"/>
                          </a:solidFill>
                          <a:latin typeface="+mn-lt"/>
                          <a:ea typeface="+mn-ea"/>
                          <a:cs typeface="+mn-cs"/>
                        </a:rPr>
                        <a:t>Kent Neumann, Esq.</a:t>
                      </a:r>
                    </a:p>
                    <a:p>
                      <a:pPr algn="ctr"/>
                      <a:r>
                        <a:rPr lang="en-US" sz="1800" dirty="0" smtClean="0">
                          <a:solidFill>
                            <a:schemeClr val="tx1"/>
                          </a:solidFill>
                        </a:rPr>
                        <a:t>TIBER HUDSON LLC</a:t>
                      </a:r>
                    </a:p>
                    <a:p>
                      <a:pPr algn="ctr"/>
                      <a:r>
                        <a:rPr lang="en-US" sz="1800" dirty="0" smtClean="0">
                          <a:solidFill>
                            <a:schemeClr val="tx1"/>
                          </a:solidFill>
                          <a:hlinkClick r:id="rId3"/>
                        </a:rPr>
                        <a:t>kent@tiberhudson.com</a:t>
                      </a:r>
                      <a:r>
                        <a:rPr lang="en-US" sz="1800" baseline="0" dirty="0" smtClean="0">
                          <a:solidFill>
                            <a:schemeClr val="tx1"/>
                          </a:solidFill>
                        </a:rPr>
                        <a:t> </a:t>
                      </a:r>
                      <a:endParaRPr lang="en-US" sz="1800" dirty="0" smtClean="0">
                        <a:solidFill>
                          <a:schemeClr val="tx1"/>
                        </a:solidFill>
                      </a:endParaRPr>
                    </a:p>
                    <a:p>
                      <a:pPr algn="ctr"/>
                      <a:r>
                        <a:rPr lang="en-US" sz="1800" dirty="0" smtClean="0">
                          <a:solidFill>
                            <a:schemeClr val="tx1"/>
                          </a:solidFill>
                        </a:rPr>
                        <a:t>202-973-0107 (direct)</a:t>
                      </a:r>
                    </a:p>
                    <a:p>
                      <a:pPr algn="ctr"/>
                      <a:r>
                        <a:rPr lang="en-US" sz="1800" dirty="0" smtClean="0">
                          <a:solidFill>
                            <a:schemeClr val="tx1"/>
                          </a:solidFill>
                        </a:rPr>
                        <a:t>703-568-0190 (cell)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77960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dirty="0" smtClean="0"/>
          </a:p>
          <a:p>
            <a:pPr marL="0" indent="0" algn="just">
              <a:buNone/>
            </a:pPr>
            <a:r>
              <a:rPr lang="en-US" sz="2400" dirty="0" smtClean="0"/>
              <a:t>WHEN READY TO INTEGRATE TAX CREDITS (Upon Year 15 or otherwise):</a:t>
            </a:r>
            <a:r>
              <a:rPr lang="en-US" sz="2400" b="0" dirty="0" smtClean="0"/>
              <a:t> Owner would</a:t>
            </a:r>
            <a:r>
              <a:rPr lang="en-US" sz="2400" b="0" dirty="0"/>
              <a:t> </a:t>
            </a:r>
            <a:r>
              <a:rPr lang="en-US" sz="2400" b="0" dirty="0" smtClean="0"/>
              <a:t>simultaneously take 3 steps…</a:t>
            </a:r>
          </a:p>
          <a:p>
            <a:pPr marL="0" indent="0" algn="just">
              <a:buNone/>
            </a:pPr>
            <a:endParaRPr lang="en-US" sz="2400" b="0" dirty="0" smtClean="0"/>
          </a:p>
          <a:p>
            <a:pPr algn="just"/>
            <a:endParaRPr lang="en-US" sz="800" b="0" dirty="0" smtClean="0"/>
          </a:p>
          <a:p>
            <a:pPr marL="457200" lvl="1" indent="0" algn="just">
              <a:spcBef>
                <a:spcPts val="0"/>
              </a:spcBef>
              <a:spcAft>
                <a:spcPts val="1200"/>
              </a:spcAft>
              <a:buNone/>
            </a:pPr>
            <a:r>
              <a:rPr lang="en-US" sz="2000" b="1" dirty="0" smtClean="0"/>
              <a:t>Step 1</a:t>
            </a:r>
            <a:r>
              <a:rPr lang="en-US" sz="2000" dirty="0" smtClean="0"/>
              <a:t>: Sell </a:t>
            </a:r>
            <a:r>
              <a:rPr lang="en-US" sz="2000" dirty="0"/>
              <a:t>project to new tax credit borrower at full appraised value - </a:t>
            </a:r>
            <a:r>
              <a:rPr lang="en-US" sz="2000" b="1" u="sng" dirty="0"/>
              <a:t>with ~</a:t>
            </a:r>
            <a:r>
              <a:rPr lang="en-US" sz="2000" b="1" u="sng" dirty="0" smtClean="0"/>
              <a:t>3.50% </a:t>
            </a:r>
            <a:r>
              <a:rPr lang="en-US" sz="2000" b="1" u="sng" dirty="0"/>
              <a:t>fha debt in place </a:t>
            </a:r>
            <a:r>
              <a:rPr lang="en-US" sz="2000" dirty="0"/>
              <a:t>(not prepaid) pursuant to HUD’s </a:t>
            </a:r>
            <a:r>
              <a:rPr lang="en-US" sz="2000" b="1" dirty="0"/>
              <a:t>TPA</a:t>
            </a:r>
            <a:r>
              <a:rPr lang="en-US" sz="2000" dirty="0"/>
              <a:t> (transfer of physical asset) </a:t>
            </a:r>
            <a:r>
              <a:rPr lang="en-US" sz="2000" dirty="0" smtClean="0"/>
              <a:t>process.</a:t>
            </a:r>
            <a:endParaRPr lang="en-US" sz="1100" dirty="0"/>
          </a:p>
          <a:p>
            <a:pPr lvl="1" algn="just">
              <a:spcBef>
                <a:spcPts val="0"/>
              </a:spcBef>
              <a:spcAft>
                <a:spcPts val="1200"/>
              </a:spcAft>
              <a:buFontTx/>
              <a:buChar char="-"/>
            </a:pPr>
            <a:r>
              <a:rPr lang="en-US" sz="2000" dirty="0" smtClean="0"/>
              <a:t>TPA can take 90-120 days</a:t>
            </a:r>
          </a:p>
          <a:p>
            <a:pPr lvl="1" algn="just">
              <a:spcBef>
                <a:spcPts val="0"/>
              </a:spcBef>
              <a:spcAft>
                <a:spcPts val="1200"/>
              </a:spcAft>
              <a:buFontTx/>
              <a:buChar char="-"/>
            </a:pPr>
            <a:r>
              <a:rPr lang="en-US" sz="2000" dirty="0" smtClean="0"/>
              <a:t>Remaining term of fha loan would be 30+ years</a:t>
            </a:r>
          </a:p>
          <a:p>
            <a:pPr lvl="1" algn="just">
              <a:spcBef>
                <a:spcPts val="0"/>
              </a:spcBef>
              <a:spcAft>
                <a:spcPts val="1200"/>
              </a:spcAft>
              <a:buFontTx/>
              <a:buChar char="-"/>
            </a:pPr>
            <a:r>
              <a:rPr lang="en-US" sz="2000" dirty="0" smtClean="0"/>
              <a:t>No prepayment fees or substantial transfer fees are applicable for TPA</a:t>
            </a:r>
            <a:endParaRPr lang="en-US" sz="200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10</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116408136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b="0" dirty="0" smtClean="0"/>
          </a:p>
          <a:p>
            <a:pPr marL="457200" lvl="1" indent="0" algn="just">
              <a:spcBef>
                <a:spcPts val="0"/>
              </a:spcBef>
              <a:spcAft>
                <a:spcPts val="1200"/>
              </a:spcAft>
              <a:buNone/>
            </a:pPr>
            <a:r>
              <a:rPr lang="en-US" sz="2000" b="1" dirty="0" smtClean="0"/>
              <a:t>Step 2</a:t>
            </a:r>
            <a:r>
              <a:rPr lang="en-US" sz="2000" dirty="0" smtClean="0"/>
              <a:t>: Close </a:t>
            </a:r>
            <a:r>
              <a:rPr lang="en-US" sz="2000" dirty="0"/>
              <a:t>on a new supplemental </a:t>
            </a:r>
            <a:r>
              <a:rPr lang="en-US" sz="2000" b="1" dirty="0"/>
              <a:t>FHA 241(a) </a:t>
            </a:r>
            <a:r>
              <a:rPr lang="en-US" sz="2000" dirty="0"/>
              <a:t>loan equal to the </a:t>
            </a:r>
            <a:r>
              <a:rPr lang="en-US" sz="2000" u="sng" dirty="0"/>
              <a:t>lower</a:t>
            </a:r>
            <a:r>
              <a:rPr lang="en-US" sz="2000" dirty="0"/>
              <a:t> of (a) 90% of rehabilitation and related construction costs or (b) 1.11 </a:t>
            </a:r>
            <a:r>
              <a:rPr lang="en-US" sz="2000" dirty="0" err="1"/>
              <a:t>dscr</a:t>
            </a:r>
            <a:r>
              <a:rPr lang="en-US" sz="2000" dirty="0"/>
              <a:t> </a:t>
            </a:r>
            <a:r>
              <a:rPr lang="en-US" sz="2000" u="sng" dirty="0"/>
              <a:t>for total fha </a:t>
            </a:r>
            <a:r>
              <a:rPr lang="en-US" sz="2000" u="sng" dirty="0" smtClean="0"/>
              <a:t>debt</a:t>
            </a:r>
            <a:r>
              <a:rPr lang="en-US" sz="2000" dirty="0" smtClean="0"/>
              <a:t>.</a:t>
            </a:r>
          </a:p>
          <a:p>
            <a:pPr marL="457200" lvl="1" indent="0" algn="just">
              <a:spcBef>
                <a:spcPts val="0"/>
              </a:spcBef>
              <a:spcAft>
                <a:spcPts val="1200"/>
              </a:spcAft>
              <a:buNone/>
            </a:pPr>
            <a:r>
              <a:rPr lang="en-US" sz="2000" b="1" dirty="0" smtClean="0"/>
              <a:t>241(a) loan highlights</a:t>
            </a:r>
            <a:r>
              <a:rPr lang="en-US" sz="2000" dirty="0" smtClean="0"/>
              <a:t>:</a:t>
            </a:r>
          </a:p>
          <a:p>
            <a:pPr lvl="1" algn="just">
              <a:spcBef>
                <a:spcPts val="0"/>
              </a:spcBef>
              <a:spcAft>
                <a:spcPts val="1200"/>
              </a:spcAft>
              <a:buFont typeface="Wingdings" panose="05000000000000000000" pitchFamily="2" charset="2"/>
              <a:buChar char="§"/>
            </a:pPr>
            <a:r>
              <a:rPr lang="en-US" sz="2000" dirty="0"/>
              <a:t>D</a:t>
            </a:r>
            <a:r>
              <a:rPr lang="en-US" sz="2000" dirty="0" smtClean="0"/>
              <a:t>esigned as a supplemental loan in second position behind a senior fha loan.</a:t>
            </a:r>
          </a:p>
          <a:p>
            <a:pPr lvl="1" algn="just">
              <a:spcBef>
                <a:spcPts val="0"/>
              </a:spcBef>
              <a:spcAft>
                <a:spcPts val="1200"/>
              </a:spcAft>
              <a:buFont typeface="Wingdings" panose="05000000000000000000" pitchFamily="2" charset="2"/>
              <a:buChar char="§"/>
            </a:pPr>
            <a:r>
              <a:rPr lang="en-US" sz="2000" dirty="0"/>
              <a:t>I</a:t>
            </a:r>
            <a:r>
              <a:rPr lang="en-US" sz="2000" dirty="0" smtClean="0"/>
              <a:t>s a construction loan program (</a:t>
            </a:r>
            <a:r>
              <a:rPr lang="en-US" sz="2000" dirty="0" err="1" smtClean="0"/>
              <a:t>clc</a:t>
            </a:r>
            <a:r>
              <a:rPr lang="en-US" sz="2000" dirty="0" smtClean="0"/>
              <a:t>/plc) and not limited to 223(f) pilot rehab limits.</a:t>
            </a:r>
          </a:p>
          <a:p>
            <a:pPr lvl="1" algn="just">
              <a:spcBef>
                <a:spcPts val="0"/>
              </a:spcBef>
              <a:spcAft>
                <a:spcPts val="1200"/>
              </a:spcAft>
              <a:buFont typeface="Wingdings" panose="05000000000000000000" pitchFamily="2" charset="2"/>
              <a:buChar char="§"/>
            </a:pPr>
            <a:r>
              <a:rPr lang="en-US" sz="2000" dirty="0" smtClean="0"/>
              <a:t>Loan term/amortization can be up to 40 years although default is for it to match the remaining term on the senior fha loan.</a:t>
            </a:r>
          </a:p>
          <a:p>
            <a:pPr lvl="1" algn="just">
              <a:spcBef>
                <a:spcPts val="0"/>
              </a:spcBef>
              <a:spcAft>
                <a:spcPts val="1200"/>
              </a:spcAft>
              <a:buFont typeface="Wingdings" panose="05000000000000000000" pitchFamily="2" charset="2"/>
              <a:buChar char="§"/>
            </a:pPr>
            <a:r>
              <a:rPr lang="en-US" sz="2000" dirty="0" smtClean="0"/>
              <a:t>Possible exemption of Davis Bacon wage requirements (depends on senior fha loan in place). </a:t>
            </a:r>
          </a:p>
          <a:p>
            <a:pPr lvl="1" algn="just"/>
            <a:endParaRPr lang="en-US" sz="8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11</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9428720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marL="457200" lvl="1" indent="0" algn="just">
              <a:spcBef>
                <a:spcPts val="0"/>
              </a:spcBef>
              <a:spcAft>
                <a:spcPts val="1200"/>
              </a:spcAft>
              <a:buNone/>
            </a:pPr>
            <a:endParaRPr lang="en-US" sz="800" b="1" dirty="0" smtClean="0"/>
          </a:p>
          <a:p>
            <a:pPr marL="457200" lvl="1" indent="0" algn="just">
              <a:spcBef>
                <a:spcPts val="0"/>
              </a:spcBef>
              <a:spcAft>
                <a:spcPts val="1200"/>
              </a:spcAft>
              <a:buNone/>
            </a:pPr>
            <a:r>
              <a:rPr lang="en-US" sz="2000" b="1" dirty="0" smtClean="0"/>
              <a:t>Step 3.</a:t>
            </a:r>
            <a:r>
              <a:rPr lang="en-US" sz="2000" dirty="0" smtClean="0"/>
              <a:t> Use </a:t>
            </a:r>
            <a:r>
              <a:rPr lang="en-US" sz="2000" dirty="0"/>
              <a:t>tax exempt bonds in an amount necessary to meet the 50% test to qualify for 4% tax credits (generating ~35% of additional sources of funds</a:t>
            </a:r>
            <a:r>
              <a:rPr lang="en-US" sz="2000" dirty="0" smtClean="0"/>
              <a:t>).</a:t>
            </a:r>
          </a:p>
          <a:p>
            <a:pPr lvl="1" algn="just">
              <a:spcBef>
                <a:spcPts val="0"/>
              </a:spcBef>
              <a:spcAft>
                <a:spcPts val="1200"/>
              </a:spcAft>
              <a:buFont typeface="Wingdings" panose="05000000000000000000" pitchFamily="2" charset="2"/>
              <a:buChar char="§"/>
            </a:pPr>
            <a:r>
              <a:rPr lang="en-US" sz="2000" dirty="0" smtClean="0"/>
              <a:t>Need to issue bonds in excess of 50% of aggregate basis to qualify for 4% low income housing tax credits </a:t>
            </a:r>
          </a:p>
          <a:p>
            <a:pPr lvl="1" algn="just">
              <a:spcBef>
                <a:spcPts val="0"/>
              </a:spcBef>
              <a:spcAft>
                <a:spcPts val="1200"/>
              </a:spcAft>
              <a:buFont typeface="Wingdings" panose="05000000000000000000" pitchFamily="2" charset="2"/>
              <a:buChar char="§"/>
            </a:pPr>
            <a:r>
              <a:rPr lang="en-US" sz="2000" dirty="0" smtClean="0"/>
              <a:t>95% Bonds need to be spent on “good” costs of project – excluding existing assumed fha debt in senior position</a:t>
            </a:r>
          </a:p>
          <a:p>
            <a:pPr lvl="1" algn="just">
              <a:spcBef>
                <a:spcPts val="0"/>
              </a:spcBef>
              <a:spcAft>
                <a:spcPts val="1200"/>
              </a:spcAft>
              <a:buFont typeface="Wingdings" panose="05000000000000000000" pitchFamily="2" charset="2"/>
              <a:buChar char="§"/>
            </a:pPr>
            <a:r>
              <a:rPr lang="en-US" sz="2000" dirty="0" smtClean="0"/>
              <a:t>If not enough “good” costs to spend all bonds, a portion of the existing fha loan may need to be repaid just enough to free up additional “good” costs. Original 223(f) loan can be structured to allow for this flexibility. Could also allow for increased 241(a) sizing depending on constraint. </a:t>
            </a:r>
            <a:endParaRPr lang="en-US" sz="2000" dirty="0"/>
          </a:p>
          <a:p>
            <a:pPr lvl="1" algn="just"/>
            <a:endParaRPr lang="en-US" sz="8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12</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17629066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1054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600" dirty="0" smtClean="0"/>
              <a:t>Results:</a:t>
            </a:r>
          </a:p>
          <a:p>
            <a:pPr lvl="1" algn="just"/>
            <a:r>
              <a:rPr lang="en-US" sz="1600" b="1" u="sng" dirty="0" smtClean="0"/>
              <a:t>Locks in today’s low rates</a:t>
            </a:r>
            <a:r>
              <a:rPr lang="en-US" sz="1600" b="1" dirty="0" smtClean="0"/>
              <a:t> </a:t>
            </a:r>
            <a:r>
              <a:rPr lang="en-US" sz="1600" dirty="0" smtClean="0"/>
              <a:t>for </a:t>
            </a:r>
            <a:r>
              <a:rPr lang="en-US" sz="1600" b="1" dirty="0" smtClean="0"/>
              <a:t>~70% </a:t>
            </a:r>
            <a:r>
              <a:rPr lang="en-US" sz="1600" dirty="0" smtClean="0"/>
              <a:t>or more of the total debt</a:t>
            </a:r>
          </a:p>
          <a:p>
            <a:pPr lvl="1" algn="just"/>
            <a:r>
              <a:rPr lang="en-US" sz="1600" dirty="0" smtClean="0"/>
              <a:t>Avoids prepayment fees/costs on fha loan (~5-9% of loan balance)</a:t>
            </a:r>
          </a:p>
          <a:p>
            <a:pPr algn="just"/>
            <a:r>
              <a:rPr lang="en-US" sz="1600" dirty="0" smtClean="0"/>
              <a:t>Compare:</a:t>
            </a:r>
            <a:endParaRPr lang="en-US" sz="1600" dirty="0"/>
          </a:p>
          <a:p>
            <a:pPr marL="457200" lvl="1" indent="0" algn="just">
              <a:buNone/>
            </a:pPr>
            <a:endParaRPr lang="en-US" sz="1600" dirty="0" smtClean="0"/>
          </a:p>
          <a:p>
            <a:pPr marL="457200" lvl="1" indent="0" algn="just">
              <a:buNone/>
            </a:pPr>
            <a:endParaRPr lang="en-US" sz="800" dirty="0" smtClean="0"/>
          </a:p>
          <a:p>
            <a:pPr marL="457200" lvl="1" indent="0" algn="just">
              <a:buNone/>
            </a:pPr>
            <a:endParaRPr lang="en-US" sz="800" dirty="0"/>
          </a:p>
          <a:p>
            <a:pPr marL="457200" lvl="1" indent="0" algn="just">
              <a:buNone/>
            </a:pPr>
            <a:endParaRPr lang="en-US" sz="800" dirty="0"/>
          </a:p>
          <a:p>
            <a:pPr marL="457200" lvl="1" indent="0" algn="just">
              <a:spcBef>
                <a:spcPts val="1200"/>
              </a:spcBef>
              <a:buNone/>
            </a:pPr>
            <a:endParaRPr lang="en-US" sz="1600" dirty="0" smtClean="0"/>
          </a:p>
          <a:p>
            <a:pPr marL="457200" lvl="1" indent="0" algn="just">
              <a:spcBef>
                <a:spcPts val="1200"/>
              </a:spcBef>
              <a:buNone/>
            </a:pPr>
            <a:r>
              <a:rPr lang="en-US" sz="1600" dirty="0"/>
              <a:t>	</a:t>
            </a:r>
            <a:r>
              <a:rPr lang="en-US" sz="1600" dirty="0" smtClean="0"/>
              <a:t>		         </a:t>
            </a:r>
            <a:endParaRPr lang="en-US" sz="1600" dirty="0"/>
          </a:p>
          <a:p>
            <a:pPr marL="457200" lvl="1" indent="0" algn="just">
              <a:spcBef>
                <a:spcPts val="1200"/>
              </a:spcBef>
              <a:buNone/>
            </a:pPr>
            <a:r>
              <a:rPr lang="en-US" sz="1600" dirty="0" smtClean="0"/>
              <a:t>                                                </a:t>
            </a:r>
            <a:r>
              <a:rPr lang="en-US" sz="1600" b="1" dirty="0" smtClean="0"/>
              <a:t>vs.</a:t>
            </a:r>
          </a:p>
          <a:p>
            <a:pPr marL="457200" lvl="1" indent="0" algn="just">
              <a:buNone/>
            </a:pPr>
            <a:endParaRPr lang="en-US" sz="1500" u="sng" dirty="0" smtClean="0"/>
          </a:p>
          <a:p>
            <a:pPr marL="457200" lvl="1" indent="0" algn="just">
              <a:spcBef>
                <a:spcPts val="1200"/>
              </a:spcBef>
              <a:buNone/>
            </a:pPr>
            <a:endParaRPr lang="en-US" sz="1600" dirty="0">
              <a:sym typeface="Wingdings" panose="05000000000000000000" pitchFamily="2" charset="2"/>
            </a:endParaRPr>
          </a:p>
          <a:p>
            <a:pPr marL="457200" lvl="1" indent="0" algn="just">
              <a:spcBef>
                <a:spcPts val="1800"/>
              </a:spcBef>
              <a:buNone/>
            </a:pPr>
            <a:endParaRPr lang="en-US" sz="1600" dirty="0" smtClean="0">
              <a:sym typeface="Wingdings" panose="05000000000000000000" pitchFamily="2" charset="2"/>
            </a:endParaRPr>
          </a:p>
          <a:p>
            <a:pPr marL="457200" lvl="1" indent="0" algn="just">
              <a:spcBef>
                <a:spcPts val="1800"/>
              </a:spcBef>
              <a:buNone/>
            </a:pPr>
            <a:r>
              <a:rPr lang="en-US" sz="1600" dirty="0" smtClean="0">
                <a:sym typeface="Wingdings" panose="05000000000000000000" pitchFamily="2" charset="2"/>
              </a:rPr>
              <a:t> </a:t>
            </a:r>
            <a:r>
              <a:rPr lang="en-US" sz="1600" b="1" dirty="0" smtClean="0"/>
              <a:t>Over $100,000 in annual debt service savings and eliminates ~$500,000 in potential prepayment fees.</a:t>
            </a:r>
          </a:p>
          <a:p>
            <a:pPr lvl="1" algn="just"/>
            <a:endParaRPr lang="en-US" sz="9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Refinancing to Resyndication (R2R) with FHA</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13</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graphicFrame>
        <p:nvGraphicFramePr>
          <p:cNvPr id="3" name="Table 2"/>
          <p:cNvGraphicFramePr>
            <a:graphicFrameLocks noGrp="1"/>
          </p:cNvGraphicFramePr>
          <p:nvPr>
            <p:extLst>
              <p:ext uri="{D42A27DB-BD31-4B8C-83A1-F6EECF244321}">
                <p14:modId xmlns:p14="http://schemas.microsoft.com/office/powerpoint/2010/main" val="3737062111"/>
              </p:ext>
            </p:extLst>
          </p:nvPr>
        </p:nvGraphicFramePr>
        <p:xfrm>
          <a:off x="1231328" y="2661920"/>
          <a:ext cx="5866257" cy="1376680"/>
        </p:xfrm>
        <a:graphic>
          <a:graphicData uri="http://schemas.openxmlformats.org/drawingml/2006/table">
            <a:tbl>
              <a:tblPr firstRow="1" firstCol="1" lastRow="1" lastCol="1" bandRow="1" bandCol="1">
                <a:effectLst/>
                <a:tableStyleId>{69012ECD-51FC-41F1-AA8D-1B2483CD663E}</a:tableStyleId>
              </a:tblPr>
              <a:tblGrid>
                <a:gridCol w="787718">
                  <a:extLst>
                    <a:ext uri="{9D8B030D-6E8A-4147-A177-3AD203B41FA5}">
                      <a16:colId xmlns:a16="http://schemas.microsoft.com/office/drawing/2014/main" xmlns="" val="20000"/>
                    </a:ext>
                  </a:extLst>
                </a:gridCol>
                <a:gridCol w="1297305">
                  <a:extLst>
                    <a:ext uri="{9D8B030D-6E8A-4147-A177-3AD203B41FA5}">
                      <a16:colId xmlns:a16="http://schemas.microsoft.com/office/drawing/2014/main" xmlns="" val="20001"/>
                    </a:ext>
                  </a:extLst>
                </a:gridCol>
                <a:gridCol w="882968">
                  <a:extLst>
                    <a:ext uri="{9D8B030D-6E8A-4147-A177-3AD203B41FA5}">
                      <a16:colId xmlns:a16="http://schemas.microsoft.com/office/drawing/2014/main" xmlns="" val="20002"/>
                    </a:ext>
                  </a:extLst>
                </a:gridCol>
                <a:gridCol w="1292542">
                  <a:extLst>
                    <a:ext uri="{9D8B030D-6E8A-4147-A177-3AD203B41FA5}">
                      <a16:colId xmlns:a16="http://schemas.microsoft.com/office/drawing/2014/main" xmlns="" val="20003"/>
                    </a:ext>
                  </a:extLst>
                </a:gridCol>
                <a:gridCol w="1605724">
                  <a:extLst>
                    <a:ext uri="{9D8B030D-6E8A-4147-A177-3AD203B41FA5}">
                      <a16:colId xmlns:a16="http://schemas.microsoft.com/office/drawing/2014/main" xmlns="" val="20004"/>
                    </a:ext>
                  </a:extLst>
                </a:gridCol>
              </a:tblGrid>
              <a:tr h="304800">
                <a:tc>
                  <a:txBody>
                    <a:bodyPr/>
                    <a:lstStyle/>
                    <a:p>
                      <a:pPr algn="ctr"/>
                      <a:r>
                        <a:rPr lang="en-US" sz="1500" dirty="0" smtClean="0">
                          <a:solidFill>
                            <a:schemeClr val="tx1"/>
                          </a:solidFill>
                        </a:rPr>
                        <a:t>Loan</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Amount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Rate</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Annual</a:t>
                      </a:r>
                      <a:r>
                        <a:rPr lang="en-US" sz="1500" baseline="0" dirty="0" smtClean="0">
                          <a:solidFill>
                            <a:schemeClr val="tx1"/>
                          </a:solidFill>
                        </a:rPr>
                        <a:t> Pmt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solidFill>
                            <a:schemeClr val="tx1"/>
                          </a:solidFill>
                        </a:rPr>
                        <a:t>Tax Credit Year</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65760">
                <a:tc>
                  <a:txBody>
                    <a:bodyPr/>
                    <a:lstStyle/>
                    <a:p>
                      <a:pPr algn="ctr"/>
                      <a:r>
                        <a:rPr lang="en-US" sz="1500" b="0" dirty="0" smtClean="0"/>
                        <a:t>223(f)</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$7,000,000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$335,100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solidFill>
                            <a:schemeClr val="tx1"/>
                          </a:solidFill>
                        </a:rPr>
                        <a:t>10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04800">
                <a:tc>
                  <a:txBody>
                    <a:bodyPr/>
                    <a:lstStyle/>
                    <a:p>
                      <a:pPr algn="ctr"/>
                      <a:r>
                        <a:rPr lang="en-US" sz="1500" b="0" dirty="0" smtClean="0"/>
                        <a:t>241(a)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5.25%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$187,464</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solidFill>
                            <a:schemeClr val="tx1"/>
                          </a:solidFill>
                        </a:rPr>
                        <a:t>15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70840">
                <a:tc>
                  <a:txBody>
                    <a:bodyPr/>
                    <a:lstStyle/>
                    <a:p>
                      <a:pPr algn="ctr"/>
                      <a:r>
                        <a:rPr lang="en-US" sz="1500" b="0" dirty="0" smtClean="0"/>
                        <a:t>Total:</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$10,000,000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3.825%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$522,564</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64462502"/>
              </p:ext>
            </p:extLst>
          </p:nvPr>
        </p:nvGraphicFramePr>
        <p:xfrm>
          <a:off x="1231328" y="4648200"/>
          <a:ext cx="5855272" cy="685800"/>
        </p:xfrm>
        <a:graphic>
          <a:graphicData uri="http://schemas.openxmlformats.org/drawingml/2006/table">
            <a:tbl>
              <a:tblPr firstRow="1" firstCol="1" lastRow="1" lastCol="1" bandRow="1" bandCol="1">
                <a:tableStyleId>{69012ECD-51FC-41F1-AA8D-1B2483CD663E}</a:tableStyleId>
              </a:tblPr>
              <a:tblGrid>
                <a:gridCol w="8382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1588072">
                  <a:extLst>
                    <a:ext uri="{9D8B030D-6E8A-4147-A177-3AD203B41FA5}">
                      <a16:colId xmlns:a16="http://schemas.microsoft.com/office/drawing/2014/main" xmlns="" val="20004"/>
                    </a:ext>
                  </a:extLst>
                </a:gridCol>
              </a:tblGrid>
              <a:tr h="0">
                <a:tc>
                  <a:txBody>
                    <a:bodyPr/>
                    <a:lstStyle/>
                    <a:p>
                      <a:pPr algn="ctr"/>
                      <a:r>
                        <a:rPr lang="en-US" sz="1500" dirty="0" smtClean="0">
                          <a:solidFill>
                            <a:schemeClr val="tx1"/>
                          </a:solidFill>
                        </a:rPr>
                        <a:t>Loan</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Amount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Rate</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Annual</a:t>
                      </a:r>
                      <a:r>
                        <a:rPr lang="en-US" sz="1500" baseline="0" dirty="0" smtClean="0">
                          <a:solidFill>
                            <a:schemeClr val="tx1"/>
                          </a:solidFill>
                        </a:rPr>
                        <a:t> Pmt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Tax Credit</a:t>
                      </a:r>
                      <a:r>
                        <a:rPr lang="en-US" sz="1500" b="1" baseline="0" dirty="0" smtClean="0">
                          <a:solidFill>
                            <a:schemeClr val="tx1"/>
                          </a:solidFill>
                        </a:rPr>
                        <a:t> </a:t>
                      </a:r>
                      <a:r>
                        <a:rPr lang="en-US" sz="1500" b="1" dirty="0" smtClean="0">
                          <a:solidFill>
                            <a:schemeClr val="tx1"/>
                          </a:solidFill>
                        </a:rPr>
                        <a:t>Year</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65760">
                <a:tc>
                  <a:txBody>
                    <a:bodyPr/>
                    <a:lstStyle/>
                    <a:p>
                      <a:pPr algn="ctr"/>
                      <a:r>
                        <a:rPr lang="en-US" sz="1500" b="0" dirty="0" smtClean="0"/>
                        <a:t>223(f)</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0" dirty="0" smtClean="0"/>
                        <a:t>$10,000,000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0" dirty="0" smtClean="0"/>
                        <a:t>5.25%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1" dirty="0" smtClean="0"/>
                        <a:t>$624,888</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500" b="0" dirty="0" smtClean="0">
                          <a:solidFill>
                            <a:schemeClr val="tx1"/>
                          </a:solidFill>
                        </a:rPr>
                        <a:t>15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687958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Refinancing to Resyndication (R2R) with FHA</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14</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
        <p:nvSpPr>
          <p:cNvPr id="8"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marL="457200" lvl="1" indent="0" algn="just">
              <a:spcBef>
                <a:spcPts val="0"/>
              </a:spcBef>
              <a:spcAft>
                <a:spcPts val="1200"/>
              </a:spcAft>
              <a:buNone/>
            </a:pPr>
            <a:endParaRPr lang="en-US" sz="800" b="1" dirty="0" smtClean="0"/>
          </a:p>
          <a:p>
            <a:pPr lvl="1" algn="just">
              <a:spcBef>
                <a:spcPts val="0"/>
              </a:spcBef>
              <a:spcAft>
                <a:spcPts val="1200"/>
              </a:spcAft>
              <a:buFont typeface="Wingdings" panose="05000000000000000000" pitchFamily="2" charset="2"/>
              <a:buChar char="§"/>
            </a:pPr>
            <a:r>
              <a:rPr lang="en-US" sz="2000" dirty="0" smtClean="0"/>
              <a:t>Although this is a very streamlined/ state-of-the-art execution, it does have a lot of moving and inter-related parts. Many assumptions are required in order to demine future sizing of the transaction. As such, it is very important to work closely with the borrower as well as Bond and 4% tax credit experts to model deals with conservative assumptions. These include:</a:t>
            </a:r>
          </a:p>
          <a:p>
            <a:pPr lvl="1" algn="just">
              <a:spcBef>
                <a:spcPts val="0"/>
              </a:spcBef>
              <a:spcAft>
                <a:spcPts val="1200"/>
              </a:spcAft>
              <a:buFont typeface="Wingdings" panose="05000000000000000000" pitchFamily="2" charset="2"/>
              <a:buChar char="§"/>
            </a:pPr>
            <a:r>
              <a:rPr lang="en-US" sz="2000" dirty="0"/>
              <a:t>P</a:t>
            </a:r>
            <a:r>
              <a:rPr lang="en-US" sz="2000" dirty="0" smtClean="0"/>
              <a:t>urchase price (subject to appraisal) </a:t>
            </a:r>
          </a:p>
          <a:p>
            <a:pPr lvl="1" algn="just">
              <a:spcBef>
                <a:spcPts val="0"/>
              </a:spcBef>
              <a:spcAft>
                <a:spcPts val="1200"/>
              </a:spcAft>
              <a:buFont typeface="Wingdings" panose="05000000000000000000" pitchFamily="2" charset="2"/>
              <a:buChar char="§"/>
            </a:pPr>
            <a:r>
              <a:rPr lang="en-US" sz="2000" dirty="0" smtClean="0"/>
              <a:t>Scope of rehab and related costs</a:t>
            </a:r>
          </a:p>
          <a:p>
            <a:pPr lvl="1" algn="just">
              <a:spcBef>
                <a:spcPts val="0"/>
              </a:spcBef>
              <a:spcAft>
                <a:spcPts val="1200"/>
              </a:spcAft>
              <a:buFont typeface="Wingdings" panose="05000000000000000000" pitchFamily="2" charset="2"/>
              <a:buChar char="§"/>
            </a:pPr>
            <a:r>
              <a:rPr lang="en-US" sz="2000" dirty="0" smtClean="0"/>
              <a:t>Tax credit equity pricing</a:t>
            </a:r>
          </a:p>
          <a:p>
            <a:pPr lvl="1" algn="just">
              <a:spcBef>
                <a:spcPts val="0"/>
              </a:spcBef>
              <a:spcAft>
                <a:spcPts val="1200"/>
              </a:spcAft>
              <a:buFont typeface="Wingdings" panose="05000000000000000000" pitchFamily="2" charset="2"/>
              <a:buChar char="§"/>
            </a:pPr>
            <a:r>
              <a:rPr lang="en-US" sz="2000" dirty="0" smtClean="0"/>
              <a:t>Aggregate basis calculation (for bond sizing)</a:t>
            </a:r>
          </a:p>
          <a:p>
            <a:pPr lvl="1" algn="just">
              <a:spcBef>
                <a:spcPts val="0"/>
              </a:spcBef>
              <a:spcAft>
                <a:spcPts val="1200"/>
              </a:spcAft>
              <a:buFont typeface="Wingdings" panose="05000000000000000000" pitchFamily="2" charset="2"/>
              <a:buChar char="§"/>
            </a:pPr>
            <a:r>
              <a:rPr lang="en-US" sz="2000" dirty="0" smtClean="0"/>
              <a:t>Mortgage rate/term on 241 loan</a:t>
            </a:r>
          </a:p>
          <a:p>
            <a:pPr lvl="1" algn="just">
              <a:spcBef>
                <a:spcPts val="0"/>
              </a:spcBef>
              <a:spcAft>
                <a:spcPts val="1200"/>
              </a:spcAft>
              <a:buFont typeface="Wingdings" panose="05000000000000000000" pitchFamily="2" charset="2"/>
              <a:buChar char="§"/>
            </a:pPr>
            <a:endParaRPr lang="en-US" sz="2000" dirty="0" smtClean="0"/>
          </a:p>
        </p:txBody>
      </p:sp>
    </p:spTree>
    <p:extLst>
      <p:ext uri="{BB962C8B-B14F-4D97-AF65-F5344CB8AC3E}">
        <p14:creationId xmlns:p14="http://schemas.microsoft.com/office/powerpoint/2010/main" val="40394602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947D2877-0A46-4BA9-A5DE-2921B5FC1338}" type="slidenum">
              <a:rPr lang="en-US" smtClean="0"/>
              <a:pPr>
                <a:defRPr/>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15711221"/>
              </p:ext>
            </p:extLst>
          </p:nvPr>
        </p:nvGraphicFramePr>
        <p:xfrm>
          <a:off x="2678430" y="2181860"/>
          <a:ext cx="3787140" cy="1463040"/>
        </p:xfrm>
        <a:graphic>
          <a:graphicData uri="http://schemas.openxmlformats.org/drawingml/2006/table">
            <a:tbl>
              <a:tblPr firstRow="1" bandRow="1">
                <a:tableStyleId>{5C22544A-7EE6-4342-B048-85BDC9FD1C3A}</a:tableStyleId>
              </a:tblPr>
              <a:tblGrid>
                <a:gridCol w="3787140">
                  <a:extLst>
                    <a:ext uri="{9D8B030D-6E8A-4147-A177-3AD203B41FA5}">
                      <a16:colId xmlns:a16="http://schemas.microsoft.com/office/drawing/2014/main" xmlns="" val="20000"/>
                    </a:ext>
                  </a:extLst>
                </a:gridCol>
              </a:tblGrid>
              <a:tr h="1247140">
                <a:tc>
                  <a:txBody>
                    <a:bodyPr/>
                    <a:lstStyle/>
                    <a:p>
                      <a:pPr algn="ctr"/>
                      <a:r>
                        <a:rPr lang="en-US" sz="1800" b="1" kern="1200" dirty="0" smtClean="0">
                          <a:solidFill>
                            <a:schemeClr val="tx1"/>
                          </a:solidFill>
                          <a:latin typeface="+mn-lt"/>
                          <a:ea typeface="+mn-ea"/>
                          <a:cs typeface="+mn-cs"/>
                        </a:rPr>
                        <a:t>Kent Neumann, Esq.</a:t>
                      </a:r>
                    </a:p>
                    <a:p>
                      <a:pPr algn="ctr"/>
                      <a:r>
                        <a:rPr lang="en-US" sz="1800" dirty="0" smtClean="0">
                          <a:solidFill>
                            <a:schemeClr val="tx1"/>
                          </a:solidFill>
                        </a:rPr>
                        <a:t>TIBER HUDSON LLC</a:t>
                      </a:r>
                    </a:p>
                    <a:p>
                      <a:pPr algn="ctr"/>
                      <a:r>
                        <a:rPr lang="en-US" sz="1800" dirty="0" smtClean="0">
                          <a:solidFill>
                            <a:schemeClr val="tx1"/>
                          </a:solidFill>
                          <a:hlinkClick r:id="rId3"/>
                        </a:rPr>
                        <a:t>kent@tiberhudson.com</a:t>
                      </a:r>
                      <a:r>
                        <a:rPr lang="en-US" sz="1800" baseline="0" dirty="0" smtClean="0">
                          <a:solidFill>
                            <a:schemeClr val="tx1"/>
                          </a:solidFill>
                        </a:rPr>
                        <a:t> </a:t>
                      </a:r>
                      <a:endParaRPr lang="en-US" sz="1800" dirty="0" smtClean="0">
                        <a:solidFill>
                          <a:schemeClr val="tx1"/>
                        </a:solidFill>
                      </a:endParaRPr>
                    </a:p>
                    <a:p>
                      <a:pPr algn="ctr"/>
                      <a:r>
                        <a:rPr lang="en-US" sz="1800" dirty="0" smtClean="0">
                          <a:solidFill>
                            <a:schemeClr val="tx1"/>
                          </a:solidFill>
                        </a:rPr>
                        <a:t>202-973-0107 (direct)</a:t>
                      </a:r>
                    </a:p>
                    <a:p>
                      <a:pPr algn="ctr"/>
                      <a:r>
                        <a:rPr lang="en-US" sz="1800" dirty="0" smtClean="0">
                          <a:solidFill>
                            <a:schemeClr val="tx1"/>
                          </a:solidFill>
                        </a:rPr>
                        <a:t>703-568-0190 (cell)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5"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3105692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98438"/>
            <a:ext cx="9144000" cy="129266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ctr"/>
            <a:r>
              <a:rPr lang="en-US" sz="2800" dirty="0"/>
              <a:t>COMBINED TAXABLE GNMA SALE WITH SHORT TERM TAX EXEMPT BONDS AND 4% LIHTC </a:t>
            </a:r>
            <a:r>
              <a:rPr lang="en-US" sz="2800" dirty="0" smtClean="0"/>
              <a:t>–</a:t>
            </a:r>
          </a:p>
          <a:p>
            <a:pPr algn="ctr"/>
            <a:r>
              <a:rPr lang="en-US" sz="2800" dirty="0" smtClean="0"/>
              <a:t>FAQ/ISSUES</a:t>
            </a:r>
            <a:endParaRPr kumimoji="0" lang="en-US" sz="2800" b="0" i="0" u="none" strike="noStrike" cap="none" normalizeH="0" baseline="0" dirty="0" smtClean="0">
              <a:ln>
                <a:noFill/>
              </a:ln>
              <a:solidFill>
                <a:schemeClr val="tx1"/>
              </a:solidFill>
              <a:effectLst/>
            </a:endParaRPr>
          </a:p>
        </p:txBody>
      </p:sp>
      <p:sp>
        <p:nvSpPr>
          <p:cNvPr id="5" name="Slide Number Placeholder 4"/>
          <p:cNvSpPr>
            <a:spLocks noGrp="1"/>
          </p:cNvSpPr>
          <p:nvPr>
            <p:ph type="sldNum" sz="quarter" idx="11"/>
          </p:nvPr>
        </p:nvSpPr>
        <p:spPr/>
        <p:txBody>
          <a:bodyPr/>
          <a:lstStyle/>
          <a:p>
            <a:pPr>
              <a:defRPr/>
            </a:pPr>
            <a:fld id="{B27DF834-7E36-497C-93E6-CEB6681BB1EB}" type="slidenum">
              <a:rPr lang="en-US" smtClean="0"/>
              <a:pPr>
                <a:defRPr/>
              </a:pPr>
              <a:t>2</a:t>
            </a:fld>
            <a:endParaRPr lang="en-US" dirty="0"/>
          </a:p>
        </p:txBody>
      </p:sp>
      <p:sp>
        <p:nvSpPr>
          <p:cNvPr id="6" name="Content Placeholder 2"/>
          <p:cNvSpPr>
            <a:spLocks noGrp="1"/>
          </p:cNvSpPr>
          <p:nvPr>
            <p:ph idx="1"/>
          </p:nvPr>
        </p:nvSpPr>
        <p:spPr>
          <a:xfrm>
            <a:off x="457200" y="1417637"/>
            <a:ext cx="8229600" cy="5059363"/>
          </a:xfrm>
        </p:spPr>
        <p:txBody>
          <a:bodyPr/>
          <a:lstStyle/>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Bond </a:t>
            </a:r>
            <a:r>
              <a:rPr lang="en-US" sz="1800" b="1" dirty="0">
                <a:solidFill>
                  <a:srgbClr val="000000"/>
                </a:solidFill>
              </a:rPr>
              <a:t>Amount </a:t>
            </a:r>
            <a:r>
              <a:rPr lang="en-US" sz="1800" b="1" dirty="0" smtClean="0">
                <a:solidFill>
                  <a:srgbClr val="000000"/>
                </a:solidFill>
              </a:rPr>
              <a:t>to meet 50% test &gt; </a:t>
            </a:r>
            <a:r>
              <a:rPr lang="en-US" sz="1800" b="1" dirty="0">
                <a:solidFill>
                  <a:srgbClr val="000000"/>
                </a:solidFill>
              </a:rPr>
              <a:t>Taxable </a:t>
            </a:r>
            <a:r>
              <a:rPr lang="en-US" sz="1800" b="1" dirty="0" smtClean="0">
                <a:solidFill>
                  <a:srgbClr val="000000"/>
                </a:solidFill>
              </a:rPr>
              <a:t>FHA Loan </a:t>
            </a:r>
            <a:r>
              <a:rPr lang="en-US" sz="1800" b="1" dirty="0">
                <a:solidFill>
                  <a:srgbClr val="000000"/>
                </a:solidFill>
              </a:rPr>
              <a:t>Amount:</a:t>
            </a:r>
          </a:p>
          <a:p>
            <a:pPr eaLnBrk="1" hangingPunct="1">
              <a:spcAft>
                <a:spcPts val="600"/>
              </a:spcAft>
              <a:buClr>
                <a:srgbClr val="00007D"/>
              </a:buClr>
              <a:buSzPct val="75000"/>
              <a:buFont typeface="Wingdings" pitchFamily="2" charset="2"/>
              <a:buChar char="n"/>
              <a:defRPr/>
            </a:pPr>
            <a:r>
              <a:rPr lang="en-US" sz="1600" dirty="0">
                <a:solidFill>
                  <a:srgbClr val="000000"/>
                </a:solidFill>
              </a:rPr>
              <a:t>Other </a:t>
            </a:r>
            <a:r>
              <a:rPr lang="en-US" sz="1600" dirty="0" smtClean="0">
                <a:solidFill>
                  <a:srgbClr val="000000"/>
                </a:solidFill>
              </a:rPr>
              <a:t>(bankruptcy remote) sources </a:t>
            </a:r>
            <a:r>
              <a:rPr lang="en-US" sz="1600" dirty="0">
                <a:solidFill>
                  <a:srgbClr val="000000"/>
                </a:solidFill>
              </a:rPr>
              <a:t>of funds (i.e. b</a:t>
            </a:r>
            <a:r>
              <a:rPr lang="en-US" sz="1600" dirty="0" smtClean="0">
                <a:solidFill>
                  <a:srgbClr val="000000"/>
                </a:solidFill>
              </a:rPr>
              <a:t>ridge equity</a:t>
            </a:r>
            <a:r>
              <a:rPr lang="en-US" sz="1600" dirty="0">
                <a:solidFill>
                  <a:srgbClr val="000000"/>
                </a:solidFill>
              </a:rPr>
              <a:t>, </a:t>
            </a:r>
            <a:r>
              <a:rPr lang="en-US" sz="1600" dirty="0" smtClean="0">
                <a:solidFill>
                  <a:srgbClr val="000000"/>
                </a:solidFill>
              </a:rPr>
              <a:t>subordinate loan proceeds, </a:t>
            </a:r>
            <a:r>
              <a:rPr lang="en-US" sz="1600" dirty="0">
                <a:solidFill>
                  <a:srgbClr val="000000"/>
                </a:solidFill>
              </a:rPr>
              <a:t>etc.) </a:t>
            </a:r>
            <a:r>
              <a:rPr lang="en-US" sz="1600" dirty="0" smtClean="0">
                <a:solidFill>
                  <a:srgbClr val="000000"/>
                </a:solidFill>
              </a:rPr>
              <a:t>are needed </a:t>
            </a:r>
            <a:r>
              <a:rPr lang="en-US" sz="1600" dirty="0">
                <a:solidFill>
                  <a:srgbClr val="000000"/>
                </a:solidFill>
              </a:rPr>
              <a:t>to cover the </a:t>
            </a:r>
            <a:r>
              <a:rPr lang="en-US" sz="1600" dirty="0" smtClean="0">
                <a:solidFill>
                  <a:srgbClr val="000000"/>
                </a:solidFill>
              </a:rPr>
              <a:t>differential. </a:t>
            </a:r>
            <a:r>
              <a:rPr lang="en-US" sz="1600" dirty="0">
                <a:solidFill>
                  <a:srgbClr val="000000"/>
                </a:solidFill>
              </a:rPr>
              <a:t>Timing of funding is </a:t>
            </a:r>
            <a:r>
              <a:rPr lang="en-US" sz="1600" dirty="0" smtClean="0">
                <a:solidFill>
                  <a:srgbClr val="000000"/>
                </a:solidFill>
              </a:rPr>
              <a:t>critical</a:t>
            </a:r>
            <a:r>
              <a:rPr lang="en-US" sz="1600" dirty="0">
                <a:solidFill>
                  <a:srgbClr val="000000"/>
                </a:solidFill>
              </a:rPr>
              <a:t>. Seller Take-Back </a:t>
            </a:r>
            <a:r>
              <a:rPr lang="en-US" sz="1600" dirty="0" smtClean="0">
                <a:solidFill>
                  <a:srgbClr val="000000"/>
                </a:solidFill>
              </a:rPr>
              <a:t>loan </a:t>
            </a:r>
            <a:r>
              <a:rPr lang="en-US" sz="1600" dirty="0">
                <a:solidFill>
                  <a:srgbClr val="000000"/>
                </a:solidFill>
              </a:rPr>
              <a:t>can </a:t>
            </a:r>
            <a:r>
              <a:rPr lang="en-US" sz="1600" dirty="0" smtClean="0">
                <a:solidFill>
                  <a:srgbClr val="000000"/>
                </a:solidFill>
              </a:rPr>
              <a:t>often </a:t>
            </a:r>
            <a:r>
              <a:rPr lang="en-US" sz="1600" dirty="0">
                <a:solidFill>
                  <a:srgbClr val="000000"/>
                </a:solidFill>
              </a:rPr>
              <a:t>be used to </a:t>
            </a:r>
            <a:r>
              <a:rPr lang="en-US" sz="1600" dirty="0" smtClean="0">
                <a:solidFill>
                  <a:srgbClr val="000000"/>
                </a:solidFill>
              </a:rPr>
              <a:t>collateralize bonds (see </a:t>
            </a:r>
            <a:r>
              <a:rPr lang="en-US" sz="1600" dirty="0">
                <a:solidFill>
                  <a:srgbClr val="000000"/>
                </a:solidFill>
              </a:rPr>
              <a:t>applicable slides</a:t>
            </a:r>
            <a:r>
              <a:rPr lang="en-US" sz="1600" dirty="0" smtClean="0">
                <a:solidFill>
                  <a:srgbClr val="000000"/>
                </a:solidFill>
              </a:rPr>
              <a:t>)</a:t>
            </a:r>
            <a:endParaRPr lang="en-US" sz="1600" dirty="0">
              <a:solidFill>
                <a:srgbClr val="000000"/>
              </a:solidFill>
            </a:endParaRPr>
          </a:p>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Investment and other options to reduce cost:</a:t>
            </a:r>
            <a:endParaRPr lang="en-US" sz="1800" b="1" dirty="0">
              <a:solidFill>
                <a:srgbClr val="000000"/>
              </a:solidFill>
            </a:endParaRP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Although short term rates have gone up, taxable investment options have gone up also: Ex.1.25% bond rate </a:t>
            </a:r>
            <a:r>
              <a:rPr lang="en-US" sz="1600" b="1" dirty="0" smtClean="0">
                <a:solidFill>
                  <a:srgbClr val="000000"/>
                </a:solidFill>
              </a:rPr>
              <a:t>less</a:t>
            </a:r>
            <a:r>
              <a:rPr lang="en-US" sz="1600" dirty="0" smtClean="0">
                <a:solidFill>
                  <a:srgbClr val="000000"/>
                </a:solidFill>
              </a:rPr>
              <a:t> 1.25% investment rate = </a:t>
            </a:r>
            <a:r>
              <a:rPr lang="en-US" sz="1600" b="1" u="sng" dirty="0" smtClean="0">
                <a:solidFill>
                  <a:srgbClr val="000000"/>
                </a:solidFill>
              </a:rPr>
              <a:t>0.00% net interest cost per year on bonds.</a:t>
            </a:r>
            <a:endParaRPr lang="en-US" sz="1600" b="1" u="sng" dirty="0">
              <a:solidFill>
                <a:srgbClr val="000000"/>
              </a:solidFill>
            </a:endParaRP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Seller Take-Back Bonds can </a:t>
            </a:r>
            <a:r>
              <a:rPr lang="en-US" sz="1600" dirty="0">
                <a:solidFill>
                  <a:srgbClr val="000000"/>
                </a:solidFill>
              </a:rPr>
              <a:t>sometimes be used to help </a:t>
            </a:r>
            <a:r>
              <a:rPr lang="en-US" sz="1600" dirty="0" smtClean="0">
                <a:solidFill>
                  <a:srgbClr val="000000"/>
                </a:solidFill>
              </a:rPr>
              <a:t>reduce costs further (see applicable slides)</a:t>
            </a: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Multiple loans/projects can be </a:t>
            </a:r>
            <a:r>
              <a:rPr lang="en-US" sz="1600" b="1" u="sng" dirty="0" smtClean="0">
                <a:solidFill>
                  <a:srgbClr val="000000"/>
                </a:solidFill>
              </a:rPr>
              <a:t>pooled</a:t>
            </a:r>
            <a:r>
              <a:rPr lang="en-US" sz="1600" dirty="0" smtClean="0">
                <a:solidFill>
                  <a:srgbClr val="000000"/>
                </a:solidFill>
              </a:rPr>
              <a:t> into a single bond issuance to spread out fixed closing costs – all deals need to be in a position to close within the same timeframe.</a:t>
            </a:r>
            <a:endParaRPr lang="en-US" sz="1600" dirty="0">
              <a:solidFill>
                <a:srgbClr val="000000"/>
              </a:solidFill>
            </a:endParaRPr>
          </a:p>
        </p:txBody>
      </p:sp>
      <p:sp>
        <p:nvSpPr>
          <p:cNvPr id="7" name="Footer Placeholder 10"/>
          <p:cNvSpPr>
            <a:spLocks noGrp="1"/>
          </p:cNvSpPr>
          <p:nvPr>
            <p:ph type="ftr" sz="quarter" idx="10"/>
          </p:nvPr>
        </p:nvSpPr>
        <p:spPr>
          <a:xfrm>
            <a:off x="304800" y="6534150"/>
            <a:ext cx="8229600" cy="476250"/>
          </a:xfrm>
        </p:spPr>
        <p:txBody>
          <a:bodyPr/>
          <a:lstStyle/>
          <a:p>
            <a:r>
              <a:rPr lang="en-US" dirty="0" smtClean="0"/>
              <a:t>Kent Neumann                                                              703-568-0190</a:t>
            </a:r>
            <a:endParaRPr lang="en-US" dirty="0"/>
          </a:p>
        </p:txBody>
      </p:sp>
    </p:spTree>
    <p:extLst>
      <p:ext uri="{BB962C8B-B14F-4D97-AF65-F5344CB8AC3E}">
        <p14:creationId xmlns:p14="http://schemas.microsoft.com/office/powerpoint/2010/main" val="2451082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Despite the recent increase in short-term, tax-exempt rates, the negative arbitrage deposit can still be significantly reduced. </a:t>
            </a:r>
          </a:p>
        </p:txBody>
      </p:sp>
      <p:sp>
        <p:nvSpPr>
          <p:cNvPr id="4" name="Slide Number Placeholder 3"/>
          <p:cNvSpPr>
            <a:spLocks noGrp="1"/>
          </p:cNvSpPr>
          <p:nvPr>
            <p:ph type="sldNum" sz="quarter" idx="12"/>
          </p:nvPr>
        </p:nvSpPr>
        <p:spPr/>
        <p:txBody>
          <a:bodyPr/>
          <a:lstStyle/>
          <a:p>
            <a:fld id="{155A1BE7-777E-49C8-9A6F-6D925C4443B8}" type="slidenum">
              <a:rPr lang="en-US" smtClean="0">
                <a:solidFill>
                  <a:prstClr val="black"/>
                </a:solidFill>
              </a:rPr>
              <a:pPr/>
              <a:t>3</a:t>
            </a:fld>
            <a:endParaRPr lang="en-US">
              <a:solidFill>
                <a:prstClr val="black"/>
              </a:solidFill>
            </a:endParaRPr>
          </a:p>
        </p:txBody>
      </p:sp>
      <p:sp>
        <p:nvSpPr>
          <p:cNvPr id="5" name="TextBox 4"/>
          <p:cNvSpPr txBox="1"/>
          <p:nvPr/>
        </p:nvSpPr>
        <p:spPr>
          <a:xfrm>
            <a:off x="427979" y="5602739"/>
            <a:ext cx="7420621" cy="461665"/>
          </a:xfrm>
          <a:prstGeom prst="rect">
            <a:avLst/>
          </a:prstGeom>
          <a:noFill/>
        </p:spPr>
        <p:txBody>
          <a:bodyPr wrap="none" rtlCol="0">
            <a:spAutoFit/>
          </a:bodyPr>
          <a:lstStyle/>
          <a:p>
            <a:pPr fontAlgn="auto">
              <a:spcBef>
                <a:spcPts val="0"/>
              </a:spcBef>
              <a:spcAft>
                <a:spcPts val="0"/>
              </a:spcAft>
            </a:pPr>
            <a:r>
              <a:rPr lang="en-US" sz="800" dirty="0" smtClean="0">
                <a:solidFill>
                  <a:prstClr val="black"/>
                </a:solidFill>
                <a:latin typeface="Arial" panose="020B0604020202020204" pitchFamily="34" charset="0"/>
                <a:cs typeface="Arial" panose="020B0604020202020204" pitchFamily="34" charset="0"/>
              </a:rPr>
              <a:t>Source: Bloomberg. Thomson Reuters </a:t>
            </a:r>
          </a:p>
          <a:p>
            <a:pPr fontAlgn="auto">
              <a:spcBef>
                <a:spcPts val="0"/>
              </a:spcBef>
              <a:spcAft>
                <a:spcPts val="0"/>
              </a:spcAft>
            </a:pPr>
            <a:r>
              <a:rPr lang="en-US" sz="800" dirty="0" smtClean="0">
                <a:solidFill>
                  <a:prstClr val="black"/>
                </a:solidFill>
                <a:latin typeface="Arial" panose="020B0604020202020204" pitchFamily="34" charset="0"/>
                <a:cs typeface="Arial" panose="020B0604020202020204" pitchFamily="34" charset="0"/>
              </a:rPr>
              <a:t>Reflects market conditions as of September 26, 2017</a:t>
            </a:r>
          </a:p>
          <a:p>
            <a:pPr fontAlgn="auto">
              <a:spcBef>
                <a:spcPts val="0"/>
              </a:spcBef>
              <a:spcAft>
                <a:spcPts val="0"/>
              </a:spcAft>
            </a:pPr>
            <a:r>
              <a:rPr lang="en-US" sz="800" dirty="0" smtClean="0">
                <a:solidFill>
                  <a:prstClr val="black"/>
                </a:solidFill>
                <a:latin typeface="Arial" panose="020B0604020202020204" pitchFamily="34" charset="0"/>
                <a:cs typeface="Arial" panose="020B0604020202020204" pitchFamily="34" charset="0"/>
              </a:rPr>
              <a:t>Thomson Reuters Municipal Market Data (MMD) AAA curve is a proprietary yield curve that provides the offer-side of AAA rated state general obligation bonds</a:t>
            </a:r>
            <a:endParaRPr lang="en-US" sz="800" dirty="0">
              <a:solidFill>
                <a:prstClr val="black"/>
              </a:solidFill>
              <a:latin typeface="Arial" panose="020B0604020202020204" pitchFamily="34" charset="0"/>
              <a:cs typeface="Arial" panose="020B0604020202020204" pitchFamily="34" charset="0"/>
            </a:endParaRPr>
          </a:p>
        </p:txBody>
      </p:sp>
      <p:sp>
        <p:nvSpPr>
          <p:cNvPr id="8" name="TextBox 7"/>
          <p:cNvSpPr txBox="1"/>
          <p:nvPr/>
        </p:nvSpPr>
        <p:spPr>
          <a:xfrm>
            <a:off x="1740584" y="1478276"/>
            <a:ext cx="5662832" cy="276999"/>
          </a:xfrm>
          <a:prstGeom prst="rect">
            <a:avLst/>
          </a:prstGeom>
          <a:noFill/>
        </p:spPr>
        <p:txBody>
          <a:bodyPr wrap="none" rtlCol="0">
            <a:spAutoFit/>
          </a:bodyPr>
          <a:lstStyle/>
          <a:p>
            <a:pPr algn="ctr" fontAlgn="auto">
              <a:spcBef>
                <a:spcPts val="0"/>
              </a:spcBef>
              <a:spcAft>
                <a:spcPts val="0"/>
              </a:spcAft>
            </a:pPr>
            <a:r>
              <a:rPr lang="en-US" sz="1200" b="1" dirty="0" smtClean="0">
                <a:solidFill>
                  <a:prstClr val="black"/>
                </a:solidFill>
                <a:latin typeface="Arial" panose="020B0604020202020204" pitchFamily="34" charset="0"/>
                <a:cs typeface="Arial" panose="020B0604020202020204" pitchFamily="34" charset="0"/>
              </a:rPr>
              <a:t>Historical Performance for 2-Year MMD (</a:t>
            </a:r>
            <a:r>
              <a:rPr lang="en-US" sz="1200" b="1" u="sng" dirty="0" smtClean="0">
                <a:solidFill>
                  <a:prstClr val="black"/>
                </a:solidFill>
                <a:latin typeface="Arial" panose="020B0604020202020204" pitchFamily="34" charset="0"/>
                <a:cs typeface="Arial" panose="020B0604020202020204" pitchFamily="34" charset="0"/>
              </a:rPr>
              <a:t>plus credit spread</a:t>
            </a:r>
            <a:r>
              <a:rPr lang="en-US" sz="1200" b="1" dirty="0" smtClean="0">
                <a:solidFill>
                  <a:prstClr val="black"/>
                </a:solidFill>
                <a:latin typeface="Arial" panose="020B0604020202020204" pitchFamily="34" charset="0"/>
                <a:cs typeface="Arial" panose="020B0604020202020204" pitchFamily="34" charset="0"/>
              </a:rPr>
              <a:t>) and 2-Year UST </a:t>
            </a:r>
            <a:endParaRPr lang="en-US" sz="1200" b="1" dirty="0">
              <a:solidFill>
                <a:prstClr val="black"/>
              </a:solidFill>
              <a:latin typeface="Arial" panose="020B0604020202020204" pitchFamily="34" charset="0"/>
              <a:cs typeface="Arial" panose="020B0604020202020204" pitchFamily="34" charset="0"/>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869" y="1791965"/>
            <a:ext cx="8196263"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1799399"/>
            <a:ext cx="2590801" cy="127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825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7DF834-7E36-497C-93E6-CEB6681BB1EB}" type="slidenum">
              <a:rPr lang="en-US" smtClean="0"/>
              <a:pPr>
                <a:defRPr/>
              </a:pPr>
              <a:t>4</a:t>
            </a:fld>
            <a:endParaRPr lang="en-US" dirty="0"/>
          </a:p>
        </p:txBody>
      </p:sp>
      <p:sp>
        <p:nvSpPr>
          <p:cNvPr id="6" name="Content Placeholder 2"/>
          <p:cNvSpPr>
            <a:spLocks noGrp="1"/>
          </p:cNvSpPr>
          <p:nvPr>
            <p:ph idx="1"/>
          </p:nvPr>
        </p:nvSpPr>
        <p:spPr>
          <a:xfrm>
            <a:off x="457200" y="1493837"/>
            <a:ext cx="8229600" cy="5059363"/>
          </a:xfrm>
        </p:spPr>
        <p:txBody>
          <a:bodyPr/>
          <a:lstStyle/>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Publically Offered vs. Privately </a:t>
            </a:r>
            <a:r>
              <a:rPr lang="en-US" sz="1800" b="1" dirty="0">
                <a:solidFill>
                  <a:srgbClr val="000000"/>
                </a:solidFill>
              </a:rPr>
              <a:t>Placed:</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Potential </a:t>
            </a:r>
            <a:r>
              <a:rPr lang="en-US" sz="1600" dirty="0">
                <a:solidFill>
                  <a:srgbClr val="000000"/>
                </a:solidFill>
                <a:ea typeface="+mn-ea"/>
                <a:cs typeface="+mn-cs"/>
              </a:rPr>
              <a:t>tax implications if Bond Purchaser is “related” to the Borrower (see §1.148 program investment regulations</a:t>
            </a:r>
            <a:r>
              <a:rPr lang="en-US" sz="1600" dirty="0" smtClean="0">
                <a:solidFill>
                  <a:srgbClr val="000000"/>
                </a:solidFill>
                <a:ea typeface="+mn-ea"/>
                <a:cs typeface="+mn-cs"/>
              </a:rPr>
              <a:t>)</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Costs of issuance are very close. Interest and investment options can vary.</a:t>
            </a:r>
            <a:endParaRPr lang="en-US" sz="1600" dirty="0">
              <a:solidFill>
                <a:srgbClr val="000000"/>
              </a:solidFill>
            </a:endParaRPr>
          </a:p>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Issuer considerations: </a:t>
            </a:r>
            <a:endParaRPr lang="en-US" sz="1800" b="1" dirty="0">
              <a:solidFill>
                <a:srgbClr val="000000"/>
              </a:solidFill>
            </a:endParaRP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Possible </a:t>
            </a:r>
            <a:r>
              <a:rPr lang="en-US" sz="1600" dirty="0">
                <a:solidFill>
                  <a:srgbClr val="000000"/>
                </a:solidFill>
                <a:ea typeface="+mn-ea"/>
                <a:cs typeface="+mn-cs"/>
              </a:rPr>
              <a:t>limitation on Issuer Fees due to short maturity and Loan Yield </a:t>
            </a:r>
            <a:r>
              <a:rPr lang="en-US" sz="1600" dirty="0" smtClean="0">
                <a:solidFill>
                  <a:srgbClr val="000000"/>
                </a:solidFill>
                <a:ea typeface="+mn-ea"/>
                <a:cs typeface="+mn-cs"/>
              </a:rPr>
              <a:t>limitations</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Some states have very limited private activity volume cap – although this structure does use the minimum amount of bonds to meet the 50% test</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A few Issuers do not allow the structure due to limitations on fees.</a:t>
            </a:r>
            <a:endParaRPr lang="en-US" sz="1600" dirty="0">
              <a:solidFill>
                <a:srgbClr val="000000"/>
              </a:solidFill>
              <a:ea typeface="+mn-ea"/>
              <a:cs typeface="+mn-cs"/>
            </a:endParaRPr>
          </a:p>
        </p:txBody>
      </p:sp>
      <p:sp>
        <p:nvSpPr>
          <p:cNvPr id="7" name="Footer Placeholder 10"/>
          <p:cNvSpPr>
            <a:spLocks noGrp="1"/>
          </p:cNvSpPr>
          <p:nvPr>
            <p:ph type="ftr" sz="quarter" idx="10"/>
          </p:nvPr>
        </p:nvSpPr>
        <p:spPr>
          <a:xfrm>
            <a:off x="304800" y="6534150"/>
            <a:ext cx="8229600" cy="476250"/>
          </a:xfrm>
        </p:spPr>
        <p:txBody>
          <a:bodyPr/>
          <a:lstStyle/>
          <a:p>
            <a:r>
              <a:rPr lang="en-US" dirty="0" smtClean="0"/>
              <a:t>Kent Neumann                                                              703-568-0190</a:t>
            </a:r>
            <a:endParaRPr lang="en-US" dirty="0"/>
          </a:p>
        </p:txBody>
      </p:sp>
      <p:sp>
        <p:nvSpPr>
          <p:cNvPr id="10" name="Rectangle 9"/>
          <p:cNvSpPr/>
          <p:nvPr/>
        </p:nvSpPr>
        <p:spPr bwMode="auto">
          <a:xfrm>
            <a:off x="0" y="198438"/>
            <a:ext cx="9144000" cy="129266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ctr"/>
            <a:r>
              <a:rPr lang="en-US" sz="2800" dirty="0"/>
              <a:t>COMBINED TAXABLE GNMA SALE WITH SHORT TERM TAX EXEMPT BONDS AND 4% LIHTC </a:t>
            </a:r>
            <a:r>
              <a:rPr lang="en-US" sz="2800" dirty="0" smtClean="0"/>
              <a:t>–</a:t>
            </a:r>
          </a:p>
          <a:p>
            <a:pPr algn="ctr"/>
            <a:r>
              <a:rPr lang="en-US" sz="2800" dirty="0" smtClean="0"/>
              <a:t>FAQ/ISSUES</a:t>
            </a:r>
            <a:endParaRPr kumimoji="0" 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76732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455420"/>
            <a:ext cx="8229600" cy="464058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800" dirty="0" smtClean="0"/>
              <a:t>Many 4% preservation deals and affordable transaction located in high cost areas require subordinate gap and/or “soft” funds to get the financing to work. This can often include seller financing in the form of </a:t>
            </a:r>
            <a:r>
              <a:rPr lang="en-US" sz="1800" dirty="0"/>
              <a:t>a subordinate “</a:t>
            </a:r>
            <a:r>
              <a:rPr lang="en-US" sz="1800" dirty="0" smtClean="0"/>
              <a:t>take-back” note for deals with a “friendly” seller. This is very </a:t>
            </a:r>
            <a:r>
              <a:rPr lang="en-US" sz="1800" dirty="0"/>
              <a:t>common in RAD </a:t>
            </a:r>
            <a:r>
              <a:rPr lang="en-US" sz="1800" dirty="0" smtClean="0"/>
              <a:t>transactions</a:t>
            </a:r>
            <a:r>
              <a:rPr lang="en-US" sz="1800" dirty="0"/>
              <a:t>.</a:t>
            </a:r>
            <a:endParaRPr lang="en-US" sz="1800" dirty="0" smtClean="0"/>
          </a:p>
          <a:p>
            <a:pPr algn="just"/>
            <a:endParaRPr lang="en-US" sz="1800" dirty="0" smtClean="0"/>
          </a:p>
          <a:p>
            <a:pPr algn="just"/>
            <a:r>
              <a:rPr lang="en-US" sz="1800" dirty="0" smtClean="0"/>
              <a:t>These deals will have higher eligible basis for tax credits (generating more tax credit proceeds) but no significant impact the size of the permanent loan. </a:t>
            </a:r>
          </a:p>
          <a:p>
            <a:pPr algn="just"/>
            <a:endParaRPr lang="en-US" sz="1800" dirty="0"/>
          </a:p>
          <a:p>
            <a:pPr algn="just"/>
            <a:r>
              <a:rPr lang="en-US" sz="1800" dirty="0" smtClean="0"/>
              <a:t>Due </a:t>
            </a:r>
            <a:r>
              <a:rPr lang="en-US" sz="1800" dirty="0"/>
              <a:t>to </a:t>
            </a:r>
            <a:r>
              <a:rPr lang="en-US" sz="1800" dirty="0" smtClean="0"/>
              <a:t>the LIHTC </a:t>
            </a:r>
            <a:r>
              <a:rPr lang="en-US" sz="1800" dirty="0"/>
              <a:t>50% test, tax-exempt bonds </a:t>
            </a:r>
            <a:r>
              <a:rPr lang="en-US" sz="1800" u="sng" dirty="0"/>
              <a:t>in excess</a:t>
            </a:r>
            <a:r>
              <a:rPr lang="en-US" sz="1800" dirty="0"/>
              <a:t> of the permanent financing are often required in these deals. </a:t>
            </a:r>
            <a:endParaRPr lang="en-US" sz="1800" dirty="0" smtClean="0"/>
          </a:p>
          <a:p>
            <a:pPr algn="just"/>
            <a:endParaRPr lang="en-US" sz="1400" b="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t>
            </a:r>
            <a:r>
              <a:rPr lang="en-US" sz="2400" b="1" dirty="0" smtClean="0">
                <a:solidFill>
                  <a:schemeClr val="tx1"/>
                </a:solidFill>
              </a:rPr>
              <a:t>&amp; </a:t>
            </a:r>
            <a:r>
              <a:rPr lang="en-US" sz="2400" b="1" dirty="0" smtClean="0">
                <a:solidFill>
                  <a:schemeClr val="tx1"/>
                </a:solidFill>
                <a:latin typeface="+mn-lt"/>
                <a:ea typeface="+mn-ea"/>
                <a:cs typeface="+mn-cs"/>
              </a:rPr>
              <a:t>Bonds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5</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33321584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455420"/>
            <a:ext cx="8229600" cy="464058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2000" u="sng" dirty="0" smtClean="0"/>
              <a:t>Option 1</a:t>
            </a:r>
            <a:r>
              <a:rPr lang="en-US" sz="2000" dirty="0" smtClean="0"/>
              <a:t>: Instead of allocating the seller note to a reduction of the purchase price of the Project, Bond proceeds can often be “allocated” for the full purchase price of the Project and the seller can “allocate” the note as new funds to the deal – which can be used to collateralize that portion of bonds.</a:t>
            </a:r>
          </a:p>
          <a:p>
            <a:pPr algn="just"/>
            <a:endParaRPr lang="en-US" sz="2000" dirty="0"/>
          </a:p>
          <a:p>
            <a:pPr algn="just"/>
            <a:r>
              <a:rPr lang="en-US" sz="2000" dirty="0" smtClean="0"/>
              <a:t>Makes it much easier to meet the 50% test (equity or other soft funds are no longer needed for collateral.</a:t>
            </a:r>
          </a:p>
          <a:p>
            <a:pPr algn="just"/>
            <a:endParaRPr lang="en-US" sz="2000" dirty="0"/>
          </a:p>
          <a:p>
            <a:pPr algn="just"/>
            <a:r>
              <a:rPr lang="en-US" sz="2000" dirty="0" smtClean="0"/>
              <a:t>Often results in saving from additional investment opportunities and eliminating the need for bridging of other collateral funds.</a:t>
            </a:r>
          </a:p>
          <a:p>
            <a:pPr algn="just"/>
            <a:endParaRPr lang="en-US" sz="200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&amp; Bonds (</a:t>
            </a:r>
            <a:r>
              <a:rPr lang="en-US" sz="2400" b="1" dirty="0" err="1" smtClean="0">
                <a:solidFill>
                  <a:schemeClr val="tx1"/>
                </a:solidFill>
                <a:latin typeface="+mn-lt"/>
                <a:ea typeface="+mn-ea"/>
                <a:cs typeface="+mn-cs"/>
              </a:rPr>
              <a:t>con’t</a:t>
            </a:r>
            <a:r>
              <a:rPr lang="en-US" sz="2400" b="1" dirty="0" smtClean="0">
                <a:solidFill>
                  <a:schemeClr val="tx1"/>
                </a:solidFill>
                <a:latin typeface="+mn-lt"/>
                <a:ea typeface="+mn-ea"/>
                <a:cs typeface="+mn-cs"/>
              </a:rPr>
              <a:t>)</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6</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10424698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524000"/>
            <a:ext cx="8229600" cy="48006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800" u="sng" dirty="0" smtClean="0"/>
              <a:t>Option 2</a:t>
            </a:r>
            <a:r>
              <a:rPr lang="en-US" sz="1800" dirty="0" smtClean="0"/>
              <a:t>: Instead of issuing additional short-term tax-exempt bonds that will be sold to 3</a:t>
            </a:r>
            <a:r>
              <a:rPr lang="en-US" sz="1800" baseline="30000" dirty="0" smtClean="0"/>
              <a:t>rd</a:t>
            </a:r>
            <a:r>
              <a:rPr lang="en-US" sz="1800" dirty="0" smtClean="0"/>
              <a:t> party, it is often possible to convert some of the subordinate debt to tax-exempt through the project’s “placed-in-service” and then convert it to taxable debt thereafter.</a:t>
            </a:r>
          </a:p>
          <a:p>
            <a:pPr algn="just"/>
            <a:endParaRPr lang="en-US" sz="800" dirty="0" smtClean="0"/>
          </a:p>
          <a:p>
            <a:pPr algn="just"/>
            <a:r>
              <a:rPr lang="en-US" sz="1800" dirty="0" smtClean="0"/>
              <a:t>By running the surplus cash note from the Borrower to the municipal bond issuer, creating a corresponding note from the Issuer to the Seller and allocating the corresponding amount of tax exempt bond volume cap to the acquisition of the project, the note would apply towards meeting the 50% test – even though no cash is actually moving.</a:t>
            </a:r>
          </a:p>
          <a:p>
            <a:pPr marL="0" indent="0" algn="just">
              <a:buNone/>
            </a:pPr>
            <a:endParaRPr lang="en-US" sz="800" dirty="0"/>
          </a:p>
          <a:p>
            <a:pPr algn="just"/>
            <a:r>
              <a:rPr lang="en-US" sz="1800" dirty="0"/>
              <a:t>R</a:t>
            </a:r>
            <a:r>
              <a:rPr lang="en-US" sz="1800" dirty="0" smtClean="0"/>
              <a:t>esults in significant </a:t>
            </a:r>
            <a:r>
              <a:rPr lang="en-US" sz="1800" dirty="0"/>
              <a:t>interest saving </a:t>
            </a:r>
            <a:r>
              <a:rPr lang="en-US" sz="1800" dirty="0" smtClean="0"/>
              <a:t>from </a:t>
            </a:r>
            <a:r>
              <a:rPr lang="en-US" sz="1800" dirty="0"/>
              <a:t>the </a:t>
            </a:r>
            <a:r>
              <a:rPr lang="en-US" sz="1800" dirty="0" smtClean="0"/>
              <a:t>reduction </a:t>
            </a:r>
            <a:r>
              <a:rPr lang="en-US" sz="1800" dirty="0"/>
              <a:t>of debt service on the “take back” Bonds.</a:t>
            </a:r>
            <a:endParaRPr lang="en-US" sz="1800" dirty="0" smtClean="0"/>
          </a:p>
          <a:p>
            <a:pPr algn="just"/>
            <a:endParaRPr lang="en-US" sz="800" dirty="0"/>
          </a:p>
          <a:p>
            <a:pPr algn="just"/>
            <a:r>
              <a:rPr lang="en-US" sz="1800" dirty="0" smtClean="0"/>
              <a:t>Note that tax-exempt private activity volume cap</a:t>
            </a:r>
            <a:r>
              <a:rPr lang="en-US" sz="1800" dirty="0"/>
              <a:t> </a:t>
            </a:r>
            <a:r>
              <a:rPr lang="en-US" sz="1800" dirty="0" smtClean="0"/>
              <a:t>and any upfront/ongoing issuer fees would still be applicable.</a:t>
            </a:r>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t>
            </a:r>
            <a:r>
              <a:rPr lang="en-US" sz="2400" b="1" dirty="0" smtClean="0">
                <a:solidFill>
                  <a:schemeClr val="tx1"/>
                </a:solidFill>
              </a:rPr>
              <a:t>&amp; </a:t>
            </a:r>
            <a:r>
              <a:rPr lang="en-US" sz="2400" b="1" dirty="0" smtClean="0">
                <a:solidFill>
                  <a:schemeClr val="tx1"/>
                </a:solidFill>
                <a:latin typeface="+mn-lt"/>
                <a:ea typeface="+mn-ea"/>
                <a:cs typeface="+mn-cs"/>
              </a:rPr>
              <a:t>Bonds (</a:t>
            </a:r>
            <a:r>
              <a:rPr lang="en-US" sz="2400" b="1" dirty="0" err="1" smtClean="0">
                <a:solidFill>
                  <a:schemeClr val="tx1"/>
                </a:solidFill>
                <a:latin typeface="+mn-lt"/>
                <a:ea typeface="+mn-ea"/>
                <a:cs typeface="+mn-cs"/>
              </a:rPr>
              <a:t>con’t</a:t>
            </a:r>
            <a:r>
              <a:rPr lang="en-US" sz="2400" b="1" dirty="0" smtClean="0">
                <a:solidFill>
                  <a:schemeClr val="tx1"/>
                </a:solidFill>
                <a:latin typeface="+mn-lt"/>
                <a:ea typeface="+mn-ea"/>
                <a:cs typeface="+mn-cs"/>
              </a:rPr>
              <a:t>)</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7</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28957926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0292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2400" b="0" dirty="0" smtClean="0"/>
          </a:p>
          <a:p>
            <a:pPr marL="0" indent="0" algn="just">
              <a:buNone/>
            </a:pPr>
            <a:r>
              <a:rPr lang="en-US" sz="3200" dirty="0" smtClean="0"/>
              <a:t>GOAL</a:t>
            </a:r>
            <a:r>
              <a:rPr lang="en-US" sz="3200" b="0" dirty="0" smtClean="0"/>
              <a:t>: Lock in todays low financing rates for future tax credit deals. </a:t>
            </a:r>
          </a:p>
          <a:p>
            <a:pPr marL="0" indent="0" algn="just">
              <a:buNone/>
            </a:pPr>
            <a:endParaRPr lang="en-US" sz="3200" b="0" dirty="0"/>
          </a:p>
          <a:p>
            <a:pPr marL="0" indent="0" algn="just">
              <a:buNone/>
            </a:pPr>
            <a:r>
              <a:rPr lang="en-US" sz="3200" b="0" dirty="0" smtClean="0"/>
              <a:t>Applicable for existing </a:t>
            </a:r>
            <a:r>
              <a:rPr lang="en-US" sz="3200" b="0" dirty="0"/>
              <a:t>a</a:t>
            </a:r>
            <a:r>
              <a:rPr lang="en-US" sz="3200" b="0" dirty="0" smtClean="0"/>
              <a:t>ffordable </a:t>
            </a:r>
            <a:r>
              <a:rPr lang="en-US" sz="3200" b="0" dirty="0"/>
              <a:t>h</a:t>
            </a:r>
            <a:r>
              <a:rPr lang="en-US" sz="3200" b="0" dirty="0" smtClean="0"/>
              <a:t>ousing </a:t>
            </a:r>
            <a:r>
              <a:rPr lang="en-US" sz="3200" b="0" dirty="0"/>
              <a:t>p</a:t>
            </a:r>
            <a:r>
              <a:rPr lang="en-US" sz="3200" b="0" dirty="0" smtClean="0"/>
              <a:t>rojects still in 15-year tax credit compliance </a:t>
            </a:r>
            <a:r>
              <a:rPr lang="en-US" sz="3200" b="0" dirty="0"/>
              <a:t>p</a:t>
            </a:r>
            <a:r>
              <a:rPr lang="en-US" sz="3200" b="0" dirty="0" smtClean="0"/>
              <a:t>eriod (target: years 9-14) or otherwise not yet ready for tax credit syndication.</a:t>
            </a:r>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FHA Refinancing to Resyndication (R2R) </a:t>
            </a:r>
            <a:br>
              <a:rPr lang="en-US" sz="2400" b="1" dirty="0" smtClean="0">
                <a:solidFill>
                  <a:schemeClr val="tx1"/>
                </a:solidFill>
                <a:latin typeface="+mn-lt"/>
                <a:ea typeface="+mn-ea"/>
                <a:cs typeface="+mn-cs"/>
              </a:rPr>
            </a:br>
            <a:r>
              <a:rPr lang="en-US" sz="2400" b="1" dirty="0" smtClean="0">
                <a:solidFill>
                  <a:schemeClr val="tx1"/>
                </a:solidFill>
                <a:latin typeface="+mn-lt"/>
                <a:ea typeface="+mn-ea"/>
                <a:cs typeface="+mn-cs"/>
              </a:rPr>
              <a:t>Program for Affordable Projects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8</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16666590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0292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b="0" dirty="0" smtClean="0"/>
          </a:p>
          <a:p>
            <a:pPr algn="just"/>
            <a:r>
              <a:rPr lang="en-US" sz="2400" dirty="0" smtClean="0"/>
              <a:t>NEW LOAN</a:t>
            </a:r>
            <a:r>
              <a:rPr lang="en-US" sz="2400" b="0" dirty="0" smtClean="0"/>
              <a:t>: Current owner (or new purchaser) can use a taxable fha loan (223f or 223(a)(7)) to refinance existing debt or purchase an affordable project.</a:t>
            </a:r>
          </a:p>
          <a:p>
            <a:pPr algn="just"/>
            <a:r>
              <a:rPr lang="en-US" sz="2400" b="0" dirty="0" smtClean="0"/>
              <a:t>Goal is to keep rehab to a minimum (preserve as much as possible for future tax credit deal).</a:t>
            </a:r>
          </a:p>
          <a:p>
            <a:pPr algn="just"/>
            <a:r>
              <a:rPr lang="en-US" sz="2400" b="0" dirty="0" smtClean="0"/>
              <a:t>Highlights of 223f loan:</a:t>
            </a:r>
          </a:p>
          <a:p>
            <a:pPr lvl="1" algn="just"/>
            <a:r>
              <a:rPr lang="en-US" sz="2000" dirty="0"/>
              <a:t>E</a:t>
            </a:r>
            <a:r>
              <a:rPr lang="en-US" sz="2000" dirty="0" smtClean="0"/>
              <a:t>xempt </a:t>
            </a:r>
            <a:r>
              <a:rPr lang="en-US" sz="2000" dirty="0"/>
              <a:t>from </a:t>
            </a:r>
            <a:r>
              <a:rPr lang="en-US" sz="2000" dirty="0" smtClean="0"/>
              <a:t>LIHTC 10-year rule (Section 42(d)(6))</a:t>
            </a:r>
            <a:endParaRPr lang="en-US" sz="2000" dirty="0"/>
          </a:p>
          <a:p>
            <a:pPr lvl="1" algn="just"/>
            <a:r>
              <a:rPr lang="en-US" sz="2000" dirty="0" smtClean="0"/>
              <a:t>35+ year full amortization and term</a:t>
            </a:r>
          </a:p>
          <a:p>
            <a:pPr lvl="1" algn="just"/>
            <a:r>
              <a:rPr lang="en-US" sz="2000" dirty="0" smtClean="0"/>
              <a:t>80-90% LTV / 1.11 DSCR</a:t>
            </a:r>
          </a:p>
          <a:p>
            <a:pPr lvl="1" algn="just"/>
            <a:r>
              <a:rPr lang="en-US" sz="2000" b="1" dirty="0" smtClean="0"/>
              <a:t>~3.50%</a:t>
            </a:r>
            <a:r>
              <a:rPr lang="en-US" sz="2000" dirty="0" smtClean="0"/>
              <a:t> all in mortgage rate including 25bps MIP for affordable deals</a:t>
            </a:r>
          </a:p>
          <a:p>
            <a:pPr lvl="1" algn="just"/>
            <a:r>
              <a:rPr lang="en-US" sz="2000" dirty="0" smtClean="0"/>
              <a:t>Possible exemption from Davis Bacon wages; Non-recourse</a:t>
            </a:r>
          </a:p>
          <a:p>
            <a:pPr lvl="1" algn="just"/>
            <a:endParaRPr lang="en-US" sz="1800" dirty="0" smtClean="0"/>
          </a:p>
          <a:p>
            <a:pPr lvl="1" algn="just"/>
            <a:endParaRPr lang="en-US" sz="1800" dirty="0"/>
          </a:p>
          <a:p>
            <a:pPr lvl="1" algn="just"/>
            <a:endParaRPr lang="en-US" sz="9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NEW FHA Refinancing to Resyndication (R2R) </a:t>
            </a:r>
            <a:br>
              <a:rPr lang="en-US" sz="2400" b="1" dirty="0" smtClean="0">
                <a:solidFill>
                  <a:schemeClr val="tx1"/>
                </a:solidFill>
                <a:latin typeface="+mn-lt"/>
                <a:ea typeface="+mn-ea"/>
                <a:cs typeface="+mn-cs"/>
              </a:rPr>
            </a:br>
            <a:r>
              <a:rPr lang="en-US" sz="2400" b="1" dirty="0" smtClean="0">
                <a:solidFill>
                  <a:schemeClr val="tx1"/>
                </a:solidFill>
                <a:latin typeface="+mn-lt"/>
                <a:ea typeface="+mn-ea"/>
                <a:cs typeface="+mn-cs"/>
              </a:rPr>
              <a:t>Program for Affordable Projects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9</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a:t>
            </a:r>
            <a:r>
              <a:rPr lang="en-US" dirty="0"/>
              <a:t>703-568-0190</a:t>
            </a:r>
          </a:p>
        </p:txBody>
      </p:sp>
    </p:spTree>
    <p:extLst>
      <p:ext uri="{BB962C8B-B14F-4D97-AF65-F5344CB8AC3E}">
        <p14:creationId xmlns:p14="http://schemas.microsoft.com/office/powerpoint/2010/main" val="34690980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15537</TotalTime>
  <Words>1585</Words>
  <Application>Microsoft Office PowerPoint</Application>
  <PresentationFormat>On-screen Show (4:3)</PresentationFormat>
  <Paragraphs>195</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1_Office Theme</vt:lpstr>
      <vt:lpstr>PowerPoint Presentation</vt:lpstr>
      <vt:lpstr>PowerPoint Presentation</vt:lpstr>
      <vt:lpstr>Despite the recent increase in short-term, tax-exempt rates, the negative arbitrage deposit can still be significantly reduced. </vt:lpstr>
      <vt:lpstr>PowerPoint Presentation</vt:lpstr>
      <vt:lpstr>Tax-Exempt Seller “take back” Note &amp; Bonds</vt:lpstr>
      <vt:lpstr>Tax-Exempt Seller “take back” Note &amp; Bonds (con’t)</vt:lpstr>
      <vt:lpstr>Tax-Exempt Seller “take back” Note &amp; Bonds (con’t)</vt:lpstr>
      <vt:lpstr>FHA Refinancing to Resyndication (R2R)  Program for Affordable Projects</vt:lpstr>
      <vt:lpstr>NEW FHA Refinancing to Resyndication (R2R)  Program for Affordable Projects</vt:lpstr>
      <vt:lpstr>FHA Refinancing to Resyndication (R2R)</vt:lpstr>
      <vt:lpstr>FHA Refinancing to Resyndication (R2R)</vt:lpstr>
      <vt:lpstr>FHA Refinancing to Resyndication (R2R)</vt:lpstr>
      <vt:lpstr>Refinancing to Resyndication (R2R) with FHA</vt:lpstr>
      <vt:lpstr>Refinancing to Resyndication (R2R) with FHA</vt:lpstr>
      <vt:lpstr>PowerPoint Presentation</vt:lpstr>
    </vt:vector>
  </TitlesOfParts>
  <Company>Kent Neumann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kneumann@ennbonds.com</dc:creator>
  <dc:description>062971</dc:description>
  <cp:lastModifiedBy>Stifel, Nicolaus &amp; Company, Inc.</cp:lastModifiedBy>
  <cp:revision>773</cp:revision>
  <cp:lastPrinted>2013-05-07T17:17:28Z</cp:lastPrinted>
  <dcterms:created xsi:type="dcterms:W3CDTF">2001-05-04T19:05:39Z</dcterms:created>
  <dcterms:modified xsi:type="dcterms:W3CDTF">2017-09-19T18:42:15Z</dcterms:modified>
  <cp:category>062971</cp:category>
</cp:coreProperties>
</file>