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Lst>
  <p:notesMasterIdLst>
    <p:notesMasterId r:id="rId29"/>
  </p:notesMasterIdLst>
  <p:handoutMasterIdLst>
    <p:handoutMasterId r:id="rId30"/>
  </p:handoutMasterIdLst>
  <p:sldIdLst>
    <p:sldId id="515" r:id="rId6"/>
    <p:sldId id="523" r:id="rId7"/>
    <p:sldId id="529" r:id="rId8"/>
    <p:sldId id="530" r:id="rId9"/>
    <p:sldId id="531" r:id="rId10"/>
    <p:sldId id="532" r:id="rId11"/>
    <p:sldId id="533" r:id="rId12"/>
    <p:sldId id="548" r:id="rId13"/>
    <p:sldId id="486" r:id="rId14"/>
    <p:sldId id="487" r:id="rId15"/>
    <p:sldId id="488" r:id="rId16"/>
    <p:sldId id="493" r:id="rId17"/>
    <p:sldId id="489" r:id="rId18"/>
    <p:sldId id="520" r:id="rId19"/>
    <p:sldId id="498" r:id="rId20"/>
    <p:sldId id="514" r:id="rId21"/>
    <p:sldId id="539" r:id="rId22"/>
    <p:sldId id="503" r:id="rId23"/>
    <p:sldId id="543" r:id="rId24"/>
    <p:sldId id="544" r:id="rId25"/>
    <p:sldId id="545" r:id="rId26"/>
    <p:sldId id="546" r:id="rId27"/>
    <p:sldId id="547" r:id="rId28"/>
  </p:sldIdLst>
  <p:sldSz cx="9144000" cy="6858000" type="screen4x3"/>
  <p:notesSz cx="7023100" cy="93091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2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2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2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2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26" charset="-128"/>
        <a:cs typeface="+mn-cs"/>
      </a:defRPr>
    </a:lvl5pPr>
    <a:lvl6pPr marL="2286000" algn="l" defTabSz="914400" rtl="0" eaLnBrk="1" latinLnBrk="0" hangingPunct="1">
      <a:defRPr kern="1200">
        <a:solidFill>
          <a:schemeClr val="tx1"/>
        </a:solidFill>
        <a:latin typeface="Arial" charset="0"/>
        <a:ea typeface="ＭＳ Ｐゴシック" pitchFamily="26" charset="-128"/>
        <a:cs typeface="+mn-cs"/>
      </a:defRPr>
    </a:lvl6pPr>
    <a:lvl7pPr marL="2743200" algn="l" defTabSz="914400" rtl="0" eaLnBrk="1" latinLnBrk="0" hangingPunct="1">
      <a:defRPr kern="1200">
        <a:solidFill>
          <a:schemeClr val="tx1"/>
        </a:solidFill>
        <a:latin typeface="Arial" charset="0"/>
        <a:ea typeface="ＭＳ Ｐゴシック" pitchFamily="26" charset="-128"/>
        <a:cs typeface="+mn-cs"/>
      </a:defRPr>
    </a:lvl7pPr>
    <a:lvl8pPr marL="3200400" algn="l" defTabSz="914400" rtl="0" eaLnBrk="1" latinLnBrk="0" hangingPunct="1">
      <a:defRPr kern="1200">
        <a:solidFill>
          <a:schemeClr val="tx1"/>
        </a:solidFill>
        <a:latin typeface="Arial" charset="0"/>
        <a:ea typeface="ＭＳ Ｐゴシック" pitchFamily="26" charset="-128"/>
        <a:cs typeface="+mn-cs"/>
      </a:defRPr>
    </a:lvl8pPr>
    <a:lvl9pPr marL="3657600" algn="l" defTabSz="914400" rtl="0" eaLnBrk="1" latinLnBrk="0" hangingPunct="1">
      <a:defRPr kern="1200">
        <a:solidFill>
          <a:schemeClr val="tx1"/>
        </a:solidFill>
        <a:latin typeface="Arial" charset="0"/>
        <a:ea typeface="ＭＳ Ｐゴシック" pitchFamily="2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dson, Tiger" initials="HT" lastIdx="1" clrIdx="0">
    <p:extLst/>
  </p:cmAuthor>
  <p:cmAuthor id="2" name="Daniel Burke" initials="" lastIdx="2" clrIdx="1"/>
  <p:cmAuthor id="3" name="Burke, Daniel J" initials="BDJ" lastIdx="12" clrIdx="2">
    <p:extLst>
      <p:ext uri="{19B8F6BF-5375-455C-9EA6-DF929625EA0E}">
        <p15:presenceInfo xmlns:p15="http://schemas.microsoft.com/office/powerpoint/2012/main" userId="S-1-5-21-1275210071-688789844-839522115-34125" providerId="AD"/>
      </p:ext>
    </p:extLst>
  </p:cmAuthor>
  <p:cmAuthor id="4" name="Lafollette, Ryan" initials="LR" lastIdx="4" clrIdx="3">
    <p:extLst>
      <p:ext uri="{19B8F6BF-5375-455C-9EA6-DF929625EA0E}">
        <p15:presenceInfo xmlns:p15="http://schemas.microsoft.com/office/powerpoint/2012/main" userId="S-1-5-21-1275210071-688789844-839522115-242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065" autoAdjust="0"/>
  </p:normalViewPr>
  <p:slideViewPr>
    <p:cSldViewPr snapToGrid="0" snapToObjects="1">
      <p:cViewPr varScale="1">
        <p:scale>
          <a:sx n="65" d="100"/>
          <a:sy n="65" d="100"/>
        </p:scale>
        <p:origin x="18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1" d="100"/>
          <a:sy n="61" d="100"/>
        </p:scale>
        <p:origin x="-3019" y="-86"/>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AC8FF0-1709-463A-8A0E-A4F73BB250C7}" type="doc">
      <dgm:prSet loTypeId="urn:microsoft.com/office/officeart/2005/8/layout/orgChart1" loCatId="hierarchy" qsTypeId="urn:microsoft.com/office/officeart/2005/8/quickstyle/simple2" qsCatId="simple" csTypeId="urn:microsoft.com/office/officeart/2005/8/colors/colorful1" csCatId="colorful" phldr="1"/>
      <dgm:spPr/>
      <dgm:t>
        <a:bodyPr/>
        <a:lstStyle/>
        <a:p>
          <a:endParaRPr lang="en-US"/>
        </a:p>
      </dgm:t>
    </dgm:pt>
    <dgm:pt modelId="{0149EA5D-1FBD-4824-A606-C4D8B7B3C49A}">
      <dgm:prSet phldrT="[Text]" custT="1"/>
      <dgm:spPr/>
      <dgm:t>
        <a:bodyPr/>
        <a:lstStyle/>
        <a:p>
          <a:r>
            <a:rPr lang="en-US" sz="1400" b="1" dirty="0"/>
            <a:t>Multifamily Midwest Regional Center Director</a:t>
          </a:r>
        </a:p>
        <a:p>
          <a:r>
            <a:rPr lang="en-US" sz="1400" b="0" dirty="0"/>
            <a:t>Dan Burke</a:t>
          </a:r>
        </a:p>
        <a:p>
          <a:r>
            <a:rPr lang="en-US" sz="1400" b="0" dirty="0"/>
            <a:t>Chicago</a:t>
          </a:r>
        </a:p>
      </dgm:t>
    </dgm:pt>
    <dgm:pt modelId="{8710AF6D-185E-4713-8D4A-D6D905C81185}" type="parTrans" cxnId="{032F656F-C6B1-4BAA-BF68-FDD3CA2CFA5B}">
      <dgm:prSet/>
      <dgm:spPr/>
      <dgm:t>
        <a:bodyPr/>
        <a:lstStyle/>
        <a:p>
          <a:endParaRPr lang="en-US"/>
        </a:p>
      </dgm:t>
    </dgm:pt>
    <dgm:pt modelId="{692536C2-484C-4B8E-A562-8B791E083322}" type="sibTrans" cxnId="{032F656F-C6B1-4BAA-BF68-FDD3CA2CFA5B}">
      <dgm:prSet/>
      <dgm:spPr/>
      <dgm:t>
        <a:bodyPr/>
        <a:lstStyle/>
        <a:p>
          <a:endParaRPr lang="en-US"/>
        </a:p>
      </dgm:t>
    </dgm:pt>
    <dgm:pt modelId="{D152E168-FFB6-447C-9EF6-763EB28A4B72}">
      <dgm:prSet phldrT="[Text]" custT="1"/>
      <dgm:spPr/>
      <dgm:t>
        <a:bodyPr/>
        <a:lstStyle/>
        <a:p>
          <a:r>
            <a:rPr lang="en-US" sz="1400" b="1" dirty="0"/>
            <a:t>Chicago Asset Management Division Director</a:t>
          </a:r>
        </a:p>
        <a:p>
          <a:r>
            <a:rPr lang="en-US" sz="1400" b="0" dirty="0"/>
            <a:t>Debbie Gray</a:t>
          </a:r>
        </a:p>
        <a:p>
          <a:r>
            <a:rPr lang="en-US" sz="1400" b="0" dirty="0"/>
            <a:t>Chicago</a:t>
          </a:r>
        </a:p>
      </dgm:t>
    </dgm:pt>
    <dgm:pt modelId="{A5A6350F-D8EC-45C2-8785-C4AC01F51FC5}" type="parTrans" cxnId="{8A0B5BD7-FD94-4B24-86CD-BD8CE3CE219C}">
      <dgm:prSet/>
      <dgm:spPr/>
      <dgm:t>
        <a:bodyPr/>
        <a:lstStyle/>
        <a:p>
          <a:endParaRPr lang="en-US"/>
        </a:p>
      </dgm:t>
    </dgm:pt>
    <dgm:pt modelId="{858544C0-FACB-4A62-9B1B-B4CA4A51A9BF}" type="sibTrans" cxnId="{8A0B5BD7-FD94-4B24-86CD-BD8CE3CE219C}">
      <dgm:prSet/>
      <dgm:spPr/>
      <dgm:t>
        <a:bodyPr/>
        <a:lstStyle/>
        <a:p>
          <a:endParaRPr lang="en-US"/>
        </a:p>
      </dgm:t>
    </dgm:pt>
    <dgm:pt modelId="{20141062-C3EB-416C-9365-B818C06302E9}">
      <dgm:prSet phldrT="[Text]" custT="1"/>
      <dgm:spPr/>
      <dgm:t>
        <a:bodyPr/>
        <a:lstStyle/>
        <a:p>
          <a:r>
            <a:rPr lang="en-US" sz="1400" b="1" dirty="0"/>
            <a:t>Detroit Asset Management Division Director/ Satellite Office Coordinator</a:t>
          </a:r>
        </a:p>
        <a:p>
          <a:r>
            <a:rPr lang="en-US" sz="1400" b="0" dirty="0"/>
            <a:t>Susie Sapilewski</a:t>
          </a:r>
        </a:p>
        <a:p>
          <a:r>
            <a:rPr lang="en-US" sz="1400" b="0" dirty="0"/>
            <a:t>Detroit</a:t>
          </a:r>
          <a:endParaRPr lang="en-US" sz="1400" b="1" dirty="0"/>
        </a:p>
      </dgm:t>
    </dgm:pt>
    <dgm:pt modelId="{DC7F629A-2817-4614-834C-ED5E80061E38}" type="parTrans" cxnId="{E7B06428-4981-4944-8496-C2DA03589538}">
      <dgm:prSet/>
      <dgm:spPr/>
      <dgm:t>
        <a:bodyPr/>
        <a:lstStyle/>
        <a:p>
          <a:endParaRPr lang="en-US"/>
        </a:p>
      </dgm:t>
    </dgm:pt>
    <dgm:pt modelId="{EAA9DF97-C6A3-4339-AB35-7E2D0309BEAD}" type="sibTrans" cxnId="{E7B06428-4981-4944-8496-C2DA03589538}">
      <dgm:prSet/>
      <dgm:spPr/>
      <dgm:t>
        <a:bodyPr/>
        <a:lstStyle/>
        <a:p>
          <a:endParaRPr lang="en-US"/>
        </a:p>
      </dgm:t>
    </dgm:pt>
    <dgm:pt modelId="{186FFB25-7C02-49F9-B28D-11987792D769}">
      <dgm:prSet phldrT="[Text]" custT="1"/>
      <dgm:spPr/>
      <dgm:t>
        <a:bodyPr/>
        <a:lstStyle/>
        <a:p>
          <a:r>
            <a:rPr lang="en-US" sz="1400" b="1" dirty="0"/>
            <a:t>Minneapolis Asset Management Division Director/ Satellite Office Coordinator</a:t>
          </a:r>
        </a:p>
        <a:p>
          <a:r>
            <a:rPr lang="en-US" sz="1400" b="0" dirty="0"/>
            <a:t>Laura Simpson</a:t>
          </a:r>
        </a:p>
        <a:p>
          <a:r>
            <a:rPr lang="en-US" sz="1400" b="0" dirty="0"/>
            <a:t>Minneapolis</a:t>
          </a:r>
          <a:endParaRPr lang="en-US" sz="1400" b="1" dirty="0"/>
        </a:p>
      </dgm:t>
    </dgm:pt>
    <dgm:pt modelId="{7D09FD7C-13E8-46F0-93F5-4693C723641E}" type="parTrans" cxnId="{886A6066-C87D-4565-8863-CF7A75CF9DF7}">
      <dgm:prSet/>
      <dgm:spPr/>
      <dgm:t>
        <a:bodyPr/>
        <a:lstStyle/>
        <a:p>
          <a:endParaRPr lang="en-US"/>
        </a:p>
      </dgm:t>
    </dgm:pt>
    <dgm:pt modelId="{BBA244D1-D76C-4B06-8B25-11725FFDCF4C}" type="sibTrans" cxnId="{886A6066-C87D-4565-8863-CF7A75CF9DF7}">
      <dgm:prSet/>
      <dgm:spPr/>
      <dgm:t>
        <a:bodyPr/>
        <a:lstStyle/>
        <a:p>
          <a:endParaRPr lang="en-US"/>
        </a:p>
      </dgm:t>
    </dgm:pt>
    <dgm:pt modelId="{9D5B3485-E9EF-4B03-B636-7679FDD18C8B}">
      <dgm:prSet custT="1"/>
      <dgm:spPr/>
      <dgm:t>
        <a:bodyPr/>
        <a:lstStyle/>
        <a:p>
          <a:r>
            <a:rPr lang="en-US" sz="1400" b="1" dirty="0"/>
            <a:t>Production Division </a:t>
          </a:r>
        </a:p>
        <a:p>
          <a:r>
            <a:rPr lang="en-US" sz="1400" b="1" dirty="0"/>
            <a:t>Production Division Director</a:t>
          </a:r>
        </a:p>
        <a:p>
          <a:r>
            <a:rPr lang="en-US" sz="1400" b="0" dirty="0"/>
            <a:t>Mary Anderson</a:t>
          </a:r>
        </a:p>
        <a:p>
          <a:r>
            <a:rPr lang="en-US" sz="1400" b="0" dirty="0"/>
            <a:t>Chicago</a:t>
          </a:r>
          <a:endParaRPr lang="en-US" sz="1400" b="1" dirty="0"/>
        </a:p>
      </dgm:t>
    </dgm:pt>
    <dgm:pt modelId="{422CA245-7E3F-42A6-9CA2-DC8CB780695F}" type="parTrans" cxnId="{2F866797-3A2B-43B8-BB6D-E3085CFF66BA}">
      <dgm:prSet/>
      <dgm:spPr/>
      <dgm:t>
        <a:bodyPr/>
        <a:lstStyle/>
        <a:p>
          <a:endParaRPr lang="en-US"/>
        </a:p>
      </dgm:t>
    </dgm:pt>
    <dgm:pt modelId="{C533C2D3-9409-4FCF-B63F-C15B4C3935F2}" type="sibTrans" cxnId="{2F866797-3A2B-43B8-BB6D-E3085CFF66BA}">
      <dgm:prSet/>
      <dgm:spPr/>
      <dgm:t>
        <a:bodyPr/>
        <a:lstStyle/>
        <a:p>
          <a:endParaRPr lang="en-US"/>
        </a:p>
      </dgm:t>
    </dgm:pt>
    <dgm:pt modelId="{E3708D22-2C6F-451E-9C40-25E29163B217}">
      <dgm:prSet custT="1"/>
      <dgm:spPr/>
      <dgm:t>
        <a:bodyPr/>
        <a:lstStyle/>
        <a:p>
          <a:r>
            <a:rPr lang="en-US" sz="1400" b="1" dirty="0"/>
            <a:t>Operations Division</a:t>
          </a:r>
        </a:p>
        <a:p>
          <a:r>
            <a:rPr lang="en-US" sz="1400" b="1" dirty="0"/>
            <a:t>Operations Officer</a:t>
          </a:r>
        </a:p>
        <a:p>
          <a:r>
            <a:rPr lang="en-US" sz="1400" b="0" dirty="0"/>
            <a:t>Ryan </a:t>
          </a:r>
          <a:r>
            <a:rPr lang="en-US" sz="1400" b="0" dirty="0" err="1"/>
            <a:t>LaFollette</a:t>
          </a:r>
          <a:endParaRPr lang="en-US" sz="1400" b="0" dirty="0"/>
        </a:p>
        <a:p>
          <a:r>
            <a:rPr lang="en-US" sz="1400" b="0" dirty="0"/>
            <a:t>Chicago</a:t>
          </a:r>
        </a:p>
      </dgm:t>
    </dgm:pt>
    <dgm:pt modelId="{5320F7F5-9585-42D3-AA63-266B75914248}" type="parTrans" cxnId="{B288D690-7E83-4246-BE71-BBC53061D03A}">
      <dgm:prSet/>
      <dgm:spPr/>
      <dgm:t>
        <a:bodyPr/>
        <a:lstStyle/>
        <a:p>
          <a:endParaRPr lang="en-US"/>
        </a:p>
      </dgm:t>
    </dgm:pt>
    <dgm:pt modelId="{BB66BB75-1977-4228-99F5-152A93250EA7}" type="sibTrans" cxnId="{B288D690-7E83-4246-BE71-BBC53061D03A}">
      <dgm:prSet/>
      <dgm:spPr/>
      <dgm:t>
        <a:bodyPr/>
        <a:lstStyle/>
        <a:p>
          <a:endParaRPr lang="en-US"/>
        </a:p>
      </dgm:t>
    </dgm:pt>
    <dgm:pt modelId="{AF45D4A8-2DC9-442C-803A-D6D8EB43E33D}" type="pres">
      <dgm:prSet presAssocID="{04AC8FF0-1709-463A-8A0E-A4F73BB250C7}" presName="hierChild1" presStyleCnt="0">
        <dgm:presLayoutVars>
          <dgm:orgChart val="1"/>
          <dgm:chPref val="1"/>
          <dgm:dir/>
          <dgm:animOne val="branch"/>
          <dgm:animLvl val="lvl"/>
          <dgm:resizeHandles/>
        </dgm:presLayoutVars>
      </dgm:prSet>
      <dgm:spPr/>
    </dgm:pt>
    <dgm:pt modelId="{B49E75A0-FF68-40A1-83C5-7160C1FD8352}" type="pres">
      <dgm:prSet presAssocID="{0149EA5D-1FBD-4824-A606-C4D8B7B3C49A}" presName="hierRoot1" presStyleCnt="0">
        <dgm:presLayoutVars>
          <dgm:hierBranch val="init"/>
        </dgm:presLayoutVars>
      </dgm:prSet>
      <dgm:spPr/>
    </dgm:pt>
    <dgm:pt modelId="{0B10FF18-8112-4C92-8691-497D717D44BB}" type="pres">
      <dgm:prSet presAssocID="{0149EA5D-1FBD-4824-A606-C4D8B7B3C49A}" presName="rootComposite1" presStyleCnt="0"/>
      <dgm:spPr/>
    </dgm:pt>
    <dgm:pt modelId="{F5EDAA51-CCEC-4CCD-BF3D-4AD3F3ADCC40}" type="pres">
      <dgm:prSet presAssocID="{0149EA5D-1FBD-4824-A606-C4D8B7B3C49A}" presName="rootText1" presStyleLbl="node0" presStyleIdx="0" presStyleCnt="1" custScaleX="133100" custScaleY="294746">
        <dgm:presLayoutVars>
          <dgm:chPref val="3"/>
        </dgm:presLayoutVars>
      </dgm:prSet>
      <dgm:spPr/>
    </dgm:pt>
    <dgm:pt modelId="{31246202-F1AE-42B4-B625-884649A47F32}" type="pres">
      <dgm:prSet presAssocID="{0149EA5D-1FBD-4824-A606-C4D8B7B3C49A}" presName="rootConnector1" presStyleLbl="node1" presStyleIdx="0" presStyleCnt="0"/>
      <dgm:spPr/>
    </dgm:pt>
    <dgm:pt modelId="{0AC02E10-1AD8-419A-93B6-0202955BDBCF}" type="pres">
      <dgm:prSet presAssocID="{0149EA5D-1FBD-4824-A606-C4D8B7B3C49A}" presName="hierChild2" presStyleCnt="0"/>
      <dgm:spPr/>
    </dgm:pt>
    <dgm:pt modelId="{9FF4FA8D-6866-4F82-97F6-4142B0077E4D}" type="pres">
      <dgm:prSet presAssocID="{A5A6350F-D8EC-45C2-8785-C4AC01F51FC5}" presName="Name37" presStyleLbl="parChTrans1D2" presStyleIdx="0" presStyleCnt="5"/>
      <dgm:spPr/>
    </dgm:pt>
    <dgm:pt modelId="{A91F7C05-3462-40F8-B5EA-5DA89C9DCA8D}" type="pres">
      <dgm:prSet presAssocID="{D152E168-FFB6-447C-9EF6-763EB28A4B72}" presName="hierRoot2" presStyleCnt="0">
        <dgm:presLayoutVars>
          <dgm:hierBranch val="init"/>
        </dgm:presLayoutVars>
      </dgm:prSet>
      <dgm:spPr/>
    </dgm:pt>
    <dgm:pt modelId="{13F1304A-EE59-4931-B154-4174BD7250FF}" type="pres">
      <dgm:prSet presAssocID="{D152E168-FFB6-447C-9EF6-763EB28A4B72}" presName="rootComposite" presStyleCnt="0"/>
      <dgm:spPr/>
    </dgm:pt>
    <dgm:pt modelId="{6B0FFAD5-7DB7-4EA4-806A-AFEA0B2B1AE7}" type="pres">
      <dgm:prSet presAssocID="{D152E168-FFB6-447C-9EF6-763EB28A4B72}" presName="rootText" presStyleLbl="node2" presStyleIdx="0" presStyleCnt="5" custScaleX="110000" custScaleY="321385">
        <dgm:presLayoutVars>
          <dgm:chPref val="3"/>
        </dgm:presLayoutVars>
      </dgm:prSet>
      <dgm:spPr/>
    </dgm:pt>
    <dgm:pt modelId="{0FB416C5-77C8-4738-A697-1C0D63C9A84A}" type="pres">
      <dgm:prSet presAssocID="{D152E168-FFB6-447C-9EF6-763EB28A4B72}" presName="rootConnector" presStyleLbl="node2" presStyleIdx="0" presStyleCnt="5"/>
      <dgm:spPr/>
    </dgm:pt>
    <dgm:pt modelId="{7E2B8A36-944B-4D53-984B-40C5353599CA}" type="pres">
      <dgm:prSet presAssocID="{D152E168-FFB6-447C-9EF6-763EB28A4B72}" presName="hierChild4" presStyleCnt="0"/>
      <dgm:spPr/>
    </dgm:pt>
    <dgm:pt modelId="{BB27A716-3858-4E40-9C42-997FD716BDD4}" type="pres">
      <dgm:prSet presAssocID="{D152E168-FFB6-447C-9EF6-763EB28A4B72}" presName="hierChild5" presStyleCnt="0"/>
      <dgm:spPr/>
    </dgm:pt>
    <dgm:pt modelId="{23DDCE8A-A954-4C01-83A2-E128892463A8}" type="pres">
      <dgm:prSet presAssocID="{DC7F629A-2817-4614-834C-ED5E80061E38}" presName="Name37" presStyleLbl="parChTrans1D2" presStyleIdx="1" presStyleCnt="5"/>
      <dgm:spPr/>
    </dgm:pt>
    <dgm:pt modelId="{0F6044E3-8BA5-4537-B347-53FBFEE8B53B}" type="pres">
      <dgm:prSet presAssocID="{20141062-C3EB-416C-9365-B818C06302E9}" presName="hierRoot2" presStyleCnt="0">
        <dgm:presLayoutVars>
          <dgm:hierBranch val="init"/>
        </dgm:presLayoutVars>
      </dgm:prSet>
      <dgm:spPr/>
    </dgm:pt>
    <dgm:pt modelId="{BD637BDE-B1D3-4B6E-BAE1-690019E0E194}" type="pres">
      <dgm:prSet presAssocID="{20141062-C3EB-416C-9365-B818C06302E9}" presName="rootComposite" presStyleCnt="0"/>
      <dgm:spPr/>
    </dgm:pt>
    <dgm:pt modelId="{EC427D77-F874-42C3-9357-19AB230F592F}" type="pres">
      <dgm:prSet presAssocID="{20141062-C3EB-416C-9365-B818C06302E9}" presName="rootText" presStyleLbl="node2" presStyleIdx="1" presStyleCnt="5" custScaleX="110000" custScaleY="321385">
        <dgm:presLayoutVars>
          <dgm:chPref val="3"/>
        </dgm:presLayoutVars>
      </dgm:prSet>
      <dgm:spPr/>
    </dgm:pt>
    <dgm:pt modelId="{C3B113C5-3410-490F-881A-7BD6B24EC33B}" type="pres">
      <dgm:prSet presAssocID="{20141062-C3EB-416C-9365-B818C06302E9}" presName="rootConnector" presStyleLbl="node2" presStyleIdx="1" presStyleCnt="5"/>
      <dgm:spPr/>
    </dgm:pt>
    <dgm:pt modelId="{17C57F3B-72BD-4B8F-838B-4E4EDB03F0F0}" type="pres">
      <dgm:prSet presAssocID="{20141062-C3EB-416C-9365-B818C06302E9}" presName="hierChild4" presStyleCnt="0"/>
      <dgm:spPr/>
    </dgm:pt>
    <dgm:pt modelId="{A9DB5E66-2DD8-4541-95F1-DD7E298D5CB9}" type="pres">
      <dgm:prSet presAssocID="{20141062-C3EB-416C-9365-B818C06302E9}" presName="hierChild5" presStyleCnt="0"/>
      <dgm:spPr/>
    </dgm:pt>
    <dgm:pt modelId="{BC35901A-D09D-48C7-9929-65D4DD21CF71}" type="pres">
      <dgm:prSet presAssocID="{7D09FD7C-13E8-46F0-93F5-4693C723641E}" presName="Name37" presStyleLbl="parChTrans1D2" presStyleIdx="2" presStyleCnt="5"/>
      <dgm:spPr/>
    </dgm:pt>
    <dgm:pt modelId="{97755B93-97EF-44FB-AE87-8558293C1767}" type="pres">
      <dgm:prSet presAssocID="{186FFB25-7C02-49F9-B28D-11987792D769}" presName="hierRoot2" presStyleCnt="0">
        <dgm:presLayoutVars>
          <dgm:hierBranch val="init"/>
        </dgm:presLayoutVars>
      </dgm:prSet>
      <dgm:spPr/>
    </dgm:pt>
    <dgm:pt modelId="{2CCBBE9E-224B-4CD1-97DA-01E3249EF250}" type="pres">
      <dgm:prSet presAssocID="{186FFB25-7C02-49F9-B28D-11987792D769}" presName="rootComposite" presStyleCnt="0"/>
      <dgm:spPr/>
    </dgm:pt>
    <dgm:pt modelId="{EA22C3F1-6425-498F-AFBB-1436CBD92EE1}" type="pres">
      <dgm:prSet presAssocID="{186FFB25-7C02-49F9-B28D-11987792D769}" presName="rootText" presStyleLbl="node2" presStyleIdx="2" presStyleCnt="5" custScaleX="110000" custScaleY="321385">
        <dgm:presLayoutVars>
          <dgm:chPref val="3"/>
        </dgm:presLayoutVars>
      </dgm:prSet>
      <dgm:spPr/>
    </dgm:pt>
    <dgm:pt modelId="{306AD614-7B37-437A-8A82-95DA605E20AB}" type="pres">
      <dgm:prSet presAssocID="{186FFB25-7C02-49F9-B28D-11987792D769}" presName="rootConnector" presStyleLbl="node2" presStyleIdx="2" presStyleCnt="5"/>
      <dgm:spPr/>
    </dgm:pt>
    <dgm:pt modelId="{77D9A947-CF41-4C49-A0D0-77BC40F5D5C0}" type="pres">
      <dgm:prSet presAssocID="{186FFB25-7C02-49F9-B28D-11987792D769}" presName="hierChild4" presStyleCnt="0"/>
      <dgm:spPr/>
    </dgm:pt>
    <dgm:pt modelId="{9438F55C-F190-49D9-BBC1-098645BED3B6}" type="pres">
      <dgm:prSet presAssocID="{186FFB25-7C02-49F9-B28D-11987792D769}" presName="hierChild5" presStyleCnt="0"/>
      <dgm:spPr/>
    </dgm:pt>
    <dgm:pt modelId="{F50777BA-1648-4A4E-8A65-225E791DF2BD}" type="pres">
      <dgm:prSet presAssocID="{422CA245-7E3F-42A6-9CA2-DC8CB780695F}" presName="Name37" presStyleLbl="parChTrans1D2" presStyleIdx="3" presStyleCnt="5"/>
      <dgm:spPr/>
    </dgm:pt>
    <dgm:pt modelId="{A51C965A-F136-4BCA-B2C5-45699A52B98A}" type="pres">
      <dgm:prSet presAssocID="{9D5B3485-E9EF-4B03-B636-7679FDD18C8B}" presName="hierRoot2" presStyleCnt="0">
        <dgm:presLayoutVars>
          <dgm:hierBranch val="init"/>
        </dgm:presLayoutVars>
      </dgm:prSet>
      <dgm:spPr/>
    </dgm:pt>
    <dgm:pt modelId="{A75D70AE-FB35-4CC2-BAB0-28AB44703C0E}" type="pres">
      <dgm:prSet presAssocID="{9D5B3485-E9EF-4B03-B636-7679FDD18C8B}" presName="rootComposite" presStyleCnt="0"/>
      <dgm:spPr/>
    </dgm:pt>
    <dgm:pt modelId="{C76C18BE-7C90-43B4-B86F-47C6E72C8772}" type="pres">
      <dgm:prSet presAssocID="{9D5B3485-E9EF-4B03-B636-7679FDD18C8B}" presName="rootText" presStyleLbl="node2" presStyleIdx="3" presStyleCnt="5" custScaleX="110000" custScaleY="321385">
        <dgm:presLayoutVars>
          <dgm:chPref val="3"/>
        </dgm:presLayoutVars>
      </dgm:prSet>
      <dgm:spPr/>
    </dgm:pt>
    <dgm:pt modelId="{E99635C8-CE34-4DCA-B0B3-3137F02AEF23}" type="pres">
      <dgm:prSet presAssocID="{9D5B3485-E9EF-4B03-B636-7679FDD18C8B}" presName="rootConnector" presStyleLbl="node2" presStyleIdx="3" presStyleCnt="5"/>
      <dgm:spPr/>
    </dgm:pt>
    <dgm:pt modelId="{7A14F8BD-4555-4A2B-9B59-68CDC9D0544D}" type="pres">
      <dgm:prSet presAssocID="{9D5B3485-E9EF-4B03-B636-7679FDD18C8B}" presName="hierChild4" presStyleCnt="0"/>
      <dgm:spPr/>
    </dgm:pt>
    <dgm:pt modelId="{92C35710-1747-4127-9B6E-12EB25B6D4FA}" type="pres">
      <dgm:prSet presAssocID="{9D5B3485-E9EF-4B03-B636-7679FDD18C8B}" presName="hierChild5" presStyleCnt="0"/>
      <dgm:spPr/>
    </dgm:pt>
    <dgm:pt modelId="{B8F3F2B1-975F-4F80-86DB-CD67CF57D0D4}" type="pres">
      <dgm:prSet presAssocID="{5320F7F5-9585-42D3-AA63-266B75914248}" presName="Name37" presStyleLbl="parChTrans1D2" presStyleIdx="4" presStyleCnt="5"/>
      <dgm:spPr/>
    </dgm:pt>
    <dgm:pt modelId="{CD29498D-B9F7-4E43-8CDC-0EDAB2A6926C}" type="pres">
      <dgm:prSet presAssocID="{E3708D22-2C6F-451E-9C40-25E29163B217}" presName="hierRoot2" presStyleCnt="0">
        <dgm:presLayoutVars>
          <dgm:hierBranch val="init"/>
        </dgm:presLayoutVars>
      </dgm:prSet>
      <dgm:spPr/>
    </dgm:pt>
    <dgm:pt modelId="{A56BB1D3-5E53-4978-AA86-7FB4E3D5A2CD}" type="pres">
      <dgm:prSet presAssocID="{E3708D22-2C6F-451E-9C40-25E29163B217}" presName="rootComposite" presStyleCnt="0"/>
      <dgm:spPr/>
    </dgm:pt>
    <dgm:pt modelId="{EC72EB2C-FF3F-4971-91B9-624C83AF47EA}" type="pres">
      <dgm:prSet presAssocID="{E3708D22-2C6F-451E-9C40-25E29163B217}" presName="rootText" presStyleLbl="node2" presStyleIdx="4" presStyleCnt="5" custScaleX="110000" custScaleY="321385">
        <dgm:presLayoutVars>
          <dgm:chPref val="3"/>
        </dgm:presLayoutVars>
      </dgm:prSet>
      <dgm:spPr/>
    </dgm:pt>
    <dgm:pt modelId="{28EAD7DB-3B8B-4CB8-84DA-D2086BF1B9DE}" type="pres">
      <dgm:prSet presAssocID="{E3708D22-2C6F-451E-9C40-25E29163B217}" presName="rootConnector" presStyleLbl="node2" presStyleIdx="4" presStyleCnt="5"/>
      <dgm:spPr/>
    </dgm:pt>
    <dgm:pt modelId="{7CE365E7-3904-4972-BA84-82DEBE8BCEA0}" type="pres">
      <dgm:prSet presAssocID="{E3708D22-2C6F-451E-9C40-25E29163B217}" presName="hierChild4" presStyleCnt="0"/>
      <dgm:spPr/>
    </dgm:pt>
    <dgm:pt modelId="{E63AFEB8-6070-49D3-A79F-1FADB314713E}" type="pres">
      <dgm:prSet presAssocID="{E3708D22-2C6F-451E-9C40-25E29163B217}" presName="hierChild5" presStyleCnt="0"/>
      <dgm:spPr/>
    </dgm:pt>
    <dgm:pt modelId="{111AC174-7392-422C-8165-AA18BD85B07B}" type="pres">
      <dgm:prSet presAssocID="{0149EA5D-1FBD-4824-A606-C4D8B7B3C49A}" presName="hierChild3" presStyleCnt="0"/>
      <dgm:spPr/>
    </dgm:pt>
  </dgm:ptLst>
  <dgm:cxnLst>
    <dgm:cxn modelId="{4214721F-AB02-46DB-9643-09D1751D7E6B}" type="presOf" srcId="{D152E168-FFB6-447C-9EF6-763EB28A4B72}" destId="{6B0FFAD5-7DB7-4EA4-806A-AFEA0B2B1AE7}" srcOrd="0" destOrd="0" presId="urn:microsoft.com/office/officeart/2005/8/layout/orgChart1"/>
    <dgm:cxn modelId="{E7B06428-4981-4944-8496-C2DA03589538}" srcId="{0149EA5D-1FBD-4824-A606-C4D8B7B3C49A}" destId="{20141062-C3EB-416C-9365-B818C06302E9}" srcOrd="1" destOrd="0" parTransId="{DC7F629A-2817-4614-834C-ED5E80061E38}" sibTransId="{EAA9DF97-C6A3-4339-AB35-7E2D0309BEAD}"/>
    <dgm:cxn modelId="{C0966433-0D83-4597-A15F-B256BFA15F5D}" type="presOf" srcId="{E3708D22-2C6F-451E-9C40-25E29163B217}" destId="{EC72EB2C-FF3F-4971-91B9-624C83AF47EA}" srcOrd="0" destOrd="0" presId="urn:microsoft.com/office/officeart/2005/8/layout/orgChart1"/>
    <dgm:cxn modelId="{499F643C-BAD3-4D68-9C64-B9DD0B67C56D}" type="presOf" srcId="{E3708D22-2C6F-451E-9C40-25E29163B217}" destId="{28EAD7DB-3B8B-4CB8-84DA-D2086BF1B9DE}" srcOrd="1" destOrd="0" presId="urn:microsoft.com/office/officeart/2005/8/layout/orgChart1"/>
    <dgm:cxn modelId="{886A6066-C87D-4565-8863-CF7A75CF9DF7}" srcId="{0149EA5D-1FBD-4824-A606-C4D8B7B3C49A}" destId="{186FFB25-7C02-49F9-B28D-11987792D769}" srcOrd="2" destOrd="0" parTransId="{7D09FD7C-13E8-46F0-93F5-4693C723641E}" sibTransId="{BBA244D1-D76C-4B06-8B25-11725FFDCF4C}"/>
    <dgm:cxn modelId="{24B04548-8222-4AF2-8E1D-BB399BB6BD6B}" type="presOf" srcId="{20141062-C3EB-416C-9365-B818C06302E9}" destId="{EC427D77-F874-42C3-9357-19AB230F592F}" srcOrd="0" destOrd="0" presId="urn:microsoft.com/office/officeart/2005/8/layout/orgChart1"/>
    <dgm:cxn modelId="{032F656F-C6B1-4BAA-BF68-FDD3CA2CFA5B}" srcId="{04AC8FF0-1709-463A-8A0E-A4F73BB250C7}" destId="{0149EA5D-1FBD-4824-A606-C4D8B7B3C49A}" srcOrd="0" destOrd="0" parTransId="{8710AF6D-185E-4713-8D4A-D6D905C81185}" sibTransId="{692536C2-484C-4B8E-A562-8B791E083322}"/>
    <dgm:cxn modelId="{F7A58E78-6FBA-4EF1-98AD-D97E06AF40BB}" type="presOf" srcId="{5320F7F5-9585-42D3-AA63-266B75914248}" destId="{B8F3F2B1-975F-4F80-86DB-CD67CF57D0D4}" srcOrd="0" destOrd="0" presId="urn:microsoft.com/office/officeart/2005/8/layout/orgChart1"/>
    <dgm:cxn modelId="{49E0F180-C70D-433E-8B1C-5809E0DD74B1}" type="presOf" srcId="{0149EA5D-1FBD-4824-A606-C4D8B7B3C49A}" destId="{31246202-F1AE-42B4-B625-884649A47F32}" srcOrd="1" destOrd="0" presId="urn:microsoft.com/office/officeart/2005/8/layout/orgChart1"/>
    <dgm:cxn modelId="{D01D518A-6F2F-452B-A4F2-EC0B5CF4544F}" type="presOf" srcId="{422CA245-7E3F-42A6-9CA2-DC8CB780695F}" destId="{F50777BA-1648-4A4E-8A65-225E791DF2BD}" srcOrd="0" destOrd="0" presId="urn:microsoft.com/office/officeart/2005/8/layout/orgChart1"/>
    <dgm:cxn modelId="{B288D690-7E83-4246-BE71-BBC53061D03A}" srcId="{0149EA5D-1FBD-4824-A606-C4D8B7B3C49A}" destId="{E3708D22-2C6F-451E-9C40-25E29163B217}" srcOrd="4" destOrd="0" parTransId="{5320F7F5-9585-42D3-AA63-266B75914248}" sibTransId="{BB66BB75-1977-4228-99F5-152A93250EA7}"/>
    <dgm:cxn modelId="{2F866797-3A2B-43B8-BB6D-E3085CFF66BA}" srcId="{0149EA5D-1FBD-4824-A606-C4D8B7B3C49A}" destId="{9D5B3485-E9EF-4B03-B636-7679FDD18C8B}" srcOrd="3" destOrd="0" parTransId="{422CA245-7E3F-42A6-9CA2-DC8CB780695F}" sibTransId="{C533C2D3-9409-4FCF-B63F-C15B4C3935F2}"/>
    <dgm:cxn modelId="{342F099D-5343-4DDE-8574-8050BEC17BF0}" type="presOf" srcId="{0149EA5D-1FBD-4824-A606-C4D8B7B3C49A}" destId="{F5EDAA51-CCEC-4CCD-BF3D-4AD3F3ADCC40}" srcOrd="0" destOrd="0" presId="urn:microsoft.com/office/officeart/2005/8/layout/orgChart1"/>
    <dgm:cxn modelId="{C035A0A0-CD1D-4781-B9EE-E1C09380C054}" type="presOf" srcId="{9D5B3485-E9EF-4B03-B636-7679FDD18C8B}" destId="{C76C18BE-7C90-43B4-B86F-47C6E72C8772}" srcOrd="0" destOrd="0" presId="urn:microsoft.com/office/officeart/2005/8/layout/orgChart1"/>
    <dgm:cxn modelId="{BBBC9AB0-8298-403E-87A1-35A9C7A36455}" type="presOf" srcId="{186FFB25-7C02-49F9-B28D-11987792D769}" destId="{EA22C3F1-6425-498F-AFBB-1436CBD92EE1}" srcOrd="0" destOrd="0" presId="urn:microsoft.com/office/officeart/2005/8/layout/orgChart1"/>
    <dgm:cxn modelId="{0FA5DCB0-C8ED-43AC-8EED-29F495DAD394}" type="presOf" srcId="{7D09FD7C-13E8-46F0-93F5-4693C723641E}" destId="{BC35901A-D09D-48C7-9929-65D4DD21CF71}" srcOrd="0" destOrd="0" presId="urn:microsoft.com/office/officeart/2005/8/layout/orgChart1"/>
    <dgm:cxn modelId="{90A042C0-ED8E-4497-8E67-B05D39926CA1}" type="presOf" srcId="{D152E168-FFB6-447C-9EF6-763EB28A4B72}" destId="{0FB416C5-77C8-4738-A697-1C0D63C9A84A}" srcOrd="1" destOrd="0" presId="urn:microsoft.com/office/officeart/2005/8/layout/orgChart1"/>
    <dgm:cxn modelId="{AB7C40C1-BFDF-424C-9BE0-28F02DC114DB}" type="presOf" srcId="{A5A6350F-D8EC-45C2-8785-C4AC01F51FC5}" destId="{9FF4FA8D-6866-4F82-97F6-4142B0077E4D}" srcOrd="0" destOrd="0" presId="urn:microsoft.com/office/officeart/2005/8/layout/orgChart1"/>
    <dgm:cxn modelId="{D67B08CA-D014-4FC9-9A0A-3FD581812D97}" type="presOf" srcId="{9D5B3485-E9EF-4B03-B636-7679FDD18C8B}" destId="{E99635C8-CE34-4DCA-B0B3-3137F02AEF23}" srcOrd="1" destOrd="0" presId="urn:microsoft.com/office/officeart/2005/8/layout/orgChart1"/>
    <dgm:cxn modelId="{C96751D3-7045-45C6-9371-2214B4D61F05}" type="presOf" srcId="{186FFB25-7C02-49F9-B28D-11987792D769}" destId="{306AD614-7B37-437A-8A82-95DA605E20AB}" srcOrd="1" destOrd="0" presId="urn:microsoft.com/office/officeart/2005/8/layout/orgChart1"/>
    <dgm:cxn modelId="{8A0B5BD7-FD94-4B24-86CD-BD8CE3CE219C}" srcId="{0149EA5D-1FBD-4824-A606-C4D8B7B3C49A}" destId="{D152E168-FFB6-447C-9EF6-763EB28A4B72}" srcOrd="0" destOrd="0" parTransId="{A5A6350F-D8EC-45C2-8785-C4AC01F51FC5}" sibTransId="{858544C0-FACB-4A62-9B1B-B4CA4A51A9BF}"/>
    <dgm:cxn modelId="{011ECED7-4DFE-431B-BFF9-FBA0F083AC94}" type="presOf" srcId="{20141062-C3EB-416C-9365-B818C06302E9}" destId="{C3B113C5-3410-490F-881A-7BD6B24EC33B}" srcOrd="1" destOrd="0" presId="urn:microsoft.com/office/officeart/2005/8/layout/orgChart1"/>
    <dgm:cxn modelId="{9F5944F0-0D88-417C-A1FA-56E5148003AF}" type="presOf" srcId="{DC7F629A-2817-4614-834C-ED5E80061E38}" destId="{23DDCE8A-A954-4C01-83A2-E128892463A8}" srcOrd="0" destOrd="0" presId="urn:microsoft.com/office/officeart/2005/8/layout/orgChart1"/>
    <dgm:cxn modelId="{DEC79FFC-2842-4384-92B1-F41232ACD394}" type="presOf" srcId="{04AC8FF0-1709-463A-8A0E-A4F73BB250C7}" destId="{AF45D4A8-2DC9-442C-803A-D6D8EB43E33D}" srcOrd="0" destOrd="0" presId="urn:microsoft.com/office/officeart/2005/8/layout/orgChart1"/>
    <dgm:cxn modelId="{70C2EB62-4FDE-42CF-BEBA-75BB3D6E5372}" type="presParOf" srcId="{AF45D4A8-2DC9-442C-803A-D6D8EB43E33D}" destId="{B49E75A0-FF68-40A1-83C5-7160C1FD8352}" srcOrd="0" destOrd="0" presId="urn:microsoft.com/office/officeart/2005/8/layout/orgChart1"/>
    <dgm:cxn modelId="{27241A03-B1E1-43ED-9491-3995007FC2CE}" type="presParOf" srcId="{B49E75A0-FF68-40A1-83C5-7160C1FD8352}" destId="{0B10FF18-8112-4C92-8691-497D717D44BB}" srcOrd="0" destOrd="0" presId="urn:microsoft.com/office/officeart/2005/8/layout/orgChart1"/>
    <dgm:cxn modelId="{61FC9D2D-58A1-42AD-946A-5B5EEF6EC244}" type="presParOf" srcId="{0B10FF18-8112-4C92-8691-497D717D44BB}" destId="{F5EDAA51-CCEC-4CCD-BF3D-4AD3F3ADCC40}" srcOrd="0" destOrd="0" presId="urn:microsoft.com/office/officeart/2005/8/layout/orgChart1"/>
    <dgm:cxn modelId="{97C7B334-720F-4500-9FA8-52323380C3DF}" type="presParOf" srcId="{0B10FF18-8112-4C92-8691-497D717D44BB}" destId="{31246202-F1AE-42B4-B625-884649A47F32}" srcOrd="1" destOrd="0" presId="urn:microsoft.com/office/officeart/2005/8/layout/orgChart1"/>
    <dgm:cxn modelId="{7B7B6D85-357F-4B08-BF9E-C3A88D94D2D6}" type="presParOf" srcId="{B49E75A0-FF68-40A1-83C5-7160C1FD8352}" destId="{0AC02E10-1AD8-419A-93B6-0202955BDBCF}" srcOrd="1" destOrd="0" presId="urn:microsoft.com/office/officeart/2005/8/layout/orgChart1"/>
    <dgm:cxn modelId="{45AA7E5A-29E0-4E94-87A8-35D22AEC54A5}" type="presParOf" srcId="{0AC02E10-1AD8-419A-93B6-0202955BDBCF}" destId="{9FF4FA8D-6866-4F82-97F6-4142B0077E4D}" srcOrd="0" destOrd="0" presId="urn:microsoft.com/office/officeart/2005/8/layout/orgChart1"/>
    <dgm:cxn modelId="{FF1C1D6E-655E-406F-9642-861406437414}" type="presParOf" srcId="{0AC02E10-1AD8-419A-93B6-0202955BDBCF}" destId="{A91F7C05-3462-40F8-B5EA-5DA89C9DCA8D}" srcOrd="1" destOrd="0" presId="urn:microsoft.com/office/officeart/2005/8/layout/orgChart1"/>
    <dgm:cxn modelId="{79596E35-432D-4E9B-AE69-DF6E8A71B2E1}" type="presParOf" srcId="{A91F7C05-3462-40F8-B5EA-5DA89C9DCA8D}" destId="{13F1304A-EE59-4931-B154-4174BD7250FF}" srcOrd="0" destOrd="0" presId="urn:microsoft.com/office/officeart/2005/8/layout/orgChart1"/>
    <dgm:cxn modelId="{B837CC98-9B42-4BA0-B74B-A549717C33DD}" type="presParOf" srcId="{13F1304A-EE59-4931-B154-4174BD7250FF}" destId="{6B0FFAD5-7DB7-4EA4-806A-AFEA0B2B1AE7}" srcOrd="0" destOrd="0" presId="urn:microsoft.com/office/officeart/2005/8/layout/orgChart1"/>
    <dgm:cxn modelId="{F2C98581-C2E7-41F0-8C14-1098A947EA74}" type="presParOf" srcId="{13F1304A-EE59-4931-B154-4174BD7250FF}" destId="{0FB416C5-77C8-4738-A697-1C0D63C9A84A}" srcOrd="1" destOrd="0" presId="urn:microsoft.com/office/officeart/2005/8/layout/orgChart1"/>
    <dgm:cxn modelId="{B636925A-74E8-49A4-86EB-4A641EA001F1}" type="presParOf" srcId="{A91F7C05-3462-40F8-B5EA-5DA89C9DCA8D}" destId="{7E2B8A36-944B-4D53-984B-40C5353599CA}" srcOrd="1" destOrd="0" presId="urn:microsoft.com/office/officeart/2005/8/layout/orgChart1"/>
    <dgm:cxn modelId="{2CD0CE2C-3D88-4E16-901F-E7E047A5F7AA}" type="presParOf" srcId="{A91F7C05-3462-40F8-B5EA-5DA89C9DCA8D}" destId="{BB27A716-3858-4E40-9C42-997FD716BDD4}" srcOrd="2" destOrd="0" presId="urn:microsoft.com/office/officeart/2005/8/layout/orgChart1"/>
    <dgm:cxn modelId="{38D7AAB0-36E5-40E1-B32C-CC308931BD72}" type="presParOf" srcId="{0AC02E10-1AD8-419A-93B6-0202955BDBCF}" destId="{23DDCE8A-A954-4C01-83A2-E128892463A8}" srcOrd="2" destOrd="0" presId="urn:microsoft.com/office/officeart/2005/8/layout/orgChart1"/>
    <dgm:cxn modelId="{8DB16EBA-D41A-49F4-A52A-24CB3993E9C1}" type="presParOf" srcId="{0AC02E10-1AD8-419A-93B6-0202955BDBCF}" destId="{0F6044E3-8BA5-4537-B347-53FBFEE8B53B}" srcOrd="3" destOrd="0" presId="urn:microsoft.com/office/officeart/2005/8/layout/orgChart1"/>
    <dgm:cxn modelId="{AE62C271-F8BF-40F4-A862-056D8B20CB94}" type="presParOf" srcId="{0F6044E3-8BA5-4537-B347-53FBFEE8B53B}" destId="{BD637BDE-B1D3-4B6E-BAE1-690019E0E194}" srcOrd="0" destOrd="0" presId="urn:microsoft.com/office/officeart/2005/8/layout/orgChart1"/>
    <dgm:cxn modelId="{A6D1BAB1-FA6A-45B6-AE07-69749E504C5F}" type="presParOf" srcId="{BD637BDE-B1D3-4B6E-BAE1-690019E0E194}" destId="{EC427D77-F874-42C3-9357-19AB230F592F}" srcOrd="0" destOrd="0" presId="urn:microsoft.com/office/officeart/2005/8/layout/orgChart1"/>
    <dgm:cxn modelId="{28823C69-B56E-4864-ABBF-D4D914D0B6EB}" type="presParOf" srcId="{BD637BDE-B1D3-4B6E-BAE1-690019E0E194}" destId="{C3B113C5-3410-490F-881A-7BD6B24EC33B}" srcOrd="1" destOrd="0" presId="urn:microsoft.com/office/officeart/2005/8/layout/orgChart1"/>
    <dgm:cxn modelId="{3414B200-0B7E-48F8-9591-A38D2C10AA35}" type="presParOf" srcId="{0F6044E3-8BA5-4537-B347-53FBFEE8B53B}" destId="{17C57F3B-72BD-4B8F-838B-4E4EDB03F0F0}" srcOrd="1" destOrd="0" presId="urn:microsoft.com/office/officeart/2005/8/layout/orgChart1"/>
    <dgm:cxn modelId="{6E286145-FBDE-4C82-AE44-545391259A6F}" type="presParOf" srcId="{0F6044E3-8BA5-4537-B347-53FBFEE8B53B}" destId="{A9DB5E66-2DD8-4541-95F1-DD7E298D5CB9}" srcOrd="2" destOrd="0" presId="urn:microsoft.com/office/officeart/2005/8/layout/orgChart1"/>
    <dgm:cxn modelId="{E08FFA88-739A-4C0E-ACB4-D764E465EF61}" type="presParOf" srcId="{0AC02E10-1AD8-419A-93B6-0202955BDBCF}" destId="{BC35901A-D09D-48C7-9929-65D4DD21CF71}" srcOrd="4" destOrd="0" presId="urn:microsoft.com/office/officeart/2005/8/layout/orgChart1"/>
    <dgm:cxn modelId="{D083C21C-D43C-4C06-AC7F-4329D903D5DC}" type="presParOf" srcId="{0AC02E10-1AD8-419A-93B6-0202955BDBCF}" destId="{97755B93-97EF-44FB-AE87-8558293C1767}" srcOrd="5" destOrd="0" presId="urn:microsoft.com/office/officeart/2005/8/layout/orgChart1"/>
    <dgm:cxn modelId="{D43BEEA7-1B70-435F-9F83-A2FA1E5B598C}" type="presParOf" srcId="{97755B93-97EF-44FB-AE87-8558293C1767}" destId="{2CCBBE9E-224B-4CD1-97DA-01E3249EF250}" srcOrd="0" destOrd="0" presId="urn:microsoft.com/office/officeart/2005/8/layout/orgChart1"/>
    <dgm:cxn modelId="{3BB92D67-40EA-4A0C-A880-492C5AE1E0D7}" type="presParOf" srcId="{2CCBBE9E-224B-4CD1-97DA-01E3249EF250}" destId="{EA22C3F1-6425-498F-AFBB-1436CBD92EE1}" srcOrd="0" destOrd="0" presId="urn:microsoft.com/office/officeart/2005/8/layout/orgChart1"/>
    <dgm:cxn modelId="{286CA874-F992-48FE-9627-F15347145115}" type="presParOf" srcId="{2CCBBE9E-224B-4CD1-97DA-01E3249EF250}" destId="{306AD614-7B37-437A-8A82-95DA605E20AB}" srcOrd="1" destOrd="0" presId="urn:microsoft.com/office/officeart/2005/8/layout/orgChart1"/>
    <dgm:cxn modelId="{1EDA0708-BE1C-4F15-AE38-3059E44D978B}" type="presParOf" srcId="{97755B93-97EF-44FB-AE87-8558293C1767}" destId="{77D9A947-CF41-4C49-A0D0-77BC40F5D5C0}" srcOrd="1" destOrd="0" presId="urn:microsoft.com/office/officeart/2005/8/layout/orgChart1"/>
    <dgm:cxn modelId="{D2CDD05A-FFD0-4448-A004-534D4F5A37C4}" type="presParOf" srcId="{97755B93-97EF-44FB-AE87-8558293C1767}" destId="{9438F55C-F190-49D9-BBC1-098645BED3B6}" srcOrd="2" destOrd="0" presId="urn:microsoft.com/office/officeart/2005/8/layout/orgChart1"/>
    <dgm:cxn modelId="{6840B5C6-16E6-4CA1-8C89-3E54E6018173}" type="presParOf" srcId="{0AC02E10-1AD8-419A-93B6-0202955BDBCF}" destId="{F50777BA-1648-4A4E-8A65-225E791DF2BD}" srcOrd="6" destOrd="0" presId="urn:microsoft.com/office/officeart/2005/8/layout/orgChart1"/>
    <dgm:cxn modelId="{C52ED3C3-69BD-41CD-95FA-3D1198BB3D86}" type="presParOf" srcId="{0AC02E10-1AD8-419A-93B6-0202955BDBCF}" destId="{A51C965A-F136-4BCA-B2C5-45699A52B98A}" srcOrd="7" destOrd="0" presId="urn:microsoft.com/office/officeart/2005/8/layout/orgChart1"/>
    <dgm:cxn modelId="{4F0DFDC1-B2DA-49D9-9918-EB8B8047C95C}" type="presParOf" srcId="{A51C965A-F136-4BCA-B2C5-45699A52B98A}" destId="{A75D70AE-FB35-4CC2-BAB0-28AB44703C0E}" srcOrd="0" destOrd="0" presId="urn:microsoft.com/office/officeart/2005/8/layout/orgChart1"/>
    <dgm:cxn modelId="{B4EF28A7-FE3B-49BF-94C5-8BFED03F8C4A}" type="presParOf" srcId="{A75D70AE-FB35-4CC2-BAB0-28AB44703C0E}" destId="{C76C18BE-7C90-43B4-B86F-47C6E72C8772}" srcOrd="0" destOrd="0" presId="urn:microsoft.com/office/officeart/2005/8/layout/orgChart1"/>
    <dgm:cxn modelId="{B82335FC-88DF-487A-BC3E-EFD11C296386}" type="presParOf" srcId="{A75D70AE-FB35-4CC2-BAB0-28AB44703C0E}" destId="{E99635C8-CE34-4DCA-B0B3-3137F02AEF23}" srcOrd="1" destOrd="0" presId="urn:microsoft.com/office/officeart/2005/8/layout/orgChart1"/>
    <dgm:cxn modelId="{F636682F-F0A9-4D6B-AD78-D12FBA4E8FC6}" type="presParOf" srcId="{A51C965A-F136-4BCA-B2C5-45699A52B98A}" destId="{7A14F8BD-4555-4A2B-9B59-68CDC9D0544D}" srcOrd="1" destOrd="0" presId="urn:microsoft.com/office/officeart/2005/8/layout/orgChart1"/>
    <dgm:cxn modelId="{8089F7AC-8877-4216-879F-CBB77A5A299E}" type="presParOf" srcId="{A51C965A-F136-4BCA-B2C5-45699A52B98A}" destId="{92C35710-1747-4127-9B6E-12EB25B6D4FA}" srcOrd="2" destOrd="0" presId="urn:microsoft.com/office/officeart/2005/8/layout/orgChart1"/>
    <dgm:cxn modelId="{7DE73416-6158-45E8-9AF7-26B246C67310}" type="presParOf" srcId="{0AC02E10-1AD8-419A-93B6-0202955BDBCF}" destId="{B8F3F2B1-975F-4F80-86DB-CD67CF57D0D4}" srcOrd="8" destOrd="0" presId="urn:microsoft.com/office/officeart/2005/8/layout/orgChart1"/>
    <dgm:cxn modelId="{D68591F6-AEAC-4659-A93C-AB90A6E46DFC}" type="presParOf" srcId="{0AC02E10-1AD8-419A-93B6-0202955BDBCF}" destId="{CD29498D-B9F7-4E43-8CDC-0EDAB2A6926C}" srcOrd="9" destOrd="0" presId="urn:microsoft.com/office/officeart/2005/8/layout/orgChart1"/>
    <dgm:cxn modelId="{4583DF2A-8999-4554-ACF3-D056BA86F9C0}" type="presParOf" srcId="{CD29498D-B9F7-4E43-8CDC-0EDAB2A6926C}" destId="{A56BB1D3-5E53-4978-AA86-7FB4E3D5A2CD}" srcOrd="0" destOrd="0" presId="urn:microsoft.com/office/officeart/2005/8/layout/orgChart1"/>
    <dgm:cxn modelId="{18BB5F17-E644-4C44-B2A9-8904FCB3AE56}" type="presParOf" srcId="{A56BB1D3-5E53-4978-AA86-7FB4E3D5A2CD}" destId="{EC72EB2C-FF3F-4971-91B9-624C83AF47EA}" srcOrd="0" destOrd="0" presId="urn:microsoft.com/office/officeart/2005/8/layout/orgChart1"/>
    <dgm:cxn modelId="{1A939682-BC68-4291-87CE-CF8CF323A36F}" type="presParOf" srcId="{A56BB1D3-5E53-4978-AA86-7FB4E3D5A2CD}" destId="{28EAD7DB-3B8B-4CB8-84DA-D2086BF1B9DE}" srcOrd="1" destOrd="0" presId="urn:microsoft.com/office/officeart/2005/8/layout/orgChart1"/>
    <dgm:cxn modelId="{FBEF1945-372F-4726-8BDA-DD1935E05886}" type="presParOf" srcId="{CD29498D-B9F7-4E43-8CDC-0EDAB2A6926C}" destId="{7CE365E7-3904-4972-BA84-82DEBE8BCEA0}" srcOrd="1" destOrd="0" presId="urn:microsoft.com/office/officeart/2005/8/layout/orgChart1"/>
    <dgm:cxn modelId="{2566CA25-4BC7-41B9-95F2-25753BF8922C}" type="presParOf" srcId="{CD29498D-B9F7-4E43-8CDC-0EDAB2A6926C}" destId="{E63AFEB8-6070-49D3-A79F-1FADB314713E}" srcOrd="2" destOrd="0" presId="urn:microsoft.com/office/officeart/2005/8/layout/orgChart1"/>
    <dgm:cxn modelId="{1861D1D7-5297-4A94-AB2C-0C9BA2222397}" type="presParOf" srcId="{B49E75A0-FF68-40A1-83C5-7160C1FD8352}" destId="{111AC174-7392-422C-8165-AA18BD85B07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3F2B1-975F-4F80-86DB-CD67CF57D0D4}">
      <dsp:nvSpPr>
        <dsp:cNvPr id="0" name=""/>
        <dsp:cNvSpPr/>
      </dsp:nvSpPr>
      <dsp:spPr>
        <a:xfrm>
          <a:off x="4191000" y="2326205"/>
          <a:ext cx="3458188" cy="277183"/>
        </a:xfrm>
        <a:custGeom>
          <a:avLst/>
          <a:gdLst/>
          <a:ahLst/>
          <a:cxnLst/>
          <a:rect l="0" t="0" r="0" b="0"/>
          <a:pathLst>
            <a:path>
              <a:moveTo>
                <a:pt x="0" y="0"/>
              </a:moveTo>
              <a:lnTo>
                <a:pt x="0" y="138591"/>
              </a:lnTo>
              <a:lnTo>
                <a:pt x="3458188" y="138591"/>
              </a:lnTo>
              <a:lnTo>
                <a:pt x="3458188" y="2771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0777BA-1648-4A4E-8A65-225E791DF2BD}">
      <dsp:nvSpPr>
        <dsp:cNvPr id="0" name=""/>
        <dsp:cNvSpPr/>
      </dsp:nvSpPr>
      <dsp:spPr>
        <a:xfrm>
          <a:off x="4191000" y="2326205"/>
          <a:ext cx="1729094" cy="277183"/>
        </a:xfrm>
        <a:custGeom>
          <a:avLst/>
          <a:gdLst/>
          <a:ahLst/>
          <a:cxnLst/>
          <a:rect l="0" t="0" r="0" b="0"/>
          <a:pathLst>
            <a:path>
              <a:moveTo>
                <a:pt x="0" y="0"/>
              </a:moveTo>
              <a:lnTo>
                <a:pt x="0" y="138591"/>
              </a:lnTo>
              <a:lnTo>
                <a:pt x="1729094" y="138591"/>
              </a:lnTo>
              <a:lnTo>
                <a:pt x="1729094" y="2771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35901A-D09D-48C7-9929-65D4DD21CF71}">
      <dsp:nvSpPr>
        <dsp:cNvPr id="0" name=""/>
        <dsp:cNvSpPr/>
      </dsp:nvSpPr>
      <dsp:spPr>
        <a:xfrm>
          <a:off x="4145280" y="2326205"/>
          <a:ext cx="91440" cy="277183"/>
        </a:xfrm>
        <a:custGeom>
          <a:avLst/>
          <a:gdLst/>
          <a:ahLst/>
          <a:cxnLst/>
          <a:rect l="0" t="0" r="0" b="0"/>
          <a:pathLst>
            <a:path>
              <a:moveTo>
                <a:pt x="45720" y="0"/>
              </a:moveTo>
              <a:lnTo>
                <a:pt x="45720" y="2771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DDCE8A-A954-4C01-83A2-E128892463A8}">
      <dsp:nvSpPr>
        <dsp:cNvPr id="0" name=""/>
        <dsp:cNvSpPr/>
      </dsp:nvSpPr>
      <dsp:spPr>
        <a:xfrm>
          <a:off x="2461905" y="2326205"/>
          <a:ext cx="1729094" cy="277183"/>
        </a:xfrm>
        <a:custGeom>
          <a:avLst/>
          <a:gdLst/>
          <a:ahLst/>
          <a:cxnLst/>
          <a:rect l="0" t="0" r="0" b="0"/>
          <a:pathLst>
            <a:path>
              <a:moveTo>
                <a:pt x="1729094" y="0"/>
              </a:moveTo>
              <a:lnTo>
                <a:pt x="1729094" y="138591"/>
              </a:lnTo>
              <a:lnTo>
                <a:pt x="0" y="138591"/>
              </a:lnTo>
              <a:lnTo>
                <a:pt x="0" y="2771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F4FA8D-6866-4F82-97F6-4142B0077E4D}">
      <dsp:nvSpPr>
        <dsp:cNvPr id="0" name=""/>
        <dsp:cNvSpPr/>
      </dsp:nvSpPr>
      <dsp:spPr>
        <a:xfrm>
          <a:off x="732811" y="2326205"/>
          <a:ext cx="3458188" cy="277183"/>
        </a:xfrm>
        <a:custGeom>
          <a:avLst/>
          <a:gdLst/>
          <a:ahLst/>
          <a:cxnLst/>
          <a:rect l="0" t="0" r="0" b="0"/>
          <a:pathLst>
            <a:path>
              <a:moveTo>
                <a:pt x="3458188" y="0"/>
              </a:moveTo>
              <a:lnTo>
                <a:pt x="3458188" y="138591"/>
              </a:lnTo>
              <a:lnTo>
                <a:pt x="0" y="138591"/>
              </a:lnTo>
              <a:lnTo>
                <a:pt x="0" y="2771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EDAA51-CCEC-4CCD-BF3D-4AD3F3ADCC40}">
      <dsp:nvSpPr>
        <dsp:cNvPr id="0" name=""/>
        <dsp:cNvSpPr/>
      </dsp:nvSpPr>
      <dsp:spPr>
        <a:xfrm>
          <a:off x="3312593" y="381000"/>
          <a:ext cx="1756812" cy="194520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Multifamily Midwest Regional Center Director</a:t>
          </a:r>
        </a:p>
        <a:p>
          <a:pPr marL="0" lvl="0" indent="0" algn="ctr" defTabSz="622300">
            <a:lnSpc>
              <a:spcPct val="90000"/>
            </a:lnSpc>
            <a:spcBef>
              <a:spcPct val="0"/>
            </a:spcBef>
            <a:spcAft>
              <a:spcPct val="35000"/>
            </a:spcAft>
            <a:buNone/>
          </a:pPr>
          <a:r>
            <a:rPr lang="en-US" sz="1400" b="0" kern="1200" dirty="0"/>
            <a:t>Dan Burke</a:t>
          </a:r>
        </a:p>
        <a:p>
          <a:pPr marL="0" lvl="0" indent="0" algn="ctr" defTabSz="622300">
            <a:lnSpc>
              <a:spcPct val="90000"/>
            </a:lnSpc>
            <a:spcBef>
              <a:spcPct val="0"/>
            </a:spcBef>
            <a:spcAft>
              <a:spcPct val="35000"/>
            </a:spcAft>
            <a:buNone/>
          </a:pPr>
          <a:r>
            <a:rPr lang="en-US" sz="1400" b="0" kern="1200" dirty="0"/>
            <a:t>Chicago</a:t>
          </a:r>
        </a:p>
      </dsp:txBody>
      <dsp:txXfrm>
        <a:off x="3312593" y="381000"/>
        <a:ext cx="1756812" cy="1945204"/>
      </dsp:txXfrm>
    </dsp:sp>
    <dsp:sp modelId="{6B0FFAD5-7DB7-4EA4-806A-AFEA0B2B1AE7}">
      <dsp:nvSpPr>
        <dsp:cNvPr id="0" name=""/>
        <dsp:cNvSpPr/>
      </dsp:nvSpPr>
      <dsp:spPr>
        <a:xfrm>
          <a:off x="6855" y="2603388"/>
          <a:ext cx="1451911" cy="212101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Chicago Asset Management Division Director</a:t>
          </a:r>
        </a:p>
        <a:p>
          <a:pPr marL="0" lvl="0" indent="0" algn="ctr" defTabSz="622300">
            <a:lnSpc>
              <a:spcPct val="90000"/>
            </a:lnSpc>
            <a:spcBef>
              <a:spcPct val="0"/>
            </a:spcBef>
            <a:spcAft>
              <a:spcPct val="35000"/>
            </a:spcAft>
            <a:buNone/>
          </a:pPr>
          <a:r>
            <a:rPr lang="en-US" sz="1400" b="0" kern="1200" dirty="0"/>
            <a:t>Debbie Gray</a:t>
          </a:r>
        </a:p>
        <a:p>
          <a:pPr marL="0" lvl="0" indent="0" algn="ctr" defTabSz="622300">
            <a:lnSpc>
              <a:spcPct val="90000"/>
            </a:lnSpc>
            <a:spcBef>
              <a:spcPct val="0"/>
            </a:spcBef>
            <a:spcAft>
              <a:spcPct val="35000"/>
            </a:spcAft>
            <a:buNone/>
          </a:pPr>
          <a:r>
            <a:rPr lang="en-US" sz="1400" b="0" kern="1200" dirty="0"/>
            <a:t>Chicago</a:t>
          </a:r>
        </a:p>
      </dsp:txBody>
      <dsp:txXfrm>
        <a:off x="6855" y="2603388"/>
        <a:ext cx="1451911" cy="2121011"/>
      </dsp:txXfrm>
    </dsp:sp>
    <dsp:sp modelId="{EC427D77-F874-42C3-9357-19AB230F592F}">
      <dsp:nvSpPr>
        <dsp:cNvPr id="0" name=""/>
        <dsp:cNvSpPr/>
      </dsp:nvSpPr>
      <dsp:spPr>
        <a:xfrm>
          <a:off x="1735949" y="2603388"/>
          <a:ext cx="1451911" cy="212101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Detroit Asset Management Division Director/ Satellite Office Coordinator</a:t>
          </a:r>
        </a:p>
        <a:p>
          <a:pPr marL="0" lvl="0" indent="0" algn="ctr" defTabSz="622300">
            <a:lnSpc>
              <a:spcPct val="90000"/>
            </a:lnSpc>
            <a:spcBef>
              <a:spcPct val="0"/>
            </a:spcBef>
            <a:spcAft>
              <a:spcPct val="35000"/>
            </a:spcAft>
            <a:buNone/>
          </a:pPr>
          <a:r>
            <a:rPr lang="en-US" sz="1400" b="0" kern="1200" dirty="0"/>
            <a:t>Susie Sapilewski</a:t>
          </a:r>
        </a:p>
        <a:p>
          <a:pPr marL="0" lvl="0" indent="0" algn="ctr" defTabSz="622300">
            <a:lnSpc>
              <a:spcPct val="90000"/>
            </a:lnSpc>
            <a:spcBef>
              <a:spcPct val="0"/>
            </a:spcBef>
            <a:spcAft>
              <a:spcPct val="35000"/>
            </a:spcAft>
            <a:buNone/>
          </a:pPr>
          <a:r>
            <a:rPr lang="en-US" sz="1400" b="0" kern="1200" dirty="0"/>
            <a:t>Detroit</a:t>
          </a:r>
          <a:endParaRPr lang="en-US" sz="1400" b="1" kern="1200" dirty="0"/>
        </a:p>
      </dsp:txBody>
      <dsp:txXfrm>
        <a:off x="1735949" y="2603388"/>
        <a:ext cx="1451911" cy="2121011"/>
      </dsp:txXfrm>
    </dsp:sp>
    <dsp:sp modelId="{EA22C3F1-6425-498F-AFBB-1436CBD92EE1}">
      <dsp:nvSpPr>
        <dsp:cNvPr id="0" name=""/>
        <dsp:cNvSpPr/>
      </dsp:nvSpPr>
      <dsp:spPr>
        <a:xfrm>
          <a:off x="3465044" y="2603388"/>
          <a:ext cx="1451911" cy="212101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Minneapolis Asset Management Division Director/ Satellite Office Coordinator</a:t>
          </a:r>
        </a:p>
        <a:p>
          <a:pPr marL="0" lvl="0" indent="0" algn="ctr" defTabSz="622300">
            <a:lnSpc>
              <a:spcPct val="90000"/>
            </a:lnSpc>
            <a:spcBef>
              <a:spcPct val="0"/>
            </a:spcBef>
            <a:spcAft>
              <a:spcPct val="35000"/>
            </a:spcAft>
            <a:buNone/>
          </a:pPr>
          <a:r>
            <a:rPr lang="en-US" sz="1400" b="0" kern="1200" dirty="0"/>
            <a:t>Laura Simpson</a:t>
          </a:r>
        </a:p>
        <a:p>
          <a:pPr marL="0" lvl="0" indent="0" algn="ctr" defTabSz="622300">
            <a:lnSpc>
              <a:spcPct val="90000"/>
            </a:lnSpc>
            <a:spcBef>
              <a:spcPct val="0"/>
            </a:spcBef>
            <a:spcAft>
              <a:spcPct val="35000"/>
            </a:spcAft>
            <a:buNone/>
          </a:pPr>
          <a:r>
            <a:rPr lang="en-US" sz="1400" b="0" kern="1200" dirty="0"/>
            <a:t>Minneapolis</a:t>
          </a:r>
          <a:endParaRPr lang="en-US" sz="1400" b="1" kern="1200" dirty="0"/>
        </a:p>
      </dsp:txBody>
      <dsp:txXfrm>
        <a:off x="3465044" y="2603388"/>
        <a:ext cx="1451911" cy="2121011"/>
      </dsp:txXfrm>
    </dsp:sp>
    <dsp:sp modelId="{C76C18BE-7C90-43B4-B86F-47C6E72C8772}">
      <dsp:nvSpPr>
        <dsp:cNvPr id="0" name=""/>
        <dsp:cNvSpPr/>
      </dsp:nvSpPr>
      <dsp:spPr>
        <a:xfrm>
          <a:off x="5194138" y="2603388"/>
          <a:ext cx="1451911" cy="212101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Production Division </a:t>
          </a:r>
        </a:p>
        <a:p>
          <a:pPr marL="0" lvl="0" indent="0" algn="ctr" defTabSz="622300">
            <a:lnSpc>
              <a:spcPct val="90000"/>
            </a:lnSpc>
            <a:spcBef>
              <a:spcPct val="0"/>
            </a:spcBef>
            <a:spcAft>
              <a:spcPct val="35000"/>
            </a:spcAft>
            <a:buNone/>
          </a:pPr>
          <a:r>
            <a:rPr lang="en-US" sz="1400" b="1" kern="1200" dirty="0"/>
            <a:t>Production Division Director</a:t>
          </a:r>
        </a:p>
        <a:p>
          <a:pPr marL="0" lvl="0" indent="0" algn="ctr" defTabSz="622300">
            <a:lnSpc>
              <a:spcPct val="90000"/>
            </a:lnSpc>
            <a:spcBef>
              <a:spcPct val="0"/>
            </a:spcBef>
            <a:spcAft>
              <a:spcPct val="35000"/>
            </a:spcAft>
            <a:buNone/>
          </a:pPr>
          <a:r>
            <a:rPr lang="en-US" sz="1400" b="0" kern="1200" dirty="0"/>
            <a:t>Mary Anderson</a:t>
          </a:r>
        </a:p>
        <a:p>
          <a:pPr marL="0" lvl="0" indent="0" algn="ctr" defTabSz="622300">
            <a:lnSpc>
              <a:spcPct val="90000"/>
            </a:lnSpc>
            <a:spcBef>
              <a:spcPct val="0"/>
            </a:spcBef>
            <a:spcAft>
              <a:spcPct val="35000"/>
            </a:spcAft>
            <a:buNone/>
          </a:pPr>
          <a:r>
            <a:rPr lang="en-US" sz="1400" b="0" kern="1200" dirty="0"/>
            <a:t>Chicago</a:t>
          </a:r>
          <a:endParaRPr lang="en-US" sz="1400" b="1" kern="1200" dirty="0"/>
        </a:p>
      </dsp:txBody>
      <dsp:txXfrm>
        <a:off x="5194138" y="2603388"/>
        <a:ext cx="1451911" cy="2121011"/>
      </dsp:txXfrm>
    </dsp:sp>
    <dsp:sp modelId="{EC72EB2C-FF3F-4971-91B9-624C83AF47EA}">
      <dsp:nvSpPr>
        <dsp:cNvPr id="0" name=""/>
        <dsp:cNvSpPr/>
      </dsp:nvSpPr>
      <dsp:spPr>
        <a:xfrm>
          <a:off x="6923233" y="2603388"/>
          <a:ext cx="1451911" cy="212101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Operations Division</a:t>
          </a:r>
        </a:p>
        <a:p>
          <a:pPr marL="0" lvl="0" indent="0" algn="ctr" defTabSz="622300">
            <a:lnSpc>
              <a:spcPct val="90000"/>
            </a:lnSpc>
            <a:spcBef>
              <a:spcPct val="0"/>
            </a:spcBef>
            <a:spcAft>
              <a:spcPct val="35000"/>
            </a:spcAft>
            <a:buNone/>
          </a:pPr>
          <a:r>
            <a:rPr lang="en-US" sz="1400" b="1" kern="1200" dirty="0"/>
            <a:t>Operations Officer</a:t>
          </a:r>
        </a:p>
        <a:p>
          <a:pPr marL="0" lvl="0" indent="0" algn="ctr" defTabSz="622300">
            <a:lnSpc>
              <a:spcPct val="90000"/>
            </a:lnSpc>
            <a:spcBef>
              <a:spcPct val="0"/>
            </a:spcBef>
            <a:spcAft>
              <a:spcPct val="35000"/>
            </a:spcAft>
            <a:buNone/>
          </a:pPr>
          <a:r>
            <a:rPr lang="en-US" sz="1400" b="0" kern="1200" dirty="0"/>
            <a:t>Ryan </a:t>
          </a:r>
          <a:r>
            <a:rPr lang="en-US" sz="1400" b="0" kern="1200" dirty="0" err="1"/>
            <a:t>LaFollette</a:t>
          </a:r>
          <a:endParaRPr lang="en-US" sz="1400" b="0" kern="1200" dirty="0"/>
        </a:p>
        <a:p>
          <a:pPr marL="0" lvl="0" indent="0" algn="ctr" defTabSz="622300">
            <a:lnSpc>
              <a:spcPct val="90000"/>
            </a:lnSpc>
            <a:spcBef>
              <a:spcPct val="0"/>
            </a:spcBef>
            <a:spcAft>
              <a:spcPct val="35000"/>
            </a:spcAft>
            <a:buNone/>
          </a:pPr>
          <a:r>
            <a:rPr lang="en-US" sz="1400" b="0" kern="1200" dirty="0"/>
            <a:t>Chicago</a:t>
          </a:r>
        </a:p>
      </dsp:txBody>
      <dsp:txXfrm>
        <a:off x="6923233" y="2603388"/>
        <a:ext cx="1451911" cy="212101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5455"/>
          </a:xfrm>
          <a:prstGeom prst="rect">
            <a:avLst/>
          </a:prstGeom>
        </p:spPr>
        <p:txBody>
          <a:bodyPr vert="horz" lIns="93314" tIns="46657" rIns="93314" bIns="46657" rtlCol="0"/>
          <a:lstStyle>
            <a:lvl1pPr algn="l">
              <a:defRPr sz="1200"/>
            </a:lvl1pPr>
          </a:lstStyle>
          <a:p>
            <a:endParaRPr lang="en-US"/>
          </a:p>
        </p:txBody>
      </p:sp>
      <p:sp>
        <p:nvSpPr>
          <p:cNvPr id="3" name="Date Placeholder 2"/>
          <p:cNvSpPr>
            <a:spLocks noGrp="1"/>
          </p:cNvSpPr>
          <p:nvPr>
            <p:ph type="dt" sz="quarter" idx="1"/>
          </p:nvPr>
        </p:nvSpPr>
        <p:spPr>
          <a:xfrm>
            <a:off x="3978134" y="2"/>
            <a:ext cx="3043343" cy="465455"/>
          </a:xfrm>
          <a:prstGeom prst="rect">
            <a:avLst/>
          </a:prstGeom>
        </p:spPr>
        <p:txBody>
          <a:bodyPr vert="horz" lIns="93314" tIns="46657" rIns="93314" bIns="46657" rtlCol="0"/>
          <a:lstStyle>
            <a:lvl1pPr algn="r">
              <a:defRPr sz="1200"/>
            </a:lvl1pPr>
          </a:lstStyle>
          <a:p>
            <a:fld id="{746859F6-33FF-4E0C-B578-5D9D7E3D93B4}" type="datetimeFigureOut">
              <a:rPr lang="en-US" smtClean="0"/>
              <a:t>9/28/2017</a:t>
            </a:fld>
            <a:endParaRPr lang="en-US"/>
          </a:p>
        </p:txBody>
      </p:sp>
      <p:sp>
        <p:nvSpPr>
          <p:cNvPr id="4" name="Footer Placeholder 3"/>
          <p:cNvSpPr>
            <a:spLocks noGrp="1"/>
          </p:cNvSpPr>
          <p:nvPr>
            <p:ph type="ftr" sz="quarter" idx="2"/>
          </p:nvPr>
        </p:nvSpPr>
        <p:spPr>
          <a:xfrm>
            <a:off x="2" y="8842032"/>
            <a:ext cx="3043343" cy="465455"/>
          </a:xfrm>
          <a:prstGeom prst="rect">
            <a:avLst/>
          </a:prstGeom>
        </p:spPr>
        <p:txBody>
          <a:bodyPr vert="horz" lIns="93314" tIns="46657" rIns="93314" bIns="46657" rtlCol="0" anchor="b"/>
          <a:lstStyle>
            <a:lvl1pPr algn="l">
              <a:defRPr sz="1200"/>
            </a:lvl1pPr>
          </a:lstStyle>
          <a:p>
            <a:endParaRPr lang="en-US"/>
          </a:p>
        </p:txBody>
      </p:sp>
      <p:sp>
        <p:nvSpPr>
          <p:cNvPr id="5" name="Slide Number Placeholder 4"/>
          <p:cNvSpPr>
            <a:spLocks noGrp="1"/>
          </p:cNvSpPr>
          <p:nvPr>
            <p:ph type="sldNum" sz="quarter" idx="3"/>
          </p:nvPr>
        </p:nvSpPr>
        <p:spPr>
          <a:xfrm>
            <a:off x="3978134" y="8842032"/>
            <a:ext cx="3043343" cy="465455"/>
          </a:xfrm>
          <a:prstGeom prst="rect">
            <a:avLst/>
          </a:prstGeom>
        </p:spPr>
        <p:txBody>
          <a:bodyPr vert="horz" lIns="93314" tIns="46657" rIns="93314" bIns="46657" rtlCol="0" anchor="b"/>
          <a:lstStyle>
            <a:lvl1pPr algn="r">
              <a:defRPr sz="1200"/>
            </a:lvl1pPr>
          </a:lstStyle>
          <a:p>
            <a:fld id="{79BB0700-3F93-4244-9C3C-2BF2E8C46965}" type="slidenum">
              <a:rPr lang="en-US" smtClean="0"/>
              <a:t>‹#›</a:t>
            </a:fld>
            <a:endParaRPr lang="en-US"/>
          </a:p>
        </p:txBody>
      </p:sp>
    </p:spTree>
    <p:extLst>
      <p:ext uri="{BB962C8B-B14F-4D97-AF65-F5344CB8AC3E}">
        <p14:creationId xmlns:p14="http://schemas.microsoft.com/office/powerpoint/2010/main" val="5981351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5455"/>
          </a:xfrm>
          <a:prstGeom prst="rect">
            <a:avLst/>
          </a:prstGeom>
        </p:spPr>
        <p:txBody>
          <a:bodyPr vert="horz" lIns="93314" tIns="46657" rIns="93314" bIns="46657" rtlCol="0"/>
          <a:lstStyle>
            <a:lvl1pPr algn="l">
              <a:defRPr sz="1200"/>
            </a:lvl1pPr>
          </a:lstStyle>
          <a:p>
            <a:endParaRPr lang="en-US"/>
          </a:p>
        </p:txBody>
      </p:sp>
      <p:sp>
        <p:nvSpPr>
          <p:cNvPr id="3" name="Date Placeholder 2"/>
          <p:cNvSpPr>
            <a:spLocks noGrp="1"/>
          </p:cNvSpPr>
          <p:nvPr>
            <p:ph type="dt" idx="1"/>
          </p:nvPr>
        </p:nvSpPr>
        <p:spPr>
          <a:xfrm>
            <a:off x="3978134" y="2"/>
            <a:ext cx="3043343" cy="465455"/>
          </a:xfrm>
          <a:prstGeom prst="rect">
            <a:avLst/>
          </a:prstGeom>
        </p:spPr>
        <p:txBody>
          <a:bodyPr vert="horz" lIns="93314" tIns="46657" rIns="93314" bIns="46657" rtlCol="0"/>
          <a:lstStyle>
            <a:lvl1pPr algn="r">
              <a:defRPr sz="1200"/>
            </a:lvl1pPr>
          </a:lstStyle>
          <a:p>
            <a:fld id="{FC0C9E5C-0522-4A14-89E4-CBC2DFADDED9}" type="datetimeFigureOut">
              <a:rPr lang="en-US" smtClean="0"/>
              <a:t>9/28/2017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4" tIns="46657" rIns="93314" bIns="46657" rtlCol="0" anchor="ctr"/>
          <a:lstStyle/>
          <a:p>
            <a:endParaRPr lang="en-US"/>
          </a:p>
        </p:txBody>
      </p:sp>
      <p:sp>
        <p:nvSpPr>
          <p:cNvPr id="5" name="Notes Placeholder 4"/>
          <p:cNvSpPr>
            <a:spLocks noGrp="1"/>
          </p:cNvSpPr>
          <p:nvPr>
            <p:ph type="body" sz="quarter" idx="3"/>
          </p:nvPr>
        </p:nvSpPr>
        <p:spPr>
          <a:xfrm>
            <a:off x="702310" y="4421826"/>
            <a:ext cx="5618480" cy="4189095"/>
          </a:xfrm>
          <a:prstGeom prst="rect">
            <a:avLst/>
          </a:prstGeom>
        </p:spPr>
        <p:txBody>
          <a:bodyPr vert="horz" lIns="93314" tIns="46657" rIns="93314"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2032"/>
            <a:ext cx="3043343" cy="465455"/>
          </a:xfrm>
          <a:prstGeom prst="rect">
            <a:avLst/>
          </a:prstGeom>
        </p:spPr>
        <p:txBody>
          <a:bodyPr vert="horz" lIns="93314" tIns="46657" rIns="93314"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4" y="8842032"/>
            <a:ext cx="3043343" cy="465455"/>
          </a:xfrm>
          <a:prstGeom prst="rect">
            <a:avLst/>
          </a:prstGeom>
        </p:spPr>
        <p:txBody>
          <a:bodyPr vert="horz" lIns="93314" tIns="46657" rIns="93314" bIns="46657" rtlCol="0" anchor="b"/>
          <a:lstStyle>
            <a:lvl1pPr algn="r">
              <a:defRPr sz="1200"/>
            </a:lvl1pPr>
          </a:lstStyle>
          <a:p>
            <a:fld id="{8B613499-0A78-41A0-909C-E859ACE5B34D}" type="slidenum">
              <a:rPr lang="en-US" smtClean="0"/>
              <a:t>‹#›</a:t>
            </a:fld>
            <a:endParaRPr lang="en-US"/>
          </a:p>
        </p:txBody>
      </p:sp>
    </p:spTree>
    <p:extLst>
      <p:ext uri="{BB962C8B-B14F-4D97-AF65-F5344CB8AC3E}">
        <p14:creationId xmlns:p14="http://schemas.microsoft.com/office/powerpoint/2010/main" val="6411138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20 slots that we are down, does include the 2 recent hiring approvals to be onboarded this FY. </a:t>
            </a:r>
          </a:p>
        </p:txBody>
      </p:sp>
      <p:sp>
        <p:nvSpPr>
          <p:cNvPr id="4" name="Slide Number Placeholder 3"/>
          <p:cNvSpPr>
            <a:spLocks noGrp="1"/>
          </p:cNvSpPr>
          <p:nvPr>
            <p:ph type="sldNum" sz="quarter" idx="10"/>
          </p:nvPr>
        </p:nvSpPr>
        <p:spPr/>
        <p:txBody>
          <a:bodyPr/>
          <a:lstStyle/>
          <a:p>
            <a:fld id="{8B613499-0A78-41A0-909C-E859ACE5B34D}" type="slidenum">
              <a:rPr lang="en-US" smtClean="0"/>
              <a:t>11</a:t>
            </a:fld>
            <a:endParaRPr lang="en-US"/>
          </a:p>
        </p:txBody>
      </p:sp>
    </p:spTree>
    <p:extLst>
      <p:ext uri="{BB962C8B-B14F-4D97-AF65-F5344CB8AC3E}">
        <p14:creationId xmlns:p14="http://schemas.microsoft.com/office/powerpoint/2010/main" val="149563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Checking with Bob – why are there more 223a7</a:t>
            </a:r>
            <a:r>
              <a:rPr lang="en-US" b="0" baseline="0" dirty="0"/>
              <a:t> closings than firm commitments</a:t>
            </a:r>
            <a:endParaRPr lang="en-US" b="0" dirty="0"/>
          </a:p>
        </p:txBody>
      </p:sp>
      <p:sp>
        <p:nvSpPr>
          <p:cNvPr id="4" name="Slide Number Placeholder 3"/>
          <p:cNvSpPr>
            <a:spLocks noGrp="1"/>
          </p:cNvSpPr>
          <p:nvPr>
            <p:ph type="sldNum" sz="quarter" idx="10"/>
          </p:nvPr>
        </p:nvSpPr>
        <p:spPr/>
        <p:txBody>
          <a:bodyPr/>
          <a:lstStyle/>
          <a:p>
            <a:fld id="{85D93793-F270-41CF-B583-7E2ABAD83268}" type="slidenum">
              <a:rPr lang="en-US" smtClean="0"/>
              <a:t>18</a:t>
            </a:fld>
            <a:endParaRPr lang="en-US" dirty="0"/>
          </a:p>
        </p:txBody>
      </p:sp>
    </p:spTree>
    <p:extLst>
      <p:ext uri="{BB962C8B-B14F-4D97-AF65-F5344CB8AC3E}">
        <p14:creationId xmlns:p14="http://schemas.microsoft.com/office/powerpoint/2010/main" val="2594646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99490A08-1579-4071-8BEE-AD46C6F0964F}" type="datetime1">
              <a:rPr lang="en-US" smtClean="0"/>
              <a:t>9/28/2017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D1C120-AEFA-45FE-8C6D-D83664D73B9C}" type="slidenum">
              <a:rPr lang="en-US"/>
              <a:pPr/>
              <a:t>‹#›</a:t>
            </a:fld>
            <a:endParaRPr lang="en-US"/>
          </a:p>
        </p:txBody>
      </p:sp>
    </p:spTree>
    <p:extLst>
      <p:ext uri="{BB962C8B-B14F-4D97-AF65-F5344CB8AC3E}">
        <p14:creationId xmlns:p14="http://schemas.microsoft.com/office/powerpoint/2010/main" val="180383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8353C58-C33F-4132-B235-9371D60339D4}" type="datetime1">
              <a:rPr lang="en-US" smtClean="0"/>
              <a:t>9/28/2017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012506E-35B4-4F03-8B60-767763F90C7C}" type="slidenum">
              <a:rPr lang="en-US"/>
              <a:pPr/>
              <a:t>‹#›</a:t>
            </a:fld>
            <a:endParaRPr lang="en-US"/>
          </a:p>
        </p:txBody>
      </p:sp>
    </p:spTree>
    <p:extLst>
      <p:ext uri="{BB962C8B-B14F-4D97-AF65-F5344CB8AC3E}">
        <p14:creationId xmlns:p14="http://schemas.microsoft.com/office/powerpoint/2010/main" val="2859635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143CC0E-7D06-4B52-AC40-D74C1F086234}" type="datetime1">
              <a:rPr lang="en-US" smtClean="0"/>
              <a:t>9/28/2017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DE03157-AFB0-4CC4-843A-D0C86DEDF4D7}" type="slidenum">
              <a:rPr lang="en-US"/>
              <a:pPr/>
              <a:t>‹#›</a:t>
            </a:fld>
            <a:endParaRPr lang="en-US"/>
          </a:p>
        </p:txBody>
      </p:sp>
    </p:spTree>
    <p:extLst>
      <p:ext uri="{BB962C8B-B14F-4D97-AF65-F5344CB8AC3E}">
        <p14:creationId xmlns:p14="http://schemas.microsoft.com/office/powerpoint/2010/main" val="2343606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51DF161-8BFC-40B6-AE5E-B37C5885F965}" type="datetime1">
              <a:rPr lang="en-US" smtClean="0"/>
              <a:t>9/28/2017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87B4898-D986-4756-BCEF-CF79C8043C9C}" type="slidenum">
              <a:rPr lang="en-US"/>
              <a:pPr/>
              <a:t>‹#›</a:t>
            </a:fld>
            <a:endParaRPr lang="en-US"/>
          </a:p>
        </p:txBody>
      </p:sp>
    </p:spTree>
    <p:extLst>
      <p:ext uri="{BB962C8B-B14F-4D97-AF65-F5344CB8AC3E}">
        <p14:creationId xmlns:p14="http://schemas.microsoft.com/office/powerpoint/2010/main" val="211679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A4F1865-9D06-4D40-8910-9547E2E36946}" type="datetime1">
              <a:rPr lang="en-US" smtClean="0"/>
              <a:t>9/28/2017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4685E14-3D72-4BDD-9376-7B3416E2E802}" type="slidenum">
              <a:rPr lang="en-US"/>
              <a:pPr/>
              <a:t>‹#›</a:t>
            </a:fld>
            <a:endParaRPr lang="en-US"/>
          </a:p>
        </p:txBody>
      </p:sp>
    </p:spTree>
    <p:extLst>
      <p:ext uri="{BB962C8B-B14F-4D97-AF65-F5344CB8AC3E}">
        <p14:creationId xmlns:p14="http://schemas.microsoft.com/office/powerpoint/2010/main" val="165084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AD19555E-661B-48C3-A677-2EA74E442175}" type="datetime1">
              <a:rPr lang="en-US" smtClean="0"/>
              <a:t>9/28/2017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A24DA3A-2392-4DD2-A597-A5BACA37D5AD}" type="slidenum">
              <a:rPr lang="en-US"/>
              <a:pPr/>
              <a:t>‹#›</a:t>
            </a:fld>
            <a:endParaRPr lang="en-US"/>
          </a:p>
        </p:txBody>
      </p:sp>
    </p:spTree>
    <p:extLst>
      <p:ext uri="{BB962C8B-B14F-4D97-AF65-F5344CB8AC3E}">
        <p14:creationId xmlns:p14="http://schemas.microsoft.com/office/powerpoint/2010/main" val="2400202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254FF98E-45CC-47EB-889A-4DB5431ECBF8}" type="datetime1">
              <a:rPr lang="en-US" smtClean="0"/>
              <a:t>9/28/2017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1EDEB52-82E3-4105-9DD2-370A14A8BB5D}" type="slidenum">
              <a:rPr lang="en-US"/>
              <a:pPr/>
              <a:t>‹#›</a:t>
            </a:fld>
            <a:endParaRPr lang="en-US"/>
          </a:p>
        </p:txBody>
      </p:sp>
    </p:spTree>
    <p:extLst>
      <p:ext uri="{BB962C8B-B14F-4D97-AF65-F5344CB8AC3E}">
        <p14:creationId xmlns:p14="http://schemas.microsoft.com/office/powerpoint/2010/main" val="295966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B9508046-5B8E-4175-8B05-1A340CB4419C}" type="datetime1">
              <a:rPr lang="en-US" smtClean="0"/>
              <a:t>9/28/2017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B374B5D-F0B1-401E-A582-88D3E501ED21}" type="slidenum">
              <a:rPr lang="en-US"/>
              <a:pPr/>
              <a:t>‹#›</a:t>
            </a:fld>
            <a:endParaRPr lang="en-US"/>
          </a:p>
        </p:txBody>
      </p:sp>
    </p:spTree>
    <p:extLst>
      <p:ext uri="{BB962C8B-B14F-4D97-AF65-F5344CB8AC3E}">
        <p14:creationId xmlns:p14="http://schemas.microsoft.com/office/powerpoint/2010/main" val="1079454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282A966-60AD-4764-BC64-B1B01782A7D2}" type="datetime1">
              <a:rPr lang="en-US" smtClean="0"/>
              <a:t>9/28/2017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D16A623-DF9C-4F24-BF83-4CF7E5DB0F83}" type="slidenum">
              <a:rPr lang="en-US"/>
              <a:pPr/>
              <a:t>‹#›</a:t>
            </a:fld>
            <a:endParaRPr lang="en-US"/>
          </a:p>
        </p:txBody>
      </p:sp>
    </p:spTree>
    <p:extLst>
      <p:ext uri="{BB962C8B-B14F-4D97-AF65-F5344CB8AC3E}">
        <p14:creationId xmlns:p14="http://schemas.microsoft.com/office/powerpoint/2010/main" val="2826633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33DF4C55-783D-4F9D-8C87-5224B9612165}" type="datetime1">
              <a:rPr lang="en-US" smtClean="0"/>
              <a:t>9/28/2017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0F49FA0-75FD-4C67-B10B-0D47CDFBE457}" type="slidenum">
              <a:rPr lang="en-US"/>
              <a:pPr/>
              <a:t>‹#›</a:t>
            </a:fld>
            <a:endParaRPr lang="en-US"/>
          </a:p>
        </p:txBody>
      </p:sp>
    </p:spTree>
    <p:extLst>
      <p:ext uri="{BB962C8B-B14F-4D97-AF65-F5344CB8AC3E}">
        <p14:creationId xmlns:p14="http://schemas.microsoft.com/office/powerpoint/2010/main" val="348012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2AD9275-F0B4-4D70-AEC4-6B282BFCAC56}" type="datetime1">
              <a:rPr lang="en-US" smtClean="0"/>
              <a:t>9/28/2017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895D62D-9426-4D63-AECE-F28EA546B5F2}" type="slidenum">
              <a:rPr lang="en-US"/>
              <a:pPr/>
              <a:t>‹#›</a:t>
            </a:fld>
            <a:endParaRPr lang="en-US"/>
          </a:p>
        </p:txBody>
      </p:sp>
    </p:spTree>
    <p:extLst>
      <p:ext uri="{BB962C8B-B14F-4D97-AF65-F5344CB8AC3E}">
        <p14:creationId xmlns:p14="http://schemas.microsoft.com/office/powerpoint/2010/main" val="101809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26" charset="0"/>
              </a:defRPr>
            </a:lvl1pPr>
          </a:lstStyle>
          <a:p>
            <a:fld id="{338989BA-F3A8-4269-B8A1-D2E02905E5EB}" type="datetime1">
              <a:rPr lang="en-US" smtClean="0"/>
              <a:t>9/28/2017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1892968"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26" charset="0"/>
              </a:defRPr>
            </a:lvl1pPr>
          </a:lstStyle>
          <a:p>
            <a:fld id="{E0131595-F1DF-4E9F-B15D-7867B14A89F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698" r:id="rId2"/>
    <p:sldLayoutId id="2147483697"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26" charset="-128"/>
          <a:cs typeface="ＭＳ Ｐゴシック" pitchFamily="26" charset="-128"/>
        </a:defRPr>
      </a:lvl1pPr>
      <a:lvl2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2pPr>
      <a:lvl3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3pPr>
      <a:lvl4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4pPr>
      <a:lvl5pPr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5pPr>
      <a:lvl6pPr marL="4572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6pPr>
      <a:lvl7pPr marL="9144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7pPr>
      <a:lvl8pPr marL="13716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8pPr>
      <a:lvl9pPr marL="1828800" algn="ctr" defTabSz="457200" rtl="0" eaLnBrk="1" fontAlgn="base" hangingPunct="1">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26" charset="-128"/>
          <a:cs typeface="ＭＳ Ｐゴシック" pitchFamily="26"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26"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26"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mailto:midwest.ncescrow@hud.gov"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539343" y="2822430"/>
            <a:ext cx="4065314" cy="3341489"/>
          </a:xfrm>
          <a:prstGeom prst="rect">
            <a:avLst/>
          </a:prstGeom>
        </p:spPr>
      </p:pic>
      <p:pic>
        <p:nvPicPr>
          <p:cNvPr id="6" name="Picture 5"/>
          <p:cNvPicPr>
            <a:picLocks noChangeAspect="1"/>
          </p:cNvPicPr>
          <p:nvPr/>
        </p:nvPicPr>
        <p:blipFill rotWithShape="1">
          <a:blip r:embed="rId2"/>
          <a:srcRect l="64" t="82849" r="93375" b="9712"/>
          <a:stretch/>
        </p:blipFill>
        <p:spPr>
          <a:xfrm>
            <a:off x="4734718" y="4079874"/>
            <a:ext cx="289554" cy="269875"/>
          </a:xfrm>
          <a:prstGeom prst="rect">
            <a:avLst/>
          </a:prstGeom>
        </p:spPr>
      </p:pic>
      <p:sp>
        <p:nvSpPr>
          <p:cNvPr id="2" name="TextBox 1"/>
          <p:cNvSpPr txBox="1"/>
          <p:nvPr/>
        </p:nvSpPr>
        <p:spPr>
          <a:xfrm>
            <a:off x="4810080" y="4006849"/>
            <a:ext cx="1181100" cy="261610"/>
          </a:xfrm>
          <a:prstGeom prst="rect">
            <a:avLst/>
          </a:prstGeom>
          <a:noFill/>
        </p:spPr>
        <p:txBody>
          <a:bodyPr wrap="square" rtlCol="0">
            <a:spAutoFit/>
          </a:bodyPr>
          <a:lstStyle/>
          <a:p>
            <a:r>
              <a:rPr lang="en-US" sz="1050" b="1" dirty="0"/>
              <a:t>Milwaukee</a:t>
            </a:r>
            <a:endParaRPr lang="en-US" b="1" dirty="0"/>
          </a:p>
        </p:txBody>
      </p:sp>
      <p:sp>
        <p:nvSpPr>
          <p:cNvPr id="3" name="Title 2"/>
          <p:cNvSpPr>
            <a:spLocks noGrp="1"/>
          </p:cNvSpPr>
          <p:nvPr>
            <p:ph type="ctrTitle"/>
          </p:nvPr>
        </p:nvSpPr>
        <p:spPr>
          <a:xfrm>
            <a:off x="685800" y="1710813"/>
            <a:ext cx="7772400" cy="1124821"/>
          </a:xfrm>
        </p:spPr>
        <p:txBody>
          <a:bodyPr/>
          <a:lstStyle/>
          <a:p>
            <a:r>
              <a:rPr lang="en-US" sz="2100" b="1" dirty="0"/>
              <a:t>Multifamily Midwest Report for Midwest Lenders Conference </a:t>
            </a:r>
            <a:br>
              <a:rPr lang="en-US" sz="2400" b="1" dirty="0"/>
            </a:br>
            <a:r>
              <a:rPr lang="en-US" sz="2100" b="1" dirty="0"/>
              <a:t>Daniel Burke, Director Multifamily Midwest Region</a:t>
            </a:r>
            <a:br>
              <a:rPr lang="en-US" sz="2100" b="1" dirty="0"/>
            </a:br>
            <a:r>
              <a:rPr lang="en-US" sz="2100" b="1" dirty="0"/>
              <a:t>September 28, 2017</a:t>
            </a:r>
            <a:br>
              <a:rPr lang="en-US" sz="2100" b="1" dirty="0"/>
            </a:br>
            <a:endParaRPr lang="en-US" sz="2100" b="1" dirty="0"/>
          </a:p>
        </p:txBody>
      </p:sp>
      <p:sp>
        <p:nvSpPr>
          <p:cNvPr id="7" name="Footer Placeholder 6"/>
          <p:cNvSpPr>
            <a:spLocks noGrp="1"/>
          </p:cNvSpPr>
          <p:nvPr>
            <p:ph type="ftr" sz="quarter" idx="11"/>
          </p:nvPr>
        </p:nvSpPr>
        <p:spPr/>
        <p:txBody>
          <a:bodyPr/>
          <a:lstStyle/>
          <a:p>
            <a:pPr>
              <a:defRPr/>
            </a:pPr>
            <a:r>
              <a:rPr lang="en-US" dirty="0">
                <a:solidFill>
                  <a:schemeClr val="bg1"/>
                </a:solidFill>
              </a:rPr>
              <a:t>Daniel Burke, Regional Center Director, Multifamily Midwest Region </a:t>
            </a:r>
          </a:p>
        </p:txBody>
      </p:sp>
    </p:spTree>
    <p:extLst>
      <p:ext uri="{BB962C8B-B14F-4D97-AF65-F5344CB8AC3E}">
        <p14:creationId xmlns:p14="http://schemas.microsoft.com/office/powerpoint/2010/main" val="325439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4685E14-3D72-4BDD-9376-7B3416E2E802}" type="slidenum">
              <a:rPr lang="en-US" smtClean="0"/>
              <a:pPr/>
              <a:t>10</a:t>
            </a:fld>
            <a:endParaRPr lang="en-US"/>
          </a:p>
        </p:txBody>
      </p:sp>
      <p:sp>
        <p:nvSpPr>
          <p:cNvPr id="6" name="Title 1"/>
          <p:cNvSpPr>
            <a:spLocks noGrp="1"/>
          </p:cNvSpPr>
          <p:nvPr>
            <p:ph type="title"/>
          </p:nvPr>
        </p:nvSpPr>
        <p:spPr>
          <a:xfrm>
            <a:off x="457200" y="274638"/>
            <a:ext cx="8229600" cy="792162"/>
          </a:xfrm>
        </p:spPr>
        <p:txBody>
          <a:bodyPr/>
          <a:lstStyle/>
          <a:p>
            <a:r>
              <a:rPr lang="en-US" sz="4000" b="1" dirty="0"/>
              <a:t>Midwest Regional Leadership</a:t>
            </a:r>
          </a:p>
        </p:txBody>
      </p:sp>
      <p:graphicFrame>
        <p:nvGraphicFramePr>
          <p:cNvPr id="7" name="Diagram 6">
            <a:extLst/>
          </p:cNvPr>
          <p:cNvGraphicFramePr/>
          <p:nvPr>
            <p:extLst>
              <p:ext uri="{D42A27DB-BD31-4B8C-83A1-F6EECF244321}">
                <p14:modId xmlns:p14="http://schemas.microsoft.com/office/powerpoint/2010/main" val="1465159141"/>
              </p:ext>
            </p:extLst>
          </p:nvPr>
        </p:nvGraphicFramePr>
        <p:xfrm>
          <a:off x="381000" y="1066800"/>
          <a:ext cx="8382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6488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4685E14-3D72-4BDD-9376-7B3416E2E802}" type="slidenum">
              <a:rPr lang="en-US" smtClean="0"/>
              <a:pPr/>
              <a:t>11</a:t>
            </a:fld>
            <a:endParaRPr lang="en-US"/>
          </a:p>
        </p:txBody>
      </p:sp>
      <p:sp>
        <p:nvSpPr>
          <p:cNvPr id="5" name="TextBox 4"/>
          <p:cNvSpPr txBox="1"/>
          <p:nvPr/>
        </p:nvSpPr>
        <p:spPr>
          <a:xfrm>
            <a:off x="581891" y="368161"/>
            <a:ext cx="7864277" cy="707886"/>
          </a:xfrm>
          <a:prstGeom prst="rect">
            <a:avLst/>
          </a:prstGeom>
          <a:noFill/>
        </p:spPr>
        <p:txBody>
          <a:bodyPr wrap="square" rtlCol="0">
            <a:spAutoFit/>
          </a:bodyPr>
          <a:lstStyle/>
          <a:p>
            <a:pPr algn="ctr"/>
            <a:r>
              <a:rPr lang="en-US" sz="4000" dirty="0">
                <a:latin typeface="+mj-lt"/>
              </a:rPr>
              <a:t>Multifamily Midwest Region Staffing</a:t>
            </a:r>
          </a:p>
        </p:txBody>
      </p:sp>
      <p:graphicFrame>
        <p:nvGraphicFramePr>
          <p:cNvPr id="6" name="Table 5"/>
          <p:cNvGraphicFramePr>
            <a:graphicFrameLocks noGrp="1"/>
          </p:cNvGraphicFramePr>
          <p:nvPr>
            <p:extLst>
              <p:ext uri="{D42A27DB-BD31-4B8C-83A1-F6EECF244321}">
                <p14:modId xmlns:p14="http://schemas.microsoft.com/office/powerpoint/2010/main" val="3223158497"/>
              </p:ext>
            </p:extLst>
          </p:nvPr>
        </p:nvGraphicFramePr>
        <p:xfrm>
          <a:off x="1080654" y="1094727"/>
          <a:ext cx="3582282" cy="4687546"/>
        </p:xfrm>
        <a:graphic>
          <a:graphicData uri="http://schemas.openxmlformats.org/drawingml/2006/table">
            <a:tbl>
              <a:tblPr firstRow="1" bandRow="1">
                <a:tableStyleId>{5C22544A-7EE6-4342-B048-85BDC9FD1C3A}</a:tableStyleId>
              </a:tblPr>
              <a:tblGrid>
                <a:gridCol w="2091997">
                  <a:extLst>
                    <a:ext uri="{9D8B030D-6E8A-4147-A177-3AD203B41FA5}">
                      <a16:colId xmlns:a16="http://schemas.microsoft.com/office/drawing/2014/main" val="3574600783"/>
                    </a:ext>
                  </a:extLst>
                </a:gridCol>
                <a:gridCol w="1490285">
                  <a:extLst>
                    <a:ext uri="{9D8B030D-6E8A-4147-A177-3AD203B41FA5}">
                      <a16:colId xmlns:a16="http://schemas.microsoft.com/office/drawing/2014/main" val="1541361836"/>
                    </a:ext>
                  </a:extLst>
                </a:gridCol>
              </a:tblGrid>
              <a:tr h="712856">
                <a:tc>
                  <a:txBody>
                    <a:bodyPr/>
                    <a:lstStyle/>
                    <a:p>
                      <a:pPr algn="l"/>
                      <a:r>
                        <a:rPr lang="en-US" sz="1400" dirty="0"/>
                        <a:t>Divisions</a:t>
                      </a:r>
                    </a:p>
                  </a:txBody>
                  <a:tcPr/>
                </a:tc>
                <a:tc>
                  <a:txBody>
                    <a:bodyPr/>
                    <a:lstStyle/>
                    <a:p>
                      <a:pPr algn="l"/>
                      <a:r>
                        <a:rPr lang="en-US" sz="1400" dirty="0"/>
                        <a:t>Current Staff Level</a:t>
                      </a:r>
                    </a:p>
                  </a:txBody>
                  <a:tcPr/>
                </a:tc>
                <a:extLst>
                  <a:ext uri="{0D108BD9-81ED-4DB2-BD59-A6C34878D82A}">
                    <a16:rowId xmlns:a16="http://schemas.microsoft.com/office/drawing/2014/main" val="3144314505"/>
                  </a:ext>
                </a:extLst>
              </a:tr>
              <a:tr h="378976">
                <a:tc>
                  <a:txBody>
                    <a:bodyPr/>
                    <a:lstStyle/>
                    <a:p>
                      <a:pPr algn="l"/>
                      <a:r>
                        <a:rPr lang="en-US" sz="1400" dirty="0"/>
                        <a:t>Chicago Production </a:t>
                      </a:r>
                      <a:endParaRPr lang="en-US" sz="1400" baseline="0" dirty="0"/>
                    </a:p>
                  </a:txBody>
                  <a:tcPr/>
                </a:tc>
                <a:tc>
                  <a:txBody>
                    <a:bodyPr/>
                    <a:lstStyle/>
                    <a:p>
                      <a:pPr algn="ctr"/>
                      <a:r>
                        <a:rPr lang="en-US" sz="1400" dirty="0"/>
                        <a:t>25</a:t>
                      </a:r>
                    </a:p>
                  </a:txBody>
                  <a:tcPr/>
                </a:tc>
                <a:extLst>
                  <a:ext uri="{0D108BD9-81ED-4DB2-BD59-A6C34878D82A}">
                    <a16:rowId xmlns:a16="http://schemas.microsoft.com/office/drawing/2014/main" val="997360369"/>
                  </a:ext>
                </a:extLst>
              </a:tr>
              <a:tr h="356984">
                <a:tc>
                  <a:txBody>
                    <a:bodyPr/>
                    <a:lstStyle/>
                    <a:p>
                      <a:pPr algn="l"/>
                      <a:r>
                        <a:rPr lang="en-US" sz="1400" dirty="0"/>
                        <a:t>Minneapolis Production</a:t>
                      </a:r>
                    </a:p>
                  </a:txBody>
                  <a:tcPr/>
                </a:tc>
                <a:tc>
                  <a:txBody>
                    <a:bodyPr/>
                    <a:lstStyle/>
                    <a:p>
                      <a:pPr algn="ctr"/>
                      <a:r>
                        <a:rPr lang="en-US" sz="1400" dirty="0"/>
                        <a:t>13</a:t>
                      </a:r>
                    </a:p>
                  </a:txBody>
                  <a:tcPr/>
                </a:tc>
                <a:extLst>
                  <a:ext uri="{0D108BD9-81ED-4DB2-BD59-A6C34878D82A}">
                    <a16:rowId xmlns:a16="http://schemas.microsoft.com/office/drawing/2014/main" val="2024419987"/>
                  </a:ext>
                </a:extLst>
              </a:tr>
              <a:tr h="356984">
                <a:tc>
                  <a:txBody>
                    <a:bodyPr/>
                    <a:lstStyle/>
                    <a:p>
                      <a:pPr algn="l"/>
                      <a:r>
                        <a:rPr lang="en-US" sz="1400" dirty="0"/>
                        <a:t>Detroit Production</a:t>
                      </a:r>
                    </a:p>
                  </a:txBody>
                  <a:tcPr/>
                </a:tc>
                <a:tc>
                  <a:txBody>
                    <a:bodyPr/>
                    <a:lstStyle/>
                    <a:p>
                      <a:pPr algn="ctr"/>
                      <a:r>
                        <a:rPr lang="en-US" sz="1400" dirty="0"/>
                        <a:t>16</a:t>
                      </a:r>
                    </a:p>
                  </a:txBody>
                  <a:tcPr/>
                </a:tc>
                <a:extLst>
                  <a:ext uri="{0D108BD9-81ED-4DB2-BD59-A6C34878D82A}">
                    <a16:rowId xmlns:a16="http://schemas.microsoft.com/office/drawing/2014/main" val="4239852283"/>
                  </a:ext>
                </a:extLst>
              </a:tr>
              <a:tr h="356984">
                <a:tc>
                  <a:txBody>
                    <a:bodyPr/>
                    <a:lstStyle/>
                    <a:p>
                      <a:pPr algn="l"/>
                      <a:r>
                        <a:rPr lang="en-US" sz="1400" b="1" dirty="0"/>
                        <a:t>Production</a:t>
                      </a:r>
                      <a:r>
                        <a:rPr lang="en-US" sz="1400" b="1" baseline="0" dirty="0"/>
                        <a:t> Total</a:t>
                      </a:r>
                      <a:endParaRPr lang="en-US" sz="1400" b="1" dirty="0"/>
                    </a:p>
                  </a:txBody>
                  <a:tcPr/>
                </a:tc>
                <a:tc>
                  <a:txBody>
                    <a:bodyPr/>
                    <a:lstStyle/>
                    <a:p>
                      <a:pPr algn="ctr"/>
                      <a:r>
                        <a:rPr lang="en-US" sz="1400" b="1" dirty="0"/>
                        <a:t>54</a:t>
                      </a:r>
                    </a:p>
                  </a:txBody>
                  <a:tcPr/>
                </a:tc>
                <a:extLst>
                  <a:ext uri="{0D108BD9-81ED-4DB2-BD59-A6C34878D82A}">
                    <a16:rowId xmlns:a16="http://schemas.microsoft.com/office/drawing/2014/main" val="1342396249"/>
                  </a:ext>
                </a:extLst>
              </a:tr>
              <a:tr h="356984">
                <a:tc>
                  <a:txBody>
                    <a:bodyPr/>
                    <a:lstStyle/>
                    <a:p>
                      <a:pPr algn="l"/>
                      <a:r>
                        <a:rPr lang="en-US" sz="1400" dirty="0"/>
                        <a:t>Chicago</a:t>
                      </a:r>
                      <a:r>
                        <a:rPr lang="en-US" sz="1400" baseline="0" dirty="0"/>
                        <a:t> </a:t>
                      </a:r>
                      <a:r>
                        <a:rPr lang="en-US" sz="1400" dirty="0"/>
                        <a:t>AM</a:t>
                      </a:r>
                    </a:p>
                  </a:txBody>
                  <a:tcPr/>
                </a:tc>
                <a:tc>
                  <a:txBody>
                    <a:bodyPr/>
                    <a:lstStyle/>
                    <a:p>
                      <a:pPr algn="ctr"/>
                      <a:r>
                        <a:rPr lang="en-US" sz="1400" dirty="0"/>
                        <a:t>60</a:t>
                      </a:r>
                    </a:p>
                  </a:txBody>
                  <a:tcPr/>
                </a:tc>
                <a:extLst>
                  <a:ext uri="{0D108BD9-81ED-4DB2-BD59-A6C34878D82A}">
                    <a16:rowId xmlns:a16="http://schemas.microsoft.com/office/drawing/2014/main" val="2548472726"/>
                  </a:ext>
                </a:extLst>
              </a:tr>
              <a:tr h="356984">
                <a:tc>
                  <a:txBody>
                    <a:bodyPr/>
                    <a:lstStyle/>
                    <a:p>
                      <a:pPr algn="l"/>
                      <a:r>
                        <a:rPr lang="en-US" sz="1400" dirty="0"/>
                        <a:t>Detroit AM</a:t>
                      </a:r>
                    </a:p>
                  </a:txBody>
                  <a:tcPr/>
                </a:tc>
                <a:tc>
                  <a:txBody>
                    <a:bodyPr/>
                    <a:lstStyle/>
                    <a:p>
                      <a:pPr algn="ctr"/>
                      <a:r>
                        <a:rPr lang="en-US" sz="1400" dirty="0"/>
                        <a:t>53</a:t>
                      </a:r>
                    </a:p>
                  </a:txBody>
                  <a:tcPr/>
                </a:tc>
                <a:extLst>
                  <a:ext uri="{0D108BD9-81ED-4DB2-BD59-A6C34878D82A}">
                    <a16:rowId xmlns:a16="http://schemas.microsoft.com/office/drawing/2014/main" val="315260046"/>
                  </a:ext>
                </a:extLst>
              </a:tr>
              <a:tr h="356984">
                <a:tc>
                  <a:txBody>
                    <a:bodyPr/>
                    <a:lstStyle/>
                    <a:p>
                      <a:pPr algn="l"/>
                      <a:r>
                        <a:rPr lang="en-US" sz="1400" dirty="0"/>
                        <a:t>Minneapolis</a:t>
                      </a:r>
                      <a:r>
                        <a:rPr lang="en-US" sz="1400" baseline="0" dirty="0"/>
                        <a:t> AM</a:t>
                      </a:r>
                      <a:endParaRPr lang="en-US" sz="1400" dirty="0"/>
                    </a:p>
                  </a:txBody>
                  <a:tcPr/>
                </a:tc>
                <a:tc>
                  <a:txBody>
                    <a:bodyPr/>
                    <a:lstStyle/>
                    <a:p>
                      <a:pPr algn="ctr"/>
                      <a:r>
                        <a:rPr lang="en-US" sz="1400" dirty="0"/>
                        <a:t>29</a:t>
                      </a:r>
                    </a:p>
                  </a:txBody>
                  <a:tcPr/>
                </a:tc>
                <a:extLst>
                  <a:ext uri="{0D108BD9-81ED-4DB2-BD59-A6C34878D82A}">
                    <a16:rowId xmlns:a16="http://schemas.microsoft.com/office/drawing/2014/main" val="2590935770"/>
                  </a:ext>
                </a:extLst>
              </a:tr>
              <a:tr h="357917">
                <a:tc>
                  <a:txBody>
                    <a:bodyPr/>
                    <a:lstStyle/>
                    <a:p>
                      <a:pPr algn="l"/>
                      <a:r>
                        <a:rPr lang="en-US" sz="1400" b="1" dirty="0"/>
                        <a:t>Asset Management</a:t>
                      </a:r>
                      <a:r>
                        <a:rPr lang="en-US" sz="1400" b="1" baseline="0" dirty="0"/>
                        <a:t> Total</a:t>
                      </a:r>
                      <a:endParaRPr lang="en-US" sz="1400" b="1" dirty="0"/>
                    </a:p>
                  </a:txBody>
                  <a:tcPr/>
                </a:tc>
                <a:tc>
                  <a:txBody>
                    <a:bodyPr/>
                    <a:lstStyle/>
                    <a:p>
                      <a:pPr algn="ctr"/>
                      <a:r>
                        <a:rPr lang="en-US" sz="1400" b="1" dirty="0"/>
                        <a:t>142</a:t>
                      </a:r>
                    </a:p>
                  </a:txBody>
                  <a:tcPr/>
                </a:tc>
                <a:extLst>
                  <a:ext uri="{0D108BD9-81ED-4DB2-BD59-A6C34878D82A}">
                    <a16:rowId xmlns:a16="http://schemas.microsoft.com/office/drawing/2014/main" val="1388498830"/>
                  </a:ext>
                </a:extLst>
              </a:tr>
              <a:tr h="356984">
                <a:tc>
                  <a:txBody>
                    <a:bodyPr/>
                    <a:lstStyle/>
                    <a:p>
                      <a:pPr algn="l"/>
                      <a:r>
                        <a:rPr lang="en-US" sz="1400" b="1" dirty="0"/>
                        <a:t>Operations Total</a:t>
                      </a:r>
                    </a:p>
                  </a:txBody>
                  <a:tcPr/>
                </a:tc>
                <a:tc>
                  <a:txBody>
                    <a:bodyPr/>
                    <a:lstStyle/>
                    <a:p>
                      <a:pPr algn="ctr"/>
                      <a:r>
                        <a:rPr lang="en-US" sz="1400" b="1" dirty="0"/>
                        <a:t>7</a:t>
                      </a:r>
                    </a:p>
                  </a:txBody>
                  <a:tcPr/>
                </a:tc>
                <a:extLst>
                  <a:ext uri="{0D108BD9-81ED-4DB2-BD59-A6C34878D82A}">
                    <a16:rowId xmlns:a16="http://schemas.microsoft.com/office/drawing/2014/main" val="1749922471"/>
                  </a:ext>
                </a:extLst>
              </a:tr>
              <a:tr h="381925">
                <a:tc>
                  <a:txBody>
                    <a:bodyPr/>
                    <a:lstStyle/>
                    <a:p>
                      <a:pPr algn="l"/>
                      <a:r>
                        <a:rPr lang="en-US" sz="1400" b="1" dirty="0"/>
                        <a:t>Regional Director Office</a:t>
                      </a:r>
                      <a:r>
                        <a:rPr lang="en-US" sz="1400" b="1" baseline="0" dirty="0"/>
                        <a:t> </a:t>
                      </a:r>
                      <a:endParaRPr lang="en-US" sz="1400" b="1" dirty="0"/>
                    </a:p>
                  </a:txBody>
                  <a:tcPr/>
                </a:tc>
                <a:tc>
                  <a:txBody>
                    <a:bodyPr/>
                    <a:lstStyle/>
                    <a:p>
                      <a:pPr algn="ctr"/>
                      <a:r>
                        <a:rPr lang="en-US" sz="1400" b="1" dirty="0"/>
                        <a:t>2</a:t>
                      </a:r>
                    </a:p>
                  </a:txBody>
                  <a:tcPr/>
                </a:tc>
                <a:extLst>
                  <a:ext uri="{0D108BD9-81ED-4DB2-BD59-A6C34878D82A}">
                    <a16:rowId xmlns:a16="http://schemas.microsoft.com/office/drawing/2014/main" val="2154138097"/>
                  </a:ext>
                </a:extLst>
              </a:tr>
              <a:tr h="356984">
                <a:tc>
                  <a:txBody>
                    <a:bodyPr/>
                    <a:lstStyle/>
                    <a:p>
                      <a:pPr algn="l"/>
                      <a:r>
                        <a:rPr lang="en-US" sz="1400" b="1" dirty="0"/>
                        <a:t>Total</a:t>
                      </a:r>
                    </a:p>
                  </a:txBody>
                  <a:tcPr/>
                </a:tc>
                <a:tc>
                  <a:txBody>
                    <a:bodyPr/>
                    <a:lstStyle/>
                    <a:p>
                      <a:pPr algn="ctr"/>
                      <a:r>
                        <a:rPr lang="en-US" sz="1400" b="1" dirty="0"/>
                        <a:t>205</a:t>
                      </a:r>
                    </a:p>
                  </a:txBody>
                  <a:tcPr/>
                </a:tc>
                <a:extLst>
                  <a:ext uri="{0D108BD9-81ED-4DB2-BD59-A6C34878D82A}">
                    <a16:rowId xmlns:a16="http://schemas.microsoft.com/office/drawing/2014/main" val="1006405651"/>
                  </a:ext>
                </a:extLst>
              </a:tr>
            </a:tbl>
          </a:graphicData>
        </a:graphic>
      </p:graphicFrame>
    </p:spTree>
    <p:extLst>
      <p:ext uri="{BB962C8B-B14F-4D97-AF65-F5344CB8AC3E}">
        <p14:creationId xmlns:p14="http://schemas.microsoft.com/office/powerpoint/2010/main" val="2913592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84200"/>
            <a:ext cx="8229600" cy="4525963"/>
          </a:xfrm>
        </p:spPr>
        <p:txBody>
          <a:bodyPr/>
          <a:lstStyle/>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r>
              <a:rPr lang="en-US" sz="4000" b="1" dirty="0"/>
              <a:t>Asset Management</a:t>
            </a:r>
          </a:p>
        </p:txBody>
      </p:sp>
      <p:sp>
        <p:nvSpPr>
          <p:cNvPr id="4" name="Slide Number Placeholder 3"/>
          <p:cNvSpPr>
            <a:spLocks noGrp="1"/>
          </p:cNvSpPr>
          <p:nvPr>
            <p:ph type="sldNum" sz="quarter" idx="12"/>
          </p:nvPr>
        </p:nvSpPr>
        <p:spPr/>
        <p:txBody>
          <a:bodyPr/>
          <a:lstStyle/>
          <a:p>
            <a:fld id="{84685E14-3D72-4BDD-9376-7B3416E2E802}" type="slidenum">
              <a:rPr lang="en-US" smtClean="0"/>
              <a:pPr/>
              <a:t>12</a:t>
            </a:fld>
            <a:endParaRPr lang="en-US"/>
          </a:p>
        </p:txBody>
      </p:sp>
    </p:spTree>
    <p:extLst>
      <p:ext uri="{BB962C8B-B14F-4D97-AF65-F5344CB8AC3E}">
        <p14:creationId xmlns:p14="http://schemas.microsoft.com/office/powerpoint/2010/main" val="2470289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744" y="258135"/>
            <a:ext cx="8502330" cy="824971"/>
          </a:xfrm>
        </p:spPr>
        <p:txBody>
          <a:bodyPr/>
          <a:lstStyle/>
          <a:p>
            <a:r>
              <a:rPr lang="en-US" sz="4000" dirty="0"/>
              <a:t>MF Midwest Assisted Portfolio</a:t>
            </a:r>
          </a:p>
        </p:txBody>
      </p:sp>
      <p:sp>
        <p:nvSpPr>
          <p:cNvPr id="4" name="Slide Number Placeholder 3"/>
          <p:cNvSpPr>
            <a:spLocks noGrp="1"/>
          </p:cNvSpPr>
          <p:nvPr>
            <p:ph type="sldNum" sz="quarter" idx="12"/>
          </p:nvPr>
        </p:nvSpPr>
        <p:spPr/>
        <p:txBody>
          <a:bodyPr/>
          <a:lstStyle/>
          <a:p>
            <a:fld id="{84685E14-3D72-4BDD-9376-7B3416E2E802}" type="slidenum">
              <a:rPr lang="en-US" smtClean="0"/>
              <a:pPr/>
              <a:t>13</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699351001"/>
              </p:ext>
            </p:extLst>
          </p:nvPr>
        </p:nvGraphicFramePr>
        <p:xfrm>
          <a:off x="1280160" y="2599433"/>
          <a:ext cx="6583680" cy="35102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483061138"/>
                    </a:ext>
                  </a:extLst>
                </a:gridCol>
                <a:gridCol w="1645920">
                  <a:extLst>
                    <a:ext uri="{9D8B030D-6E8A-4147-A177-3AD203B41FA5}">
                      <a16:colId xmlns:a16="http://schemas.microsoft.com/office/drawing/2014/main" val="3438821417"/>
                    </a:ext>
                  </a:extLst>
                </a:gridCol>
                <a:gridCol w="1645920">
                  <a:extLst>
                    <a:ext uri="{9D8B030D-6E8A-4147-A177-3AD203B41FA5}">
                      <a16:colId xmlns:a16="http://schemas.microsoft.com/office/drawing/2014/main" val="4186695138"/>
                    </a:ext>
                  </a:extLst>
                </a:gridCol>
                <a:gridCol w="1645920">
                  <a:extLst>
                    <a:ext uri="{9D8B030D-6E8A-4147-A177-3AD203B41FA5}">
                      <a16:colId xmlns:a16="http://schemas.microsoft.com/office/drawing/2014/main" val="3726762652"/>
                    </a:ext>
                  </a:extLst>
                </a:gridCol>
              </a:tblGrid>
              <a:tr h="370840">
                <a:tc>
                  <a:txBody>
                    <a:bodyPr/>
                    <a:lstStyle/>
                    <a:p>
                      <a:pPr algn="ctr"/>
                      <a:r>
                        <a:rPr lang="en-US" dirty="0"/>
                        <a:t>State</a:t>
                      </a:r>
                    </a:p>
                  </a:txBody>
                  <a:tcPr/>
                </a:tc>
                <a:tc>
                  <a:txBody>
                    <a:bodyPr/>
                    <a:lstStyle/>
                    <a:p>
                      <a:pPr algn="ctr"/>
                      <a:r>
                        <a:rPr lang="en-US" dirty="0"/>
                        <a:t>Properties</a:t>
                      </a:r>
                    </a:p>
                  </a:txBody>
                  <a:tcPr/>
                </a:tc>
                <a:tc>
                  <a:txBody>
                    <a:bodyPr/>
                    <a:lstStyle/>
                    <a:p>
                      <a:pPr algn="ctr"/>
                      <a:r>
                        <a:rPr lang="en-US" dirty="0"/>
                        <a:t>Assisted Units</a:t>
                      </a:r>
                    </a:p>
                  </a:txBody>
                  <a:tcPr/>
                </a:tc>
                <a:tc>
                  <a:txBody>
                    <a:bodyPr/>
                    <a:lstStyle/>
                    <a:p>
                      <a:pPr algn="ctr"/>
                      <a:r>
                        <a:rPr lang="en-US" dirty="0"/>
                        <a:t>Rental Assistance Funding</a:t>
                      </a:r>
                    </a:p>
                  </a:txBody>
                  <a:tcPr/>
                </a:tc>
                <a:extLst>
                  <a:ext uri="{0D108BD9-81ED-4DB2-BD59-A6C34878D82A}">
                    <a16:rowId xmlns:a16="http://schemas.microsoft.com/office/drawing/2014/main" val="1135460875"/>
                  </a:ext>
                </a:extLst>
              </a:tr>
              <a:tr h="370840">
                <a:tc>
                  <a:txBody>
                    <a:bodyPr/>
                    <a:lstStyle/>
                    <a:p>
                      <a:r>
                        <a:rPr lang="en-US" dirty="0"/>
                        <a:t>IL</a:t>
                      </a:r>
                    </a:p>
                  </a:txBody>
                  <a:tcPr/>
                </a:tc>
                <a:tc>
                  <a:txBody>
                    <a:bodyPr/>
                    <a:lstStyle/>
                    <a:p>
                      <a:r>
                        <a:rPr lang="en-US" dirty="0"/>
                        <a:t>837</a:t>
                      </a:r>
                    </a:p>
                  </a:txBody>
                  <a:tcPr/>
                </a:tc>
                <a:tc>
                  <a:txBody>
                    <a:bodyPr/>
                    <a:lstStyle/>
                    <a:p>
                      <a:r>
                        <a:rPr lang="en-US" dirty="0"/>
                        <a:t>69,305</a:t>
                      </a:r>
                    </a:p>
                  </a:txBody>
                  <a:tcPr/>
                </a:tc>
                <a:tc>
                  <a:txBody>
                    <a:bodyPr/>
                    <a:lstStyle/>
                    <a:p>
                      <a:r>
                        <a:rPr lang="en-US" dirty="0"/>
                        <a:t>$731,150,247</a:t>
                      </a:r>
                    </a:p>
                  </a:txBody>
                  <a:tcPr/>
                </a:tc>
                <a:extLst>
                  <a:ext uri="{0D108BD9-81ED-4DB2-BD59-A6C34878D82A}">
                    <a16:rowId xmlns:a16="http://schemas.microsoft.com/office/drawing/2014/main" val="555897428"/>
                  </a:ext>
                </a:extLst>
              </a:tr>
              <a:tr h="370840">
                <a:tc>
                  <a:txBody>
                    <a:bodyPr/>
                    <a:lstStyle/>
                    <a:p>
                      <a:r>
                        <a:rPr lang="en-US" dirty="0"/>
                        <a:t>IN</a:t>
                      </a:r>
                    </a:p>
                  </a:txBody>
                  <a:tcPr/>
                </a:tc>
                <a:tc>
                  <a:txBody>
                    <a:bodyPr/>
                    <a:lstStyle/>
                    <a:p>
                      <a:r>
                        <a:rPr lang="en-US" dirty="0"/>
                        <a:t>484</a:t>
                      </a:r>
                    </a:p>
                  </a:txBody>
                  <a:tcPr/>
                </a:tc>
                <a:tc>
                  <a:txBody>
                    <a:bodyPr/>
                    <a:lstStyle/>
                    <a:p>
                      <a:r>
                        <a:rPr lang="en-US" dirty="0"/>
                        <a:t>32,308</a:t>
                      </a:r>
                    </a:p>
                  </a:txBody>
                  <a:tcPr/>
                </a:tc>
                <a:tc>
                  <a:txBody>
                    <a:bodyPr/>
                    <a:lstStyle/>
                    <a:p>
                      <a:r>
                        <a:rPr lang="en-US" dirty="0"/>
                        <a:t>$466,054,739</a:t>
                      </a:r>
                    </a:p>
                  </a:txBody>
                  <a:tcPr/>
                </a:tc>
                <a:extLst>
                  <a:ext uri="{0D108BD9-81ED-4DB2-BD59-A6C34878D82A}">
                    <a16:rowId xmlns:a16="http://schemas.microsoft.com/office/drawing/2014/main" val="599344672"/>
                  </a:ext>
                </a:extLst>
              </a:tr>
              <a:tr h="370840">
                <a:tc>
                  <a:txBody>
                    <a:bodyPr/>
                    <a:lstStyle/>
                    <a:p>
                      <a:r>
                        <a:rPr lang="en-US" dirty="0"/>
                        <a:t>MI</a:t>
                      </a:r>
                    </a:p>
                  </a:txBody>
                  <a:tcPr/>
                </a:tc>
                <a:tc>
                  <a:txBody>
                    <a:bodyPr/>
                    <a:lstStyle/>
                    <a:p>
                      <a:r>
                        <a:rPr lang="en-US" dirty="0"/>
                        <a:t>656</a:t>
                      </a:r>
                    </a:p>
                  </a:txBody>
                  <a:tcPr/>
                </a:tc>
                <a:tc>
                  <a:txBody>
                    <a:bodyPr/>
                    <a:lstStyle/>
                    <a:p>
                      <a:r>
                        <a:rPr lang="en-US" dirty="0"/>
                        <a:t>59,373</a:t>
                      </a:r>
                    </a:p>
                  </a:txBody>
                  <a:tcPr/>
                </a:tc>
                <a:tc>
                  <a:txBody>
                    <a:bodyPr/>
                    <a:lstStyle/>
                    <a:p>
                      <a:r>
                        <a:rPr lang="en-US" dirty="0"/>
                        <a:t>$486,349,306</a:t>
                      </a:r>
                    </a:p>
                  </a:txBody>
                  <a:tcPr/>
                </a:tc>
                <a:extLst>
                  <a:ext uri="{0D108BD9-81ED-4DB2-BD59-A6C34878D82A}">
                    <a16:rowId xmlns:a16="http://schemas.microsoft.com/office/drawing/2014/main" val="1932274884"/>
                  </a:ext>
                </a:extLst>
              </a:tr>
              <a:tr h="370840">
                <a:tc>
                  <a:txBody>
                    <a:bodyPr/>
                    <a:lstStyle/>
                    <a:p>
                      <a:r>
                        <a:rPr lang="en-US" dirty="0"/>
                        <a:t>MN</a:t>
                      </a:r>
                    </a:p>
                  </a:txBody>
                  <a:tcPr/>
                </a:tc>
                <a:tc>
                  <a:txBody>
                    <a:bodyPr/>
                    <a:lstStyle/>
                    <a:p>
                      <a:r>
                        <a:rPr lang="en-US" dirty="0"/>
                        <a:t>642</a:t>
                      </a:r>
                    </a:p>
                  </a:txBody>
                  <a:tcPr/>
                </a:tc>
                <a:tc>
                  <a:txBody>
                    <a:bodyPr/>
                    <a:lstStyle/>
                    <a:p>
                      <a:r>
                        <a:rPr lang="en-US" dirty="0"/>
                        <a:t>33,903</a:t>
                      </a:r>
                    </a:p>
                  </a:txBody>
                  <a:tcPr/>
                </a:tc>
                <a:tc>
                  <a:txBody>
                    <a:bodyPr/>
                    <a:lstStyle/>
                    <a:p>
                      <a:r>
                        <a:rPr lang="en-US" dirty="0"/>
                        <a:t>$274,826,054</a:t>
                      </a:r>
                    </a:p>
                  </a:txBody>
                  <a:tcPr/>
                </a:tc>
                <a:extLst>
                  <a:ext uri="{0D108BD9-81ED-4DB2-BD59-A6C34878D82A}">
                    <a16:rowId xmlns:a16="http://schemas.microsoft.com/office/drawing/2014/main" val="596607922"/>
                  </a:ext>
                </a:extLst>
              </a:tr>
              <a:tr h="370840">
                <a:tc>
                  <a:txBody>
                    <a:bodyPr/>
                    <a:lstStyle/>
                    <a:p>
                      <a:r>
                        <a:rPr lang="en-US" dirty="0"/>
                        <a:t>OH</a:t>
                      </a:r>
                    </a:p>
                  </a:txBody>
                  <a:tcPr/>
                </a:tc>
                <a:tc>
                  <a:txBody>
                    <a:bodyPr/>
                    <a:lstStyle/>
                    <a:p>
                      <a:r>
                        <a:rPr lang="en-US" dirty="0"/>
                        <a:t>1,251</a:t>
                      </a:r>
                    </a:p>
                  </a:txBody>
                  <a:tcPr/>
                </a:tc>
                <a:tc>
                  <a:txBody>
                    <a:bodyPr/>
                    <a:lstStyle/>
                    <a:p>
                      <a:r>
                        <a:rPr lang="en-US" dirty="0"/>
                        <a:t>81,892</a:t>
                      </a:r>
                    </a:p>
                  </a:txBody>
                  <a:tcPr/>
                </a:tc>
                <a:tc>
                  <a:txBody>
                    <a:bodyPr/>
                    <a:lstStyle/>
                    <a:p>
                      <a:r>
                        <a:rPr lang="en-US" dirty="0"/>
                        <a:t>$780,502,259</a:t>
                      </a:r>
                    </a:p>
                  </a:txBody>
                  <a:tcPr/>
                </a:tc>
                <a:extLst>
                  <a:ext uri="{0D108BD9-81ED-4DB2-BD59-A6C34878D82A}">
                    <a16:rowId xmlns:a16="http://schemas.microsoft.com/office/drawing/2014/main" val="202347488"/>
                  </a:ext>
                </a:extLst>
              </a:tr>
              <a:tr h="370840">
                <a:tc>
                  <a:txBody>
                    <a:bodyPr/>
                    <a:lstStyle/>
                    <a:p>
                      <a:r>
                        <a:rPr lang="en-US" dirty="0"/>
                        <a:t>WI</a:t>
                      </a:r>
                    </a:p>
                  </a:txBody>
                  <a:tcPr/>
                </a:tc>
                <a:tc>
                  <a:txBody>
                    <a:bodyPr/>
                    <a:lstStyle/>
                    <a:p>
                      <a:r>
                        <a:rPr lang="en-US" dirty="0"/>
                        <a:t>636</a:t>
                      </a:r>
                    </a:p>
                  </a:txBody>
                  <a:tcPr/>
                </a:tc>
                <a:tc>
                  <a:txBody>
                    <a:bodyPr/>
                    <a:lstStyle/>
                    <a:p>
                      <a:r>
                        <a:rPr lang="en-US" dirty="0"/>
                        <a:t>33,355</a:t>
                      </a:r>
                    </a:p>
                  </a:txBody>
                  <a:tcPr/>
                </a:tc>
                <a:tc>
                  <a:txBody>
                    <a:bodyPr/>
                    <a:lstStyle/>
                    <a:p>
                      <a:r>
                        <a:rPr lang="en-US" dirty="0"/>
                        <a:t>$675,512,962</a:t>
                      </a:r>
                    </a:p>
                  </a:txBody>
                  <a:tcPr/>
                </a:tc>
                <a:extLst>
                  <a:ext uri="{0D108BD9-81ED-4DB2-BD59-A6C34878D82A}">
                    <a16:rowId xmlns:a16="http://schemas.microsoft.com/office/drawing/2014/main" val="1667570163"/>
                  </a:ext>
                </a:extLst>
              </a:tr>
              <a:tr h="370840">
                <a:tc>
                  <a:txBody>
                    <a:bodyPr/>
                    <a:lstStyle/>
                    <a:p>
                      <a:r>
                        <a:rPr lang="en-US" b="1" dirty="0"/>
                        <a:t>Total</a:t>
                      </a:r>
                    </a:p>
                  </a:txBody>
                  <a:tcPr/>
                </a:tc>
                <a:tc>
                  <a:txBody>
                    <a:bodyPr/>
                    <a:lstStyle/>
                    <a:p>
                      <a:r>
                        <a:rPr lang="en-US" b="1" dirty="0"/>
                        <a:t>4,506</a:t>
                      </a:r>
                    </a:p>
                  </a:txBody>
                  <a:tcPr/>
                </a:tc>
                <a:tc>
                  <a:txBody>
                    <a:bodyPr/>
                    <a:lstStyle/>
                    <a:p>
                      <a:r>
                        <a:rPr lang="en-US" b="1" dirty="0"/>
                        <a:t>310,136</a:t>
                      </a:r>
                    </a:p>
                  </a:txBody>
                  <a:tcPr/>
                </a:tc>
                <a:tc>
                  <a:txBody>
                    <a:bodyPr/>
                    <a:lstStyle/>
                    <a:p>
                      <a:r>
                        <a:rPr lang="en-US" b="1" dirty="0"/>
                        <a:t>$3,414,395,567</a:t>
                      </a:r>
                    </a:p>
                  </a:txBody>
                  <a:tcPr/>
                </a:tc>
                <a:extLst>
                  <a:ext uri="{0D108BD9-81ED-4DB2-BD59-A6C34878D82A}">
                    <a16:rowId xmlns:a16="http://schemas.microsoft.com/office/drawing/2014/main" val="1119215116"/>
                  </a:ext>
                </a:extLst>
              </a:tr>
            </a:tbl>
          </a:graphicData>
        </a:graphic>
      </p:graphicFrame>
      <p:sp>
        <p:nvSpPr>
          <p:cNvPr id="5" name="TextBox 4"/>
          <p:cNvSpPr txBox="1"/>
          <p:nvPr/>
        </p:nvSpPr>
        <p:spPr>
          <a:xfrm>
            <a:off x="3915410" y="2230101"/>
            <a:ext cx="1714957" cy="369332"/>
          </a:xfrm>
          <a:prstGeom prst="rect">
            <a:avLst/>
          </a:prstGeom>
          <a:noFill/>
        </p:spPr>
        <p:txBody>
          <a:bodyPr wrap="none" rtlCol="0">
            <a:spAutoFit/>
          </a:bodyPr>
          <a:lstStyle/>
          <a:p>
            <a:r>
              <a:rPr lang="en-US" b="1" dirty="0"/>
              <a:t>Rent Assisted</a:t>
            </a:r>
          </a:p>
        </p:txBody>
      </p:sp>
      <p:graphicFrame>
        <p:nvGraphicFramePr>
          <p:cNvPr id="6" name="Table 5"/>
          <p:cNvGraphicFramePr>
            <a:graphicFrameLocks noGrp="1"/>
          </p:cNvGraphicFramePr>
          <p:nvPr>
            <p:extLst>
              <p:ext uri="{D42A27DB-BD31-4B8C-83A1-F6EECF244321}">
                <p14:modId xmlns:p14="http://schemas.microsoft.com/office/powerpoint/2010/main" val="2442810603"/>
              </p:ext>
            </p:extLst>
          </p:nvPr>
        </p:nvGraphicFramePr>
        <p:xfrm>
          <a:off x="1524000" y="1397000"/>
          <a:ext cx="6096000" cy="741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361099894"/>
                    </a:ext>
                  </a:extLst>
                </a:gridCol>
                <a:gridCol w="2032000">
                  <a:extLst>
                    <a:ext uri="{9D8B030D-6E8A-4147-A177-3AD203B41FA5}">
                      <a16:colId xmlns:a16="http://schemas.microsoft.com/office/drawing/2014/main" val="1452897369"/>
                    </a:ext>
                  </a:extLst>
                </a:gridCol>
                <a:gridCol w="2032000">
                  <a:extLst>
                    <a:ext uri="{9D8B030D-6E8A-4147-A177-3AD203B41FA5}">
                      <a16:colId xmlns:a16="http://schemas.microsoft.com/office/drawing/2014/main" val="4200562291"/>
                    </a:ext>
                  </a:extLst>
                </a:gridCol>
              </a:tblGrid>
              <a:tr h="370840">
                <a:tc rowSpan="2">
                  <a:txBody>
                    <a:bodyPr/>
                    <a:lstStyle/>
                    <a:p>
                      <a:pPr algn="ctr"/>
                      <a:r>
                        <a:rPr lang="en-US" dirty="0"/>
                        <a:t>Regional Total</a:t>
                      </a:r>
                    </a:p>
                  </a:txBody>
                  <a:tcPr/>
                </a:tc>
                <a:tc>
                  <a:txBody>
                    <a:bodyPr/>
                    <a:lstStyle/>
                    <a:p>
                      <a:pPr algn="ctr"/>
                      <a:r>
                        <a:rPr lang="en-US" dirty="0"/>
                        <a:t>Properties</a:t>
                      </a:r>
                    </a:p>
                  </a:txBody>
                  <a:tcPr/>
                </a:tc>
                <a:tc>
                  <a:txBody>
                    <a:bodyPr/>
                    <a:lstStyle/>
                    <a:p>
                      <a:pPr algn="ctr"/>
                      <a:r>
                        <a:rPr lang="en-US" dirty="0"/>
                        <a:t>Units</a:t>
                      </a:r>
                    </a:p>
                  </a:txBody>
                  <a:tcPr/>
                </a:tc>
                <a:extLst>
                  <a:ext uri="{0D108BD9-81ED-4DB2-BD59-A6C34878D82A}">
                    <a16:rowId xmlns:a16="http://schemas.microsoft.com/office/drawing/2014/main" val="1038910593"/>
                  </a:ext>
                </a:extLst>
              </a:tr>
              <a:tr h="370840">
                <a:tc vMerge="1">
                  <a:txBody>
                    <a:bodyPr/>
                    <a:lstStyle/>
                    <a:p>
                      <a:endParaRPr lang="en-US" dirty="0"/>
                    </a:p>
                  </a:txBody>
                  <a:tcPr/>
                </a:tc>
                <a:tc>
                  <a:txBody>
                    <a:bodyPr/>
                    <a:lstStyle/>
                    <a:p>
                      <a:pPr algn="ctr"/>
                      <a:r>
                        <a:rPr lang="en-US" dirty="0"/>
                        <a:t>6,169</a:t>
                      </a:r>
                    </a:p>
                  </a:txBody>
                  <a:tcPr/>
                </a:tc>
                <a:tc>
                  <a:txBody>
                    <a:bodyPr/>
                    <a:lstStyle/>
                    <a:p>
                      <a:pPr algn="ctr"/>
                      <a:r>
                        <a:rPr lang="en-US" dirty="0"/>
                        <a:t>548,618</a:t>
                      </a:r>
                    </a:p>
                  </a:txBody>
                  <a:tcPr/>
                </a:tc>
                <a:extLst>
                  <a:ext uri="{0D108BD9-81ED-4DB2-BD59-A6C34878D82A}">
                    <a16:rowId xmlns:a16="http://schemas.microsoft.com/office/drawing/2014/main" val="506651783"/>
                  </a:ext>
                </a:extLst>
              </a:tr>
            </a:tbl>
          </a:graphicData>
        </a:graphic>
      </p:graphicFrame>
    </p:spTree>
    <p:extLst>
      <p:ext uri="{BB962C8B-B14F-4D97-AF65-F5344CB8AC3E}">
        <p14:creationId xmlns:p14="http://schemas.microsoft.com/office/powerpoint/2010/main" val="3237171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744" y="258135"/>
            <a:ext cx="8229600" cy="824971"/>
          </a:xfrm>
        </p:spPr>
        <p:txBody>
          <a:bodyPr/>
          <a:lstStyle/>
          <a:p>
            <a:r>
              <a:rPr lang="en-US" sz="4000" dirty="0"/>
              <a:t>MF Midwest Insured Portfolio</a:t>
            </a:r>
          </a:p>
        </p:txBody>
      </p:sp>
      <p:sp>
        <p:nvSpPr>
          <p:cNvPr id="4" name="Slide Number Placeholder 3"/>
          <p:cNvSpPr>
            <a:spLocks noGrp="1"/>
          </p:cNvSpPr>
          <p:nvPr>
            <p:ph type="sldNum" sz="quarter" idx="12"/>
          </p:nvPr>
        </p:nvSpPr>
        <p:spPr/>
        <p:txBody>
          <a:bodyPr/>
          <a:lstStyle/>
          <a:p>
            <a:fld id="{84685E14-3D72-4BDD-9376-7B3416E2E802}" type="slidenum">
              <a:rPr lang="en-US" smtClean="0"/>
              <a:pPr/>
              <a:t>14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248317255"/>
              </p:ext>
            </p:extLst>
          </p:nvPr>
        </p:nvGraphicFramePr>
        <p:xfrm>
          <a:off x="364533" y="1754266"/>
          <a:ext cx="8445360" cy="3235960"/>
        </p:xfrm>
        <a:graphic>
          <a:graphicData uri="http://schemas.openxmlformats.org/drawingml/2006/table">
            <a:tbl>
              <a:tblPr firstRow="1" bandRow="1">
                <a:tableStyleId>{5C22544A-7EE6-4342-B048-85BDC9FD1C3A}</a:tableStyleId>
              </a:tblPr>
              <a:tblGrid>
                <a:gridCol w="2111340">
                  <a:extLst>
                    <a:ext uri="{9D8B030D-6E8A-4147-A177-3AD203B41FA5}">
                      <a16:colId xmlns:a16="http://schemas.microsoft.com/office/drawing/2014/main" val="483061138"/>
                    </a:ext>
                  </a:extLst>
                </a:gridCol>
                <a:gridCol w="2111340">
                  <a:extLst>
                    <a:ext uri="{9D8B030D-6E8A-4147-A177-3AD203B41FA5}">
                      <a16:colId xmlns:a16="http://schemas.microsoft.com/office/drawing/2014/main" val="3438821417"/>
                    </a:ext>
                  </a:extLst>
                </a:gridCol>
                <a:gridCol w="2111340">
                  <a:extLst>
                    <a:ext uri="{9D8B030D-6E8A-4147-A177-3AD203B41FA5}">
                      <a16:colId xmlns:a16="http://schemas.microsoft.com/office/drawing/2014/main" val="2179949872"/>
                    </a:ext>
                  </a:extLst>
                </a:gridCol>
                <a:gridCol w="2111340">
                  <a:extLst>
                    <a:ext uri="{9D8B030D-6E8A-4147-A177-3AD203B41FA5}">
                      <a16:colId xmlns:a16="http://schemas.microsoft.com/office/drawing/2014/main" val="3726762652"/>
                    </a:ext>
                  </a:extLst>
                </a:gridCol>
              </a:tblGrid>
              <a:tr h="370840">
                <a:tc>
                  <a:txBody>
                    <a:bodyPr/>
                    <a:lstStyle/>
                    <a:p>
                      <a:pPr algn="ctr"/>
                      <a:r>
                        <a:rPr lang="en-US" dirty="0"/>
                        <a:t>State</a:t>
                      </a:r>
                    </a:p>
                  </a:txBody>
                  <a:tcPr/>
                </a:tc>
                <a:tc>
                  <a:txBody>
                    <a:bodyPr/>
                    <a:lstStyle/>
                    <a:p>
                      <a:pPr algn="ctr"/>
                      <a:r>
                        <a:rPr lang="en-US" dirty="0"/>
                        <a:t>Properties</a:t>
                      </a:r>
                    </a:p>
                  </a:txBody>
                  <a:tcPr/>
                </a:tc>
                <a:tc>
                  <a:txBody>
                    <a:bodyPr/>
                    <a:lstStyle/>
                    <a:p>
                      <a:pPr algn="ctr"/>
                      <a:r>
                        <a:rPr lang="en-US" dirty="0"/>
                        <a:t>Units</a:t>
                      </a:r>
                    </a:p>
                  </a:txBody>
                  <a:tcPr/>
                </a:tc>
                <a:tc>
                  <a:txBody>
                    <a:bodyPr/>
                    <a:lstStyle/>
                    <a:p>
                      <a:pPr algn="ctr"/>
                      <a:r>
                        <a:rPr lang="en-US" dirty="0"/>
                        <a:t>Unpaid Principal Balance</a:t>
                      </a:r>
                    </a:p>
                  </a:txBody>
                  <a:tcPr/>
                </a:tc>
                <a:extLst>
                  <a:ext uri="{0D108BD9-81ED-4DB2-BD59-A6C34878D82A}">
                    <a16:rowId xmlns:a16="http://schemas.microsoft.com/office/drawing/2014/main" val="1135460875"/>
                  </a:ext>
                </a:extLst>
              </a:tr>
              <a:tr h="370840">
                <a:tc>
                  <a:txBody>
                    <a:bodyPr/>
                    <a:lstStyle/>
                    <a:p>
                      <a:r>
                        <a:rPr lang="en-US" dirty="0"/>
                        <a:t>IL</a:t>
                      </a:r>
                    </a:p>
                  </a:txBody>
                  <a:tcPr/>
                </a:tc>
                <a:tc>
                  <a:txBody>
                    <a:bodyPr/>
                    <a:lstStyle/>
                    <a:p>
                      <a:r>
                        <a:rPr lang="en-US" dirty="0"/>
                        <a:t>463</a:t>
                      </a:r>
                    </a:p>
                  </a:txBody>
                  <a:tcPr/>
                </a:tc>
                <a:tc>
                  <a:txBody>
                    <a:bodyPr/>
                    <a:lstStyle/>
                    <a:p>
                      <a:r>
                        <a:rPr lang="en-US" dirty="0"/>
                        <a:t>58,728</a:t>
                      </a:r>
                    </a:p>
                  </a:txBody>
                  <a:tcPr/>
                </a:tc>
                <a:tc>
                  <a:txBody>
                    <a:bodyPr/>
                    <a:lstStyle/>
                    <a:p>
                      <a:r>
                        <a:rPr lang="en-US" dirty="0"/>
                        <a:t>$3,478,295,115</a:t>
                      </a:r>
                    </a:p>
                  </a:txBody>
                  <a:tcPr/>
                </a:tc>
                <a:extLst>
                  <a:ext uri="{0D108BD9-81ED-4DB2-BD59-A6C34878D82A}">
                    <a16:rowId xmlns:a16="http://schemas.microsoft.com/office/drawing/2014/main" val="555897428"/>
                  </a:ext>
                </a:extLst>
              </a:tr>
              <a:tr h="370840">
                <a:tc>
                  <a:txBody>
                    <a:bodyPr/>
                    <a:lstStyle/>
                    <a:p>
                      <a:r>
                        <a:rPr lang="en-US" dirty="0"/>
                        <a:t>IN</a:t>
                      </a:r>
                    </a:p>
                  </a:txBody>
                  <a:tcPr/>
                </a:tc>
                <a:tc>
                  <a:txBody>
                    <a:bodyPr/>
                    <a:lstStyle/>
                    <a:p>
                      <a:r>
                        <a:rPr lang="en-US" dirty="0"/>
                        <a:t>561</a:t>
                      </a:r>
                    </a:p>
                  </a:txBody>
                  <a:tcPr/>
                </a:tc>
                <a:tc>
                  <a:txBody>
                    <a:bodyPr/>
                    <a:lstStyle/>
                    <a:p>
                      <a:r>
                        <a:rPr lang="en-US" dirty="0"/>
                        <a:t>74,162</a:t>
                      </a:r>
                    </a:p>
                  </a:txBody>
                  <a:tcPr/>
                </a:tc>
                <a:tc>
                  <a:txBody>
                    <a:bodyPr/>
                    <a:lstStyle/>
                    <a:p>
                      <a:r>
                        <a:rPr lang="en-US" dirty="0"/>
                        <a:t>$3,087,111,516</a:t>
                      </a:r>
                    </a:p>
                  </a:txBody>
                  <a:tcPr/>
                </a:tc>
                <a:extLst>
                  <a:ext uri="{0D108BD9-81ED-4DB2-BD59-A6C34878D82A}">
                    <a16:rowId xmlns:a16="http://schemas.microsoft.com/office/drawing/2014/main" val="599344672"/>
                  </a:ext>
                </a:extLst>
              </a:tr>
              <a:tr h="370840">
                <a:tc>
                  <a:txBody>
                    <a:bodyPr/>
                    <a:lstStyle/>
                    <a:p>
                      <a:r>
                        <a:rPr lang="en-US" dirty="0"/>
                        <a:t>MI</a:t>
                      </a:r>
                    </a:p>
                  </a:txBody>
                  <a:tcPr/>
                </a:tc>
                <a:tc>
                  <a:txBody>
                    <a:bodyPr/>
                    <a:lstStyle/>
                    <a:p>
                      <a:r>
                        <a:rPr lang="en-US" dirty="0"/>
                        <a:t>506</a:t>
                      </a:r>
                    </a:p>
                  </a:txBody>
                  <a:tcPr/>
                </a:tc>
                <a:tc>
                  <a:txBody>
                    <a:bodyPr/>
                    <a:lstStyle/>
                    <a:p>
                      <a:r>
                        <a:rPr lang="en-US" dirty="0"/>
                        <a:t>74,162</a:t>
                      </a:r>
                    </a:p>
                  </a:txBody>
                  <a:tcPr/>
                </a:tc>
                <a:tc>
                  <a:txBody>
                    <a:bodyPr/>
                    <a:lstStyle/>
                    <a:p>
                      <a:r>
                        <a:rPr lang="en-US" dirty="0"/>
                        <a:t>$3,168,506,917</a:t>
                      </a:r>
                    </a:p>
                  </a:txBody>
                  <a:tcPr/>
                </a:tc>
                <a:extLst>
                  <a:ext uri="{0D108BD9-81ED-4DB2-BD59-A6C34878D82A}">
                    <a16:rowId xmlns:a16="http://schemas.microsoft.com/office/drawing/2014/main" val="1932274884"/>
                  </a:ext>
                </a:extLst>
              </a:tr>
              <a:tr h="370840">
                <a:tc>
                  <a:txBody>
                    <a:bodyPr/>
                    <a:lstStyle/>
                    <a:p>
                      <a:r>
                        <a:rPr lang="en-US" dirty="0"/>
                        <a:t>MN</a:t>
                      </a:r>
                    </a:p>
                  </a:txBody>
                  <a:tcPr/>
                </a:tc>
                <a:tc>
                  <a:txBody>
                    <a:bodyPr/>
                    <a:lstStyle/>
                    <a:p>
                      <a:r>
                        <a:rPr lang="en-US" dirty="0"/>
                        <a:t>461</a:t>
                      </a:r>
                    </a:p>
                  </a:txBody>
                  <a:tcPr/>
                </a:tc>
                <a:tc>
                  <a:txBody>
                    <a:bodyPr/>
                    <a:lstStyle/>
                    <a:p>
                      <a:r>
                        <a:rPr lang="en-US" dirty="0"/>
                        <a:t>44,409</a:t>
                      </a:r>
                    </a:p>
                  </a:txBody>
                  <a:tcPr/>
                </a:tc>
                <a:tc>
                  <a:txBody>
                    <a:bodyPr/>
                    <a:lstStyle/>
                    <a:p>
                      <a:r>
                        <a:rPr lang="en-US" dirty="0"/>
                        <a:t>$2,832,414,154</a:t>
                      </a:r>
                    </a:p>
                  </a:txBody>
                  <a:tcPr/>
                </a:tc>
                <a:extLst>
                  <a:ext uri="{0D108BD9-81ED-4DB2-BD59-A6C34878D82A}">
                    <a16:rowId xmlns:a16="http://schemas.microsoft.com/office/drawing/2014/main" val="1063210701"/>
                  </a:ext>
                </a:extLst>
              </a:tr>
              <a:tr h="370840">
                <a:tc>
                  <a:txBody>
                    <a:bodyPr/>
                    <a:lstStyle/>
                    <a:p>
                      <a:r>
                        <a:rPr lang="en-US" dirty="0"/>
                        <a:t>OH</a:t>
                      </a:r>
                    </a:p>
                  </a:txBody>
                  <a:tcPr/>
                </a:tc>
                <a:tc>
                  <a:txBody>
                    <a:bodyPr/>
                    <a:lstStyle/>
                    <a:p>
                      <a:r>
                        <a:rPr lang="en-US" dirty="0"/>
                        <a:t>666</a:t>
                      </a:r>
                    </a:p>
                  </a:txBody>
                  <a:tcPr/>
                </a:tc>
                <a:tc>
                  <a:txBody>
                    <a:bodyPr/>
                    <a:lstStyle/>
                    <a:p>
                      <a:r>
                        <a:rPr lang="en-US" dirty="0"/>
                        <a:t>73,882</a:t>
                      </a:r>
                    </a:p>
                  </a:txBody>
                  <a:tcPr/>
                </a:tc>
                <a:tc>
                  <a:txBody>
                    <a:bodyPr/>
                    <a:lstStyle/>
                    <a:p>
                      <a:r>
                        <a:rPr lang="en-US" dirty="0"/>
                        <a:t>$2,835,985,452</a:t>
                      </a:r>
                    </a:p>
                  </a:txBody>
                  <a:tcPr/>
                </a:tc>
                <a:extLst>
                  <a:ext uri="{0D108BD9-81ED-4DB2-BD59-A6C34878D82A}">
                    <a16:rowId xmlns:a16="http://schemas.microsoft.com/office/drawing/2014/main" val="202347488"/>
                  </a:ext>
                </a:extLst>
              </a:tr>
              <a:tr h="370840">
                <a:tc>
                  <a:txBody>
                    <a:bodyPr/>
                    <a:lstStyle/>
                    <a:p>
                      <a:r>
                        <a:rPr lang="en-US" dirty="0"/>
                        <a:t>WI</a:t>
                      </a:r>
                    </a:p>
                  </a:txBody>
                  <a:tcPr/>
                </a:tc>
                <a:tc>
                  <a:txBody>
                    <a:bodyPr/>
                    <a:lstStyle/>
                    <a:p>
                      <a:r>
                        <a:rPr lang="en-US" dirty="0"/>
                        <a:t>217</a:t>
                      </a:r>
                    </a:p>
                  </a:txBody>
                  <a:tcPr/>
                </a:tc>
                <a:tc>
                  <a:txBody>
                    <a:bodyPr/>
                    <a:lstStyle/>
                    <a:p>
                      <a:r>
                        <a:rPr lang="en-US" dirty="0"/>
                        <a:t>21,592</a:t>
                      </a:r>
                    </a:p>
                  </a:txBody>
                  <a:tcPr/>
                </a:tc>
                <a:tc>
                  <a:txBody>
                    <a:bodyPr/>
                    <a:lstStyle/>
                    <a:p>
                      <a:r>
                        <a:rPr lang="en-US" dirty="0"/>
                        <a:t>$1,217,587,577</a:t>
                      </a:r>
                    </a:p>
                  </a:txBody>
                  <a:tcPr/>
                </a:tc>
                <a:extLst>
                  <a:ext uri="{0D108BD9-81ED-4DB2-BD59-A6C34878D82A}">
                    <a16:rowId xmlns:a16="http://schemas.microsoft.com/office/drawing/2014/main" val="1667570163"/>
                  </a:ext>
                </a:extLst>
              </a:tr>
              <a:tr h="370840">
                <a:tc>
                  <a:txBody>
                    <a:bodyPr/>
                    <a:lstStyle/>
                    <a:p>
                      <a:r>
                        <a:rPr lang="en-US" b="1" dirty="0"/>
                        <a:t>Total</a:t>
                      </a:r>
                    </a:p>
                  </a:txBody>
                  <a:tcPr/>
                </a:tc>
                <a:tc>
                  <a:txBody>
                    <a:bodyPr/>
                    <a:lstStyle/>
                    <a:p>
                      <a:r>
                        <a:rPr lang="en-US" b="1" dirty="0"/>
                        <a:t>2,874</a:t>
                      </a:r>
                    </a:p>
                  </a:txBody>
                  <a:tcPr/>
                </a:tc>
                <a:tc>
                  <a:txBody>
                    <a:bodyPr/>
                    <a:lstStyle/>
                    <a:p>
                      <a:r>
                        <a:rPr lang="en-US" b="1" dirty="0"/>
                        <a:t>347,035</a:t>
                      </a:r>
                    </a:p>
                  </a:txBody>
                  <a:tcPr/>
                </a:tc>
                <a:tc>
                  <a:txBody>
                    <a:bodyPr/>
                    <a:lstStyle/>
                    <a:p>
                      <a:r>
                        <a:rPr lang="en-US" b="1" dirty="0"/>
                        <a:t>$16,619,900,734</a:t>
                      </a:r>
                    </a:p>
                  </a:txBody>
                  <a:tcPr/>
                </a:tc>
                <a:extLst>
                  <a:ext uri="{0D108BD9-81ED-4DB2-BD59-A6C34878D82A}">
                    <a16:rowId xmlns:a16="http://schemas.microsoft.com/office/drawing/2014/main" val="1119215116"/>
                  </a:ext>
                </a:extLst>
              </a:tr>
            </a:tbl>
          </a:graphicData>
        </a:graphic>
      </p:graphicFrame>
    </p:spTree>
    <p:extLst>
      <p:ext uri="{BB962C8B-B14F-4D97-AF65-F5344CB8AC3E}">
        <p14:creationId xmlns:p14="http://schemas.microsoft.com/office/powerpoint/2010/main" val="176981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84200"/>
            <a:ext cx="8229600" cy="4525963"/>
          </a:xfrm>
        </p:spPr>
        <p:txBody>
          <a:bodyPr/>
          <a:lstStyle/>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r>
              <a:rPr lang="en-US" sz="4000" b="1" dirty="0"/>
              <a:t>Production Data</a:t>
            </a:r>
          </a:p>
        </p:txBody>
      </p:sp>
      <p:sp>
        <p:nvSpPr>
          <p:cNvPr id="4" name="Slide Number Placeholder 3"/>
          <p:cNvSpPr>
            <a:spLocks noGrp="1"/>
          </p:cNvSpPr>
          <p:nvPr>
            <p:ph type="sldNum" sz="quarter" idx="12"/>
          </p:nvPr>
        </p:nvSpPr>
        <p:spPr/>
        <p:txBody>
          <a:bodyPr/>
          <a:lstStyle/>
          <a:p>
            <a:fld id="{84685E14-3D72-4BDD-9376-7B3416E2E802}" type="slidenum">
              <a:rPr lang="en-US" smtClean="0"/>
              <a:pPr/>
              <a:t>15</a:t>
            </a:fld>
            <a:endParaRPr lang="en-US"/>
          </a:p>
        </p:txBody>
      </p:sp>
    </p:spTree>
    <p:extLst>
      <p:ext uri="{BB962C8B-B14F-4D97-AF65-F5344CB8AC3E}">
        <p14:creationId xmlns:p14="http://schemas.microsoft.com/office/powerpoint/2010/main" val="2642408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4685E14-3D72-4BDD-9376-7B3416E2E802}" type="slidenum">
              <a:rPr lang="en-US" smtClean="0"/>
              <a:pPr/>
              <a:t>16</a:t>
            </a:fld>
            <a:endParaRPr lang="en-US"/>
          </a:p>
        </p:txBody>
      </p:sp>
      <p:pic>
        <p:nvPicPr>
          <p:cNvPr id="2050" name="Picture 2"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t="18985"/>
          <a:stretch/>
        </p:blipFill>
        <p:spPr bwMode="auto">
          <a:xfrm>
            <a:off x="1353266" y="2734491"/>
            <a:ext cx="6442220" cy="3144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062182" y="674255"/>
            <a:ext cx="7222836" cy="707886"/>
          </a:xfrm>
          <a:prstGeom prst="rect">
            <a:avLst/>
          </a:prstGeom>
          <a:noFill/>
        </p:spPr>
        <p:txBody>
          <a:bodyPr wrap="square" rtlCol="0">
            <a:spAutoFit/>
          </a:bodyPr>
          <a:lstStyle/>
          <a:p>
            <a:r>
              <a:rPr lang="en-US" sz="2000" b="1" dirty="0"/>
              <a:t>MFT: Production FHA-insurance Application Processing Times – Proven Success of MFT over 2-year Period</a:t>
            </a:r>
          </a:p>
        </p:txBody>
      </p:sp>
      <p:sp>
        <p:nvSpPr>
          <p:cNvPr id="3" name="TextBox 2"/>
          <p:cNvSpPr txBox="1"/>
          <p:nvPr/>
        </p:nvSpPr>
        <p:spPr>
          <a:xfrm>
            <a:off x="818607" y="2144205"/>
            <a:ext cx="7422869" cy="646331"/>
          </a:xfrm>
          <a:prstGeom prst="rect">
            <a:avLst/>
          </a:prstGeom>
          <a:noFill/>
        </p:spPr>
        <p:txBody>
          <a:bodyPr wrap="square" rtlCol="0">
            <a:spAutoFit/>
          </a:bodyPr>
          <a:lstStyle/>
          <a:p>
            <a:pPr algn="ctr"/>
            <a:r>
              <a:rPr lang="en-US" dirty="0"/>
              <a:t>% of Firm Commitments issued in DAS time frame since</a:t>
            </a:r>
          </a:p>
          <a:p>
            <a:pPr algn="ctr"/>
            <a:r>
              <a:rPr lang="en-US" dirty="0"/>
              <a:t>MFT Transformation – Midwest Region</a:t>
            </a:r>
          </a:p>
        </p:txBody>
      </p:sp>
    </p:spTree>
    <p:extLst>
      <p:ext uri="{BB962C8B-B14F-4D97-AF65-F5344CB8AC3E}">
        <p14:creationId xmlns:p14="http://schemas.microsoft.com/office/powerpoint/2010/main" val="2217789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16" y="867407"/>
            <a:ext cx="8229600" cy="473741"/>
          </a:xfrm>
        </p:spPr>
        <p:txBody>
          <a:bodyPr/>
          <a:lstStyle/>
          <a:p>
            <a:r>
              <a:rPr lang="en-US" sz="2800" b="1" dirty="0"/>
              <a:t>Midwest Closings (10/1/2016 – 07/31/2017): 197</a:t>
            </a:r>
            <a:br>
              <a:rPr lang="en-US" sz="2800" dirty="0"/>
            </a:br>
            <a:endParaRPr lang="en-US" sz="2800" dirty="0"/>
          </a:p>
        </p:txBody>
      </p:sp>
      <p:sp>
        <p:nvSpPr>
          <p:cNvPr id="8" name="Text Placeholder 7"/>
          <p:cNvSpPr>
            <a:spLocks noGrp="1"/>
          </p:cNvSpPr>
          <p:nvPr>
            <p:ph type="body" idx="1"/>
          </p:nvPr>
        </p:nvSpPr>
        <p:spPr/>
        <p:txBody>
          <a:bodyPr/>
          <a:lstStyle/>
          <a:p>
            <a:r>
              <a:rPr lang="en-US" dirty="0"/>
              <a:t>Closings By State</a:t>
            </a:r>
          </a:p>
        </p:txBody>
      </p:sp>
      <p:sp>
        <p:nvSpPr>
          <p:cNvPr id="9" name="Content Placeholder 8"/>
          <p:cNvSpPr>
            <a:spLocks noGrp="1"/>
          </p:cNvSpPr>
          <p:nvPr>
            <p:ph sz="half" idx="2"/>
          </p:nvPr>
        </p:nvSpPr>
        <p:spPr/>
        <p:txBody>
          <a:bodyPr/>
          <a:lstStyle/>
          <a:p>
            <a:pPr marL="0" indent="0">
              <a:buNone/>
            </a:pPr>
            <a:endParaRPr lang="en-US" dirty="0"/>
          </a:p>
        </p:txBody>
      </p:sp>
      <p:sp>
        <p:nvSpPr>
          <p:cNvPr id="10" name="Text Placeholder 9"/>
          <p:cNvSpPr>
            <a:spLocks noGrp="1"/>
          </p:cNvSpPr>
          <p:nvPr>
            <p:ph type="body" sz="quarter" idx="3"/>
          </p:nvPr>
        </p:nvSpPr>
        <p:spPr/>
        <p:txBody>
          <a:bodyPr/>
          <a:lstStyle/>
          <a:p>
            <a:r>
              <a:rPr lang="en-US" dirty="0"/>
              <a:t>Closings By Section of the Act</a:t>
            </a:r>
          </a:p>
        </p:txBody>
      </p:sp>
      <p:pic>
        <p:nvPicPr>
          <p:cNvPr id="12" name="Content Placeholder 11"/>
          <p:cNvPicPr>
            <a:picLocks noGrp="1" noChangeAspect="1"/>
          </p:cNvPicPr>
          <p:nvPr>
            <p:ph sz="quarter" idx="4"/>
          </p:nvPr>
        </p:nvPicPr>
        <p:blipFill>
          <a:blip r:embed="rId2"/>
          <a:stretch>
            <a:fillRect/>
          </a:stretch>
        </p:blipFill>
        <p:spPr>
          <a:xfrm>
            <a:off x="4645025" y="2883384"/>
            <a:ext cx="4041775" cy="2534270"/>
          </a:xfrm>
          <a:prstGeom prst="rect">
            <a:avLst/>
          </a:prstGeom>
        </p:spPr>
      </p:pic>
      <p:sp>
        <p:nvSpPr>
          <p:cNvPr id="4" name="Slide Number Placeholder 3"/>
          <p:cNvSpPr>
            <a:spLocks noGrp="1"/>
          </p:cNvSpPr>
          <p:nvPr>
            <p:ph type="sldNum" sz="quarter" idx="12"/>
          </p:nvPr>
        </p:nvSpPr>
        <p:spPr/>
        <p:txBody>
          <a:bodyPr/>
          <a:lstStyle/>
          <a:p>
            <a:fld id="{84685E14-3D72-4BDD-9376-7B3416E2E802}" type="slidenum">
              <a:rPr lang="en-US" smtClean="0"/>
              <a:pPr/>
              <a:t>17</a:t>
            </a:fld>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val="3136579316"/>
              </p:ext>
            </p:extLst>
          </p:nvPr>
        </p:nvGraphicFramePr>
        <p:xfrm>
          <a:off x="1302327" y="2883384"/>
          <a:ext cx="2327564" cy="2409052"/>
        </p:xfrm>
        <a:graphic>
          <a:graphicData uri="http://schemas.openxmlformats.org/drawingml/2006/table">
            <a:tbl>
              <a:tblPr firstRow="1" firstCol="1" bandRow="1">
                <a:tableStyleId>{5C22544A-7EE6-4342-B048-85BDC9FD1C3A}</a:tableStyleId>
              </a:tblPr>
              <a:tblGrid>
                <a:gridCol w="1126942">
                  <a:extLst>
                    <a:ext uri="{9D8B030D-6E8A-4147-A177-3AD203B41FA5}">
                      <a16:colId xmlns:a16="http://schemas.microsoft.com/office/drawing/2014/main" val="2995926317"/>
                    </a:ext>
                  </a:extLst>
                </a:gridCol>
                <a:gridCol w="1200622">
                  <a:extLst>
                    <a:ext uri="{9D8B030D-6E8A-4147-A177-3AD203B41FA5}">
                      <a16:colId xmlns:a16="http://schemas.microsoft.com/office/drawing/2014/main" val="3072481608"/>
                    </a:ext>
                  </a:extLst>
                </a:gridCol>
              </a:tblGrid>
              <a:tr h="352567">
                <a:tc>
                  <a:txBody>
                    <a:bodyPr/>
                    <a:lstStyle/>
                    <a:p>
                      <a:pPr marL="0" marR="0" algn="ctr">
                        <a:spcBef>
                          <a:spcPts val="0"/>
                        </a:spcBef>
                        <a:spcAft>
                          <a:spcPts val="0"/>
                        </a:spcAft>
                      </a:pPr>
                      <a:r>
                        <a:rPr lang="en-US" sz="1400" dirty="0">
                          <a:effectLst/>
                        </a:rPr>
                        <a:t>State</a:t>
                      </a:r>
                      <a:endParaRPr lang="en-US" sz="1400" b="1" dirty="0">
                        <a:solidFill>
                          <a:schemeClr val="tx1"/>
                        </a:solidFill>
                        <a:effectLst/>
                        <a:latin typeface="+mj-lt"/>
                        <a:ea typeface="Times New Roman" panose="02020603050405020304" pitchFamily="18" charset="0"/>
                        <a:cs typeface="Arial" panose="020B0604020202020204" pitchFamily="34" charset="0"/>
                      </a:endParaRPr>
                    </a:p>
                  </a:txBody>
                  <a:tcPr marL="9525" marR="9525" marT="9525" marB="9525" anchor="ctr"/>
                </a:tc>
                <a:tc>
                  <a:txBody>
                    <a:bodyPr/>
                    <a:lstStyle/>
                    <a:p>
                      <a:pPr marL="0" marR="0" algn="ctr">
                        <a:spcBef>
                          <a:spcPts val="0"/>
                        </a:spcBef>
                        <a:spcAft>
                          <a:spcPts val="0"/>
                        </a:spcAft>
                      </a:pPr>
                      <a:r>
                        <a:rPr lang="en-US" sz="1400" dirty="0">
                          <a:effectLst/>
                        </a:rPr>
                        <a:t>Closings</a:t>
                      </a:r>
                      <a:endParaRPr lang="en-US" sz="1400" b="1" dirty="0">
                        <a:solidFill>
                          <a:schemeClr val="tx1"/>
                        </a:solidFill>
                        <a:effectLst/>
                        <a:latin typeface="+mj-lt"/>
                        <a:ea typeface="Times New Roman" panose="02020603050405020304" pitchFamily="18" charset="0"/>
                        <a:cs typeface="Arial" panose="020B0604020202020204" pitchFamily="34" charset="0"/>
                      </a:endParaRPr>
                    </a:p>
                  </a:txBody>
                  <a:tcPr marL="9525" marR="9525" marT="9525" marB="9525" anchor="ctr"/>
                </a:tc>
                <a:extLst>
                  <a:ext uri="{0D108BD9-81ED-4DB2-BD59-A6C34878D82A}">
                    <a16:rowId xmlns:a16="http://schemas.microsoft.com/office/drawing/2014/main" val="2760256515"/>
                  </a:ext>
                </a:extLst>
              </a:tr>
              <a:tr h="320956">
                <a:tc>
                  <a:txBody>
                    <a:bodyPr/>
                    <a:lstStyle/>
                    <a:p>
                      <a:pPr marL="0" marR="0" algn="ctr">
                        <a:spcBef>
                          <a:spcPts val="0"/>
                        </a:spcBef>
                        <a:spcAft>
                          <a:spcPts val="0"/>
                        </a:spcAft>
                      </a:pPr>
                      <a:r>
                        <a:rPr lang="en-US" sz="1200" strike="noStrike" dirty="0">
                          <a:effectLst/>
                        </a:rPr>
                        <a:t>IL</a:t>
                      </a:r>
                      <a:endParaRPr lang="en-US" sz="1200" strike="noStrike" dirty="0">
                        <a:effectLst/>
                        <a:latin typeface="+mj-lt"/>
                        <a:ea typeface="Times New Roman" panose="02020603050405020304" pitchFamily="18" charset="0"/>
                        <a:cs typeface="Times New Roman" panose="02020603050405020304" pitchFamily="18" charset="0"/>
                      </a:endParaRPr>
                    </a:p>
                  </a:txBody>
                  <a:tcPr marL="9525" marR="9525" marT="9525" marB="9525"/>
                </a:tc>
                <a:tc>
                  <a:txBody>
                    <a:bodyPr/>
                    <a:lstStyle/>
                    <a:p>
                      <a:pPr marL="0" marR="0" algn="ctr">
                        <a:spcBef>
                          <a:spcPts val="0"/>
                        </a:spcBef>
                        <a:spcAft>
                          <a:spcPts val="0"/>
                        </a:spcAft>
                      </a:pPr>
                      <a:r>
                        <a:rPr lang="en-US" sz="1200" strike="noStrike" dirty="0">
                          <a:effectLst/>
                        </a:rPr>
                        <a:t>39</a:t>
                      </a:r>
                      <a:endParaRPr lang="en-US" sz="1200" strike="noStrike" dirty="0">
                        <a:effectLst/>
                        <a:latin typeface="+mj-lt"/>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2116656077"/>
                  </a:ext>
                </a:extLst>
              </a:tr>
              <a:tr h="320956">
                <a:tc>
                  <a:txBody>
                    <a:bodyPr/>
                    <a:lstStyle/>
                    <a:p>
                      <a:pPr marL="0" marR="0" algn="ctr">
                        <a:spcBef>
                          <a:spcPts val="0"/>
                        </a:spcBef>
                        <a:spcAft>
                          <a:spcPts val="0"/>
                        </a:spcAft>
                      </a:pPr>
                      <a:r>
                        <a:rPr lang="en-US" sz="1200" strike="noStrike" dirty="0">
                          <a:effectLst/>
                        </a:rPr>
                        <a:t>IN</a:t>
                      </a:r>
                      <a:endParaRPr lang="en-US" sz="1200" strike="noStrike" dirty="0">
                        <a:effectLst/>
                        <a:latin typeface="+mj-lt"/>
                        <a:ea typeface="Times New Roman" panose="02020603050405020304" pitchFamily="18" charset="0"/>
                        <a:cs typeface="Times New Roman" panose="02020603050405020304" pitchFamily="18" charset="0"/>
                      </a:endParaRPr>
                    </a:p>
                  </a:txBody>
                  <a:tcPr marL="9525" marR="9525" marT="9525" marB="9525"/>
                </a:tc>
                <a:tc>
                  <a:txBody>
                    <a:bodyPr/>
                    <a:lstStyle/>
                    <a:p>
                      <a:pPr marL="0" marR="0" algn="ctr">
                        <a:spcBef>
                          <a:spcPts val="0"/>
                        </a:spcBef>
                        <a:spcAft>
                          <a:spcPts val="0"/>
                        </a:spcAft>
                      </a:pPr>
                      <a:r>
                        <a:rPr lang="en-US" sz="1200" strike="noStrike" dirty="0">
                          <a:effectLst/>
                        </a:rPr>
                        <a:t>28</a:t>
                      </a:r>
                      <a:endParaRPr lang="en-US" sz="1200" strike="noStrike" dirty="0">
                        <a:effectLst/>
                        <a:latin typeface="+mj-lt"/>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507626887"/>
                  </a:ext>
                </a:extLst>
              </a:tr>
              <a:tr h="322104">
                <a:tc>
                  <a:txBody>
                    <a:bodyPr/>
                    <a:lstStyle/>
                    <a:p>
                      <a:pPr marL="0" marR="0" algn="ctr">
                        <a:spcBef>
                          <a:spcPts val="0"/>
                        </a:spcBef>
                        <a:spcAft>
                          <a:spcPts val="0"/>
                        </a:spcAft>
                      </a:pPr>
                      <a:r>
                        <a:rPr lang="en-US" sz="1200" strike="noStrike" dirty="0">
                          <a:effectLst/>
                        </a:rPr>
                        <a:t>MI</a:t>
                      </a:r>
                      <a:endParaRPr lang="en-US" sz="1200" strike="noStrike" dirty="0">
                        <a:effectLst/>
                        <a:latin typeface="+mj-lt"/>
                        <a:ea typeface="Times New Roman" panose="02020603050405020304" pitchFamily="18" charset="0"/>
                        <a:cs typeface="Times New Roman" panose="02020603050405020304" pitchFamily="18" charset="0"/>
                      </a:endParaRPr>
                    </a:p>
                  </a:txBody>
                  <a:tcPr marL="9525" marR="9525" marT="9525" marB="9525"/>
                </a:tc>
                <a:tc>
                  <a:txBody>
                    <a:bodyPr/>
                    <a:lstStyle/>
                    <a:p>
                      <a:pPr marL="0" marR="0" algn="ctr">
                        <a:spcBef>
                          <a:spcPts val="0"/>
                        </a:spcBef>
                        <a:spcAft>
                          <a:spcPts val="0"/>
                        </a:spcAft>
                      </a:pPr>
                      <a:r>
                        <a:rPr lang="en-US" sz="1200" strike="noStrike" dirty="0">
                          <a:effectLst/>
                        </a:rPr>
                        <a:t>42</a:t>
                      </a:r>
                      <a:endParaRPr lang="en-US" sz="1200" strike="noStrike" dirty="0">
                        <a:effectLst/>
                        <a:latin typeface="+mj-lt"/>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2780674384"/>
                  </a:ext>
                </a:extLst>
              </a:tr>
              <a:tr h="320956">
                <a:tc>
                  <a:txBody>
                    <a:bodyPr/>
                    <a:lstStyle/>
                    <a:p>
                      <a:pPr marL="0" marR="0" algn="ctr">
                        <a:spcBef>
                          <a:spcPts val="0"/>
                        </a:spcBef>
                        <a:spcAft>
                          <a:spcPts val="0"/>
                        </a:spcAft>
                      </a:pPr>
                      <a:r>
                        <a:rPr lang="en-US" sz="1200" strike="noStrike" dirty="0">
                          <a:effectLst/>
                        </a:rPr>
                        <a:t>MN</a:t>
                      </a:r>
                      <a:endParaRPr lang="en-US" sz="1200" strike="noStrike" dirty="0">
                        <a:effectLst/>
                        <a:latin typeface="+mj-lt"/>
                        <a:ea typeface="Times New Roman" panose="02020603050405020304" pitchFamily="18" charset="0"/>
                        <a:cs typeface="Times New Roman" panose="02020603050405020304" pitchFamily="18" charset="0"/>
                      </a:endParaRPr>
                    </a:p>
                  </a:txBody>
                  <a:tcPr marL="9525" marR="9525" marT="9525" marB="9525"/>
                </a:tc>
                <a:tc>
                  <a:txBody>
                    <a:bodyPr/>
                    <a:lstStyle/>
                    <a:p>
                      <a:pPr marL="0" marR="0" algn="ctr">
                        <a:spcBef>
                          <a:spcPts val="0"/>
                        </a:spcBef>
                        <a:spcAft>
                          <a:spcPts val="0"/>
                        </a:spcAft>
                      </a:pPr>
                      <a:r>
                        <a:rPr lang="en-US" sz="1200" strike="noStrike" dirty="0">
                          <a:effectLst/>
                        </a:rPr>
                        <a:t>21</a:t>
                      </a:r>
                      <a:endParaRPr lang="en-US" sz="1200" strike="noStrike" dirty="0">
                        <a:effectLst/>
                        <a:latin typeface="+mj-lt"/>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2695371332"/>
                  </a:ext>
                </a:extLst>
              </a:tr>
              <a:tr h="320956">
                <a:tc>
                  <a:txBody>
                    <a:bodyPr/>
                    <a:lstStyle/>
                    <a:p>
                      <a:pPr marL="0" marR="0" algn="ctr">
                        <a:spcBef>
                          <a:spcPts val="0"/>
                        </a:spcBef>
                        <a:spcAft>
                          <a:spcPts val="0"/>
                        </a:spcAft>
                      </a:pPr>
                      <a:r>
                        <a:rPr lang="en-US" sz="1200" strike="noStrike" dirty="0">
                          <a:effectLst/>
                        </a:rPr>
                        <a:t>OH</a:t>
                      </a:r>
                      <a:endParaRPr lang="en-US" sz="1200" strike="noStrike" dirty="0">
                        <a:effectLst/>
                        <a:latin typeface="+mj-lt"/>
                        <a:ea typeface="Times New Roman" panose="02020603050405020304" pitchFamily="18" charset="0"/>
                        <a:cs typeface="Times New Roman" panose="02020603050405020304" pitchFamily="18" charset="0"/>
                      </a:endParaRPr>
                    </a:p>
                  </a:txBody>
                  <a:tcPr marL="9525" marR="9525" marT="9525" marB="9525"/>
                </a:tc>
                <a:tc>
                  <a:txBody>
                    <a:bodyPr/>
                    <a:lstStyle/>
                    <a:p>
                      <a:pPr marL="0" marR="0" algn="ctr">
                        <a:spcBef>
                          <a:spcPts val="0"/>
                        </a:spcBef>
                        <a:spcAft>
                          <a:spcPts val="0"/>
                        </a:spcAft>
                      </a:pPr>
                      <a:r>
                        <a:rPr lang="en-US" sz="1200" strike="noStrike" dirty="0">
                          <a:effectLst/>
                        </a:rPr>
                        <a:t>45</a:t>
                      </a:r>
                      <a:endParaRPr lang="en-US" sz="1200" strike="noStrike" dirty="0">
                        <a:effectLst/>
                        <a:latin typeface="+mj-lt"/>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2696222371"/>
                  </a:ext>
                </a:extLst>
              </a:tr>
              <a:tr h="450557">
                <a:tc>
                  <a:txBody>
                    <a:bodyPr/>
                    <a:lstStyle/>
                    <a:p>
                      <a:pPr marL="0" marR="0" algn="ctr">
                        <a:spcBef>
                          <a:spcPts val="0"/>
                        </a:spcBef>
                        <a:spcAft>
                          <a:spcPts val="0"/>
                        </a:spcAft>
                      </a:pPr>
                      <a:r>
                        <a:rPr lang="en-US" sz="1200" strike="noStrike" dirty="0">
                          <a:effectLst/>
                        </a:rPr>
                        <a:t>WI</a:t>
                      </a:r>
                      <a:endParaRPr lang="en-US" sz="1200" strike="noStrike" dirty="0">
                        <a:effectLst/>
                        <a:latin typeface="+mj-lt"/>
                        <a:ea typeface="Times New Roman" panose="02020603050405020304" pitchFamily="18" charset="0"/>
                        <a:cs typeface="Times New Roman" panose="02020603050405020304" pitchFamily="18" charset="0"/>
                      </a:endParaRPr>
                    </a:p>
                  </a:txBody>
                  <a:tcPr marL="9525" marR="9525" marT="9525" marB="9525"/>
                </a:tc>
                <a:tc>
                  <a:txBody>
                    <a:bodyPr/>
                    <a:lstStyle/>
                    <a:p>
                      <a:pPr marL="0" marR="0" algn="ctr">
                        <a:spcBef>
                          <a:spcPts val="0"/>
                        </a:spcBef>
                        <a:spcAft>
                          <a:spcPts val="0"/>
                        </a:spcAft>
                      </a:pPr>
                      <a:r>
                        <a:rPr lang="en-US" sz="1200" strike="noStrike" dirty="0">
                          <a:effectLst/>
                        </a:rPr>
                        <a:t>14</a:t>
                      </a:r>
                      <a:endParaRPr lang="en-US" sz="1200" strike="noStrike" dirty="0">
                        <a:effectLst/>
                        <a:latin typeface="+mj-lt"/>
                        <a:ea typeface="Times New Roman" panose="02020603050405020304" pitchFamily="18" charset="0"/>
                        <a:cs typeface="Times New Roman" panose="02020603050405020304" pitchFamily="18" charset="0"/>
                      </a:endParaRPr>
                    </a:p>
                  </a:txBody>
                  <a:tcPr marL="9525" marR="9525" marT="9525" marB="9525"/>
                </a:tc>
                <a:extLst>
                  <a:ext uri="{0D108BD9-81ED-4DB2-BD59-A6C34878D82A}">
                    <a16:rowId xmlns:a16="http://schemas.microsoft.com/office/drawing/2014/main" val="20699660"/>
                  </a:ext>
                </a:extLst>
              </a:tr>
            </a:tbl>
          </a:graphicData>
        </a:graphic>
      </p:graphicFrame>
    </p:spTree>
    <p:extLst>
      <p:ext uri="{BB962C8B-B14F-4D97-AF65-F5344CB8AC3E}">
        <p14:creationId xmlns:p14="http://schemas.microsoft.com/office/powerpoint/2010/main" val="2128499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dirty="0"/>
              <a:t>21</a:t>
            </a:r>
          </a:p>
        </p:txBody>
      </p:sp>
      <p:sp>
        <p:nvSpPr>
          <p:cNvPr id="4" name="TextBox 3"/>
          <p:cNvSpPr txBox="1"/>
          <p:nvPr/>
        </p:nvSpPr>
        <p:spPr>
          <a:xfrm>
            <a:off x="1424117" y="2235201"/>
            <a:ext cx="7688323" cy="707886"/>
          </a:xfrm>
          <a:prstGeom prst="rect">
            <a:avLst/>
          </a:prstGeom>
          <a:noFill/>
        </p:spPr>
        <p:txBody>
          <a:bodyPr wrap="none" rtlCol="0">
            <a:spAutoFit/>
          </a:bodyPr>
          <a:lstStyle/>
          <a:p>
            <a:r>
              <a:rPr lang="en-US" sz="4000" b="1" dirty="0">
                <a:latin typeface="+mj-lt"/>
              </a:rPr>
              <a:t>FY 2017 Goal Performance </a:t>
            </a:r>
            <a:r>
              <a:rPr lang="en-US" b="1" i="1" dirty="0"/>
              <a:t>(as of 8/31/2017)</a:t>
            </a:r>
          </a:p>
        </p:txBody>
      </p:sp>
    </p:spTree>
    <p:extLst>
      <p:ext uri="{BB962C8B-B14F-4D97-AF65-F5344CB8AC3E}">
        <p14:creationId xmlns:p14="http://schemas.microsoft.com/office/powerpoint/2010/main" val="990598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Midwest Goal Performance </a:t>
            </a:r>
          </a:p>
        </p:txBody>
      </p:sp>
      <p:sp>
        <p:nvSpPr>
          <p:cNvPr id="4" name="Slide Number Placeholder 3"/>
          <p:cNvSpPr>
            <a:spLocks noGrp="1"/>
          </p:cNvSpPr>
          <p:nvPr>
            <p:ph type="sldNum" sz="quarter" idx="12"/>
          </p:nvPr>
        </p:nvSpPr>
        <p:spPr/>
        <p:txBody>
          <a:bodyPr/>
          <a:lstStyle/>
          <a:p>
            <a:fld id="{84685E14-3D72-4BDD-9376-7B3416E2E802}" type="slidenum">
              <a:rPr lang="en-US" smtClean="0"/>
              <a:pPr/>
              <a:t>19</a:t>
            </a:fld>
            <a:endParaRPr lang="en-US"/>
          </a:p>
        </p:txBody>
      </p:sp>
      <p:pic>
        <p:nvPicPr>
          <p:cNvPr id="1026" name="Chart 1" descr="image009">
            <a:extLst>
              <a:ext uri="{FF2B5EF4-FFF2-40B4-BE49-F238E27FC236}">
                <a16:creationId xmlns:a16="http://schemas.microsoft.com/office/drawing/2014/main" id="{007DC380-82B7-4ACE-B060-CF0253EAB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22" y="1225286"/>
            <a:ext cx="4188940" cy="2790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Chart 2" descr="image010">
            <a:extLst>
              <a:ext uri="{FF2B5EF4-FFF2-40B4-BE49-F238E27FC236}">
                <a16:creationId xmlns:a16="http://schemas.microsoft.com/office/drawing/2014/main" id="{4A00A582-2546-4558-B090-3CE310977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526" y="3002692"/>
            <a:ext cx="4397696" cy="31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789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695"/>
            <a:ext cx="9144000" cy="1143000"/>
          </a:xfrm>
        </p:spPr>
        <p:txBody>
          <a:bodyPr/>
          <a:lstStyle/>
          <a:p>
            <a:r>
              <a:rPr lang="en-US" sz="4000" b="1" dirty="0"/>
              <a:t>Facts about the MF MW Region</a:t>
            </a:r>
          </a:p>
        </p:txBody>
      </p:sp>
      <p:sp>
        <p:nvSpPr>
          <p:cNvPr id="3" name="Content Placeholder 2"/>
          <p:cNvSpPr>
            <a:spLocks noGrp="1"/>
          </p:cNvSpPr>
          <p:nvPr>
            <p:ph idx="1"/>
          </p:nvPr>
        </p:nvSpPr>
        <p:spPr>
          <a:xfrm>
            <a:off x="457200" y="1680754"/>
            <a:ext cx="8229600" cy="3649542"/>
          </a:xfrm>
        </p:spPr>
        <p:txBody>
          <a:bodyPr/>
          <a:lstStyle/>
          <a:p>
            <a:r>
              <a:rPr lang="en-US" sz="1800" dirty="0"/>
              <a:t>6543 assets under management – 2</a:t>
            </a:r>
            <a:r>
              <a:rPr lang="en-US" sz="1800" baseline="30000" dirty="0"/>
              <a:t>nd</a:t>
            </a:r>
            <a:r>
              <a:rPr lang="en-US" sz="1800" dirty="0"/>
              <a:t> largest portfolio in nation after the Northeast’s 7915 assets – in the smallest geographic region—Ohio, Michigan, Indiana, Illinois, Wisconsin, Minnesota</a:t>
            </a:r>
          </a:p>
          <a:p>
            <a:endParaRPr lang="en-US" sz="1800" dirty="0"/>
          </a:p>
          <a:p>
            <a:r>
              <a:rPr lang="en-US" sz="1800" dirty="0"/>
              <a:t>In FY 17 YTD, issued 207 basic FHA Firm Commitments totaling  $2.2B; in addition, 13 Risk Share deals totaling approx. $100M</a:t>
            </a:r>
          </a:p>
          <a:p>
            <a:endParaRPr lang="en-US" sz="1800" dirty="0"/>
          </a:p>
          <a:p>
            <a:r>
              <a:rPr lang="en-US" sz="1800" dirty="0"/>
              <a:t>In FY 16 Issued 234 Firm Commitments totaling $2.4 B, 1</a:t>
            </a:r>
            <a:r>
              <a:rPr lang="en-US" sz="1800" baseline="30000" dirty="0"/>
              <a:t>st</a:t>
            </a:r>
            <a:r>
              <a:rPr lang="en-US" sz="1800" dirty="0"/>
              <a:t> in the nation</a:t>
            </a:r>
          </a:p>
          <a:p>
            <a:endParaRPr lang="en-US" sz="1800" dirty="0"/>
          </a:p>
          <a:p>
            <a:r>
              <a:rPr lang="en-US" sz="1800" dirty="0"/>
              <a:t>Processed 20 Workload Sharing Loans for other Regions—most in nation– taking on additional applications to support SW Region Due to Harvey</a:t>
            </a:r>
          </a:p>
          <a:p>
            <a:endParaRPr lang="en-US" sz="1800" dirty="0"/>
          </a:p>
          <a:p>
            <a:endParaRPr lang="en-US" sz="2000" dirty="0"/>
          </a:p>
        </p:txBody>
      </p:sp>
      <p:sp>
        <p:nvSpPr>
          <p:cNvPr id="4" name="Slide Number Placeholder 3"/>
          <p:cNvSpPr>
            <a:spLocks noGrp="1"/>
          </p:cNvSpPr>
          <p:nvPr>
            <p:ph type="sldNum" sz="quarter" idx="12"/>
          </p:nvPr>
        </p:nvSpPr>
        <p:spPr/>
        <p:txBody>
          <a:bodyPr/>
          <a:lstStyle/>
          <a:p>
            <a:fld id="{84685E14-3D72-4BDD-9376-7B3416E2E802}" type="slidenum">
              <a:rPr lang="en-US" smtClean="0"/>
              <a:pPr/>
              <a:t>2</a:t>
            </a:fld>
            <a:endParaRPr lang="en-US" dirty="0"/>
          </a:p>
        </p:txBody>
      </p:sp>
    </p:spTree>
    <p:extLst>
      <p:ext uri="{BB962C8B-B14F-4D97-AF65-F5344CB8AC3E}">
        <p14:creationId xmlns:p14="http://schemas.microsoft.com/office/powerpoint/2010/main" val="1815143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Midwest Goal Performance </a:t>
            </a:r>
          </a:p>
        </p:txBody>
      </p:sp>
      <p:sp>
        <p:nvSpPr>
          <p:cNvPr id="4" name="Slide Number Placeholder 3"/>
          <p:cNvSpPr>
            <a:spLocks noGrp="1"/>
          </p:cNvSpPr>
          <p:nvPr>
            <p:ph type="sldNum" sz="quarter" idx="12"/>
          </p:nvPr>
        </p:nvSpPr>
        <p:spPr/>
        <p:txBody>
          <a:bodyPr/>
          <a:lstStyle/>
          <a:p>
            <a:fld id="{84685E14-3D72-4BDD-9376-7B3416E2E802}" type="slidenum">
              <a:rPr lang="en-US" smtClean="0"/>
              <a:pPr/>
              <a:t>20</a:t>
            </a:fld>
            <a:endParaRPr lang="en-US"/>
          </a:p>
        </p:txBody>
      </p:sp>
      <p:pic>
        <p:nvPicPr>
          <p:cNvPr id="2050" name="Chart 3" descr="image011">
            <a:extLst>
              <a:ext uri="{FF2B5EF4-FFF2-40B4-BE49-F238E27FC236}">
                <a16:creationId xmlns:a16="http://schemas.microsoft.com/office/drawing/2014/main" id="{C8DBF813-F5C7-4DF6-9CFE-F4A0FC32E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22" y="1400392"/>
            <a:ext cx="4146794" cy="277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Chart 4" descr="image012">
            <a:extLst>
              <a:ext uri="{FF2B5EF4-FFF2-40B4-BE49-F238E27FC236}">
                <a16:creationId xmlns:a16="http://schemas.microsoft.com/office/drawing/2014/main" id="{88C5485A-C3C1-411A-860E-8CDF62AC5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549" y="3103685"/>
            <a:ext cx="4583521" cy="307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514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8539"/>
            <a:ext cx="9144000" cy="882766"/>
          </a:xfrm>
        </p:spPr>
        <p:txBody>
          <a:bodyPr/>
          <a:lstStyle/>
          <a:p>
            <a:r>
              <a:rPr lang="en-US" b="1" dirty="0"/>
              <a:t>Non-Critical Repair Escrow Requests</a:t>
            </a:r>
          </a:p>
        </p:txBody>
      </p:sp>
      <p:sp>
        <p:nvSpPr>
          <p:cNvPr id="3" name="Content Placeholder 2"/>
          <p:cNvSpPr>
            <a:spLocks noGrp="1"/>
          </p:cNvSpPr>
          <p:nvPr>
            <p:ph idx="1"/>
          </p:nvPr>
        </p:nvSpPr>
        <p:spPr>
          <a:xfrm>
            <a:off x="457200" y="1680753"/>
            <a:ext cx="8229600" cy="4963887"/>
          </a:xfrm>
        </p:spPr>
        <p:txBody>
          <a:bodyPr/>
          <a:lstStyle/>
          <a:p>
            <a:r>
              <a:rPr lang="en-US" sz="2400" dirty="0"/>
              <a:t>Email your completed HUD-92464M Request for Approval of Advance of Escrow forms to </a:t>
            </a:r>
            <a:r>
              <a:rPr lang="en-US" sz="2400" dirty="0">
                <a:hlinkClick r:id="rId2"/>
              </a:rPr>
              <a:t>midwest.ncescrow@hud.gov</a:t>
            </a:r>
            <a:endParaRPr lang="en-US" sz="2400" dirty="0"/>
          </a:p>
          <a:p>
            <a:pPr lvl="1"/>
            <a:r>
              <a:rPr lang="en-US" sz="2000" dirty="0"/>
              <a:t>Please include you NCR Escrow Agreement in your first draw request email</a:t>
            </a:r>
          </a:p>
          <a:p>
            <a:r>
              <a:rPr lang="en-US" sz="2400" dirty="0"/>
              <a:t>Staff members monitoring the inbox will track and distribute to appropriate staff members to process your request</a:t>
            </a:r>
          </a:p>
          <a:p>
            <a:pPr lvl="1"/>
            <a:r>
              <a:rPr lang="en-US" sz="2000" dirty="0"/>
              <a:t>Total project repairs that require an architect / general contractor, that are over $15k per unit or that were initially endorsed prior to 3/1/2016 will be serviced by Production staff</a:t>
            </a:r>
          </a:p>
          <a:p>
            <a:pPr lvl="1"/>
            <a:r>
              <a:rPr lang="en-US" sz="2000" dirty="0"/>
              <a:t>All other requests will be serviced by Asset Management staff</a:t>
            </a:r>
          </a:p>
        </p:txBody>
      </p:sp>
      <p:sp>
        <p:nvSpPr>
          <p:cNvPr id="4" name="Slide Number Placeholder 3"/>
          <p:cNvSpPr>
            <a:spLocks noGrp="1"/>
          </p:cNvSpPr>
          <p:nvPr>
            <p:ph type="sldNum" sz="quarter" idx="12"/>
          </p:nvPr>
        </p:nvSpPr>
        <p:spPr/>
        <p:txBody>
          <a:bodyPr/>
          <a:lstStyle/>
          <a:p>
            <a:fld id="{84685E14-3D72-4BDD-9376-7B3416E2E802}" type="slidenum">
              <a:rPr lang="en-US" smtClean="0"/>
              <a:pPr/>
              <a:t>21</a:t>
            </a:fld>
            <a:endParaRPr lang="en-US" dirty="0"/>
          </a:p>
        </p:txBody>
      </p:sp>
    </p:spTree>
    <p:extLst>
      <p:ext uri="{BB962C8B-B14F-4D97-AF65-F5344CB8AC3E}">
        <p14:creationId xmlns:p14="http://schemas.microsoft.com/office/powerpoint/2010/main" val="1430041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Multifamily Midwest Region Website</a:t>
            </a:r>
          </a:p>
        </p:txBody>
      </p:sp>
      <p:pic>
        <p:nvPicPr>
          <p:cNvPr id="6" name="Content Placeholder 5"/>
          <p:cNvPicPr>
            <a:picLocks noGrp="1" noChangeAspect="1"/>
          </p:cNvPicPr>
          <p:nvPr>
            <p:ph sz="half" idx="2"/>
          </p:nvPr>
        </p:nvPicPr>
        <p:blipFill>
          <a:blip r:embed="rId2"/>
          <a:stretch>
            <a:fillRect/>
          </a:stretch>
        </p:blipFill>
        <p:spPr>
          <a:xfrm>
            <a:off x="1226127" y="1600200"/>
            <a:ext cx="6691745" cy="3596812"/>
          </a:xfrm>
          <a:prstGeom prst="rect">
            <a:avLst/>
          </a:prstGeom>
        </p:spPr>
      </p:pic>
      <p:sp>
        <p:nvSpPr>
          <p:cNvPr id="5" name="Slide Number Placeholder 4"/>
          <p:cNvSpPr>
            <a:spLocks noGrp="1"/>
          </p:cNvSpPr>
          <p:nvPr>
            <p:ph type="sldNum" sz="quarter" idx="12"/>
          </p:nvPr>
        </p:nvSpPr>
        <p:spPr/>
        <p:txBody>
          <a:bodyPr/>
          <a:lstStyle/>
          <a:p>
            <a:fld id="{8A24DA3A-2392-4DD2-A597-A5BACA37D5AD}" type="slidenum">
              <a:rPr lang="en-US" smtClean="0"/>
              <a:pPr/>
              <a:t>22</a:t>
            </a:fld>
            <a:endParaRPr lang="en-US"/>
          </a:p>
        </p:txBody>
      </p:sp>
      <p:sp>
        <p:nvSpPr>
          <p:cNvPr id="7" name="Rectangle 6"/>
          <p:cNvSpPr/>
          <p:nvPr/>
        </p:nvSpPr>
        <p:spPr>
          <a:xfrm>
            <a:off x="1521689" y="5369694"/>
            <a:ext cx="6100619" cy="369332"/>
          </a:xfrm>
          <a:prstGeom prst="rect">
            <a:avLst/>
          </a:prstGeom>
        </p:spPr>
        <p:txBody>
          <a:bodyPr wrap="square">
            <a:spAutoFit/>
          </a:bodyPr>
          <a:lstStyle/>
          <a:p>
            <a:r>
              <a:rPr lang="en-US" dirty="0"/>
              <a:t>https://www.hud.gov/states/shared/working/r5/multifamily</a:t>
            </a:r>
          </a:p>
        </p:txBody>
      </p:sp>
      <p:sp>
        <p:nvSpPr>
          <p:cNvPr id="8" name="Oval 7"/>
          <p:cNvSpPr/>
          <p:nvPr/>
        </p:nvSpPr>
        <p:spPr>
          <a:xfrm>
            <a:off x="1958109" y="3290954"/>
            <a:ext cx="1376218" cy="32327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561772" y="3288644"/>
            <a:ext cx="1376218" cy="32789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2108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Multifamily Midwest Region Website</a:t>
            </a:r>
          </a:p>
        </p:txBody>
      </p:sp>
      <p:sp>
        <p:nvSpPr>
          <p:cNvPr id="4" name="Text Placeholder 3"/>
          <p:cNvSpPr>
            <a:spLocks noGrp="1"/>
          </p:cNvSpPr>
          <p:nvPr>
            <p:ph type="body" idx="1"/>
          </p:nvPr>
        </p:nvSpPr>
        <p:spPr/>
        <p:txBody>
          <a:bodyPr/>
          <a:lstStyle/>
          <a:p>
            <a:r>
              <a:rPr lang="en-US" sz="1600" dirty="0"/>
              <a:t>Asset Management Portfolio Assignments – Account Executive Assignments by State</a:t>
            </a:r>
          </a:p>
        </p:txBody>
      </p:sp>
      <p:pic>
        <p:nvPicPr>
          <p:cNvPr id="12" name="Content Placeholder 11"/>
          <p:cNvPicPr>
            <a:picLocks noGrp="1" noChangeAspect="1"/>
          </p:cNvPicPr>
          <p:nvPr>
            <p:ph sz="half" idx="2"/>
          </p:nvPr>
        </p:nvPicPr>
        <p:blipFill>
          <a:blip r:embed="rId2"/>
          <a:stretch>
            <a:fillRect/>
          </a:stretch>
        </p:blipFill>
        <p:spPr>
          <a:xfrm>
            <a:off x="531812" y="3065145"/>
            <a:ext cx="4040188" cy="2171601"/>
          </a:xfrm>
          <a:prstGeom prst="rect">
            <a:avLst/>
          </a:prstGeom>
        </p:spPr>
      </p:pic>
      <p:sp>
        <p:nvSpPr>
          <p:cNvPr id="9" name="Text Placeholder 8"/>
          <p:cNvSpPr>
            <a:spLocks noGrp="1"/>
          </p:cNvSpPr>
          <p:nvPr>
            <p:ph type="body" sz="quarter" idx="3"/>
          </p:nvPr>
        </p:nvSpPr>
        <p:spPr/>
        <p:txBody>
          <a:bodyPr/>
          <a:lstStyle/>
          <a:p>
            <a:r>
              <a:rPr lang="en-US" sz="1600" dirty="0"/>
              <a:t>Production Information – Key Staff and Application Submission Protocol  </a:t>
            </a:r>
          </a:p>
        </p:txBody>
      </p:sp>
      <p:pic>
        <p:nvPicPr>
          <p:cNvPr id="11" name="Content Placeholder 10"/>
          <p:cNvPicPr>
            <a:picLocks noGrp="1" noChangeAspect="1"/>
          </p:cNvPicPr>
          <p:nvPr>
            <p:ph sz="quarter" idx="4"/>
          </p:nvPr>
        </p:nvPicPr>
        <p:blipFill>
          <a:blip r:embed="rId3"/>
          <a:stretch>
            <a:fillRect/>
          </a:stretch>
        </p:blipFill>
        <p:spPr>
          <a:xfrm>
            <a:off x="4645025" y="3064292"/>
            <a:ext cx="4041775" cy="2172454"/>
          </a:xfrm>
          <a:prstGeom prst="rect">
            <a:avLst/>
          </a:prstGeom>
        </p:spPr>
      </p:pic>
      <p:sp>
        <p:nvSpPr>
          <p:cNvPr id="5" name="Slide Number Placeholder 4"/>
          <p:cNvSpPr>
            <a:spLocks noGrp="1"/>
          </p:cNvSpPr>
          <p:nvPr>
            <p:ph type="sldNum" sz="quarter" idx="12"/>
          </p:nvPr>
        </p:nvSpPr>
        <p:spPr/>
        <p:txBody>
          <a:bodyPr/>
          <a:lstStyle/>
          <a:p>
            <a:fld id="{8A24DA3A-2392-4DD2-A597-A5BACA37D5AD}" type="slidenum">
              <a:rPr lang="en-US" smtClean="0"/>
              <a:pPr/>
              <a:t>23</a:t>
            </a:fld>
            <a:endParaRPr lang="en-US"/>
          </a:p>
        </p:txBody>
      </p:sp>
      <p:sp>
        <p:nvSpPr>
          <p:cNvPr id="13" name="Oval 12"/>
          <p:cNvSpPr/>
          <p:nvPr/>
        </p:nvSpPr>
        <p:spPr>
          <a:xfrm>
            <a:off x="457200" y="3454400"/>
            <a:ext cx="2738582" cy="78509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645025" y="3990109"/>
            <a:ext cx="1908175" cy="14778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6989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r>
              <a:rPr lang="en-US" sz="4000" b="1" dirty="0"/>
              <a:t>Facts about MF MW Region Cont.</a:t>
            </a:r>
          </a:p>
        </p:txBody>
      </p:sp>
      <p:sp>
        <p:nvSpPr>
          <p:cNvPr id="3" name="Content Placeholder 2"/>
          <p:cNvSpPr>
            <a:spLocks noGrp="1"/>
          </p:cNvSpPr>
          <p:nvPr>
            <p:ph idx="1"/>
          </p:nvPr>
        </p:nvSpPr>
        <p:spPr>
          <a:xfrm>
            <a:off x="457200" y="1588655"/>
            <a:ext cx="8229600" cy="4537508"/>
          </a:xfrm>
        </p:spPr>
        <p:txBody>
          <a:bodyPr/>
          <a:lstStyle/>
          <a:p>
            <a:r>
              <a:rPr lang="en-US" sz="1800" dirty="0"/>
              <a:t>Collaborative and Experienced Leadership Team that has implemented workload efficiency best practices that are replicated at national level including: </a:t>
            </a:r>
          </a:p>
          <a:p>
            <a:pPr marL="0" indent="0">
              <a:buNone/>
            </a:pPr>
            <a:endParaRPr lang="en-US" sz="1800" dirty="0"/>
          </a:p>
          <a:p>
            <a:pPr marL="0" indent="0">
              <a:buNone/>
            </a:pPr>
            <a:r>
              <a:rPr lang="en-US" sz="1800" dirty="0"/>
              <a:t>	1) AMPS – Asset Management workload management and accountability 	system 	developed in the Midwest and deployed nationally during MFT – improved 	customer service, employee performance and processing action turnaround 	times. </a:t>
            </a:r>
          </a:p>
          <a:p>
            <a:pPr marL="0" indent="0">
              <a:buNone/>
            </a:pPr>
            <a:r>
              <a:rPr lang="en-US" sz="1800" dirty="0"/>
              <a:t>	2) Regional Technology Team—Cross regional team to develop workload 	efficiency tools using existing technology, most recently a financial statement 	analysis tool.</a:t>
            </a:r>
          </a:p>
          <a:p>
            <a:pPr marL="400050" lvl="1" indent="0">
              <a:buNone/>
            </a:pPr>
            <a:r>
              <a:rPr lang="en-US" sz="1800" dirty="0"/>
              <a:t>3) Workload Sharing – The Chicago office had been workload sharing in production long before national adoption and was instrumental in developing the standard operating 	procedures for workload sharing within the region and outside of it.  </a:t>
            </a:r>
          </a:p>
        </p:txBody>
      </p:sp>
      <p:sp>
        <p:nvSpPr>
          <p:cNvPr id="4" name="Slide Number Placeholder 3"/>
          <p:cNvSpPr>
            <a:spLocks noGrp="1"/>
          </p:cNvSpPr>
          <p:nvPr>
            <p:ph type="sldNum" sz="quarter" idx="12"/>
          </p:nvPr>
        </p:nvSpPr>
        <p:spPr/>
        <p:txBody>
          <a:bodyPr/>
          <a:lstStyle/>
          <a:p>
            <a:fld id="{84685E14-3D72-4BDD-9376-7B3416E2E802}" type="slidenum">
              <a:rPr lang="en-US" smtClean="0"/>
              <a:pPr/>
              <a:t>3</a:t>
            </a:fld>
            <a:endParaRPr lang="en-US"/>
          </a:p>
        </p:txBody>
      </p:sp>
    </p:spTree>
    <p:extLst>
      <p:ext uri="{BB962C8B-B14F-4D97-AF65-F5344CB8AC3E}">
        <p14:creationId xmlns:p14="http://schemas.microsoft.com/office/powerpoint/2010/main" val="256916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Examples of Cross Regional Collaboration &amp; Midwest Leadership</a:t>
            </a:r>
          </a:p>
        </p:txBody>
      </p:sp>
      <p:sp>
        <p:nvSpPr>
          <p:cNvPr id="3" name="Content Placeholder 2"/>
          <p:cNvSpPr>
            <a:spLocks noGrp="1"/>
          </p:cNvSpPr>
          <p:nvPr>
            <p:ph idx="1"/>
          </p:nvPr>
        </p:nvSpPr>
        <p:spPr/>
        <p:txBody>
          <a:bodyPr anchor="ctr"/>
          <a:lstStyle/>
          <a:p>
            <a:r>
              <a:rPr lang="en-US" sz="1800" dirty="0"/>
              <a:t>Chicago is a RAD processing center - Regional RAD Processing Teams in Production for RAD projects insured with FHA Loans and RAD Specialists in Asset Management for Administration of RAD HAP Contracts</a:t>
            </a:r>
          </a:p>
          <a:p>
            <a:pPr marL="0" indent="0">
              <a:buNone/>
            </a:pPr>
            <a:endParaRPr lang="en-US" sz="1800" dirty="0"/>
          </a:p>
          <a:p>
            <a:r>
              <a:rPr lang="en-US" sz="1800" dirty="0"/>
              <a:t>Collaboration with Southeast Region to establish dedicated team to service a large portfolio of a common owner in both Regions to achieve consistency in servicing</a:t>
            </a:r>
          </a:p>
          <a:p>
            <a:endParaRPr lang="en-US" dirty="0"/>
          </a:p>
        </p:txBody>
      </p:sp>
      <p:sp>
        <p:nvSpPr>
          <p:cNvPr id="4" name="Slide Number Placeholder 3"/>
          <p:cNvSpPr>
            <a:spLocks noGrp="1"/>
          </p:cNvSpPr>
          <p:nvPr>
            <p:ph type="sldNum" sz="quarter" idx="12"/>
          </p:nvPr>
        </p:nvSpPr>
        <p:spPr/>
        <p:txBody>
          <a:bodyPr/>
          <a:lstStyle/>
          <a:p>
            <a:fld id="{84685E14-3D72-4BDD-9376-7B3416E2E802}" type="slidenum">
              <a:rPr lang="en-US" smtClean="0"/>
              <a:pPr/>
              <a:t>4</a:t>
            </a:fld>
            <a:endParaRPr lang="en-US"/>
          </a:p>
        </p:txBody>
      </p:sp>
    </p:spTree>
    <p:extLst>
      <p:ext uri="{BB962C8B-B14F-4D97-AF65-F5344CB8AC3E}">
        <p14:creationId xmlns:p14="http://schemas.microsoft.com/office/powerpoint/2010/main" val="1277228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Distinctive Market Factors in Multifamily Midwest Region</a:t>
            </a:r>
          </a:p>
        </p:txBody>
      </p:sp>
      <p:sp>
        <p:nvSpPr>
          <p:cNvPr id="3" name="Content Placeholder 2"/>
          <p:cNvSpPr>
            <a:spLocks noGrp="1"/>
          </p:cNvSpPr>
          <p:nvPr>
            <p:ph idx="1"/>
          </p:nvPr>
        </p:nvSpPr>
        <p:spPr/>
        <p:txBody>
          <a:bodyPr anchor="t"/>
          <a:lstStyle/>
          <a:p>
            <a:r>
              <a:rPr lang="en-US" sz="1800" dirty="0"/>
              <a:t>FHA Insurance leading tool for financing market rate construction in markets such as Detroit, Cleveland and Milwaukee which are rebounding but have had difficulty attracting conventional capital</a:t>
            </a:r>
          </a:p>
          <a:p>
            <a:r>
              <a:rPr lang="en-US" sz="1800" dirty="0"/>
              <a:t>Increase in Transit Oriented Market Rate New Construction</a:t>
            </a:r>
          </a:p>
          <a:p>
            <a:r>
              <a:rPr lang="en-US" sz="1800" dirty="0"/>
              <a:t>Strong RAD and LIHTC Program Knowledge and Execution </a:t>
            </a:r>
          </a:p>
          <a:p>
            <a:r>
              <a:rPr lang="en-US" sz="1800" dirty="0"/>
              <a:t>Largest number of Troubled Assets under Management due to economic impacts in Rust Belt states (overall portfolio size 6543) :</a:t>
            </a:r>
          </a:p>
          <a:p>
            <a:pPr marL="0" indent="0">
              <a:buNone/>
            </a:pPr>
            <a:endParaRPr lang="en-US" dirty="0"/>
          </a:p>
        </p:txBody>
      </p:sp>
      <p:sp>
        <p:nvSpPr>
          <p:cNvPr id="4" name="Slide Number Placeholder 3"/>
          <p:cNvSpPr>
            <a:spLocks noGrp="1"/>
          </p:cNvSpPr>
          <p:nvPr>
            <p:ph type="sldNum" sz="quarter" idx="12"/>
          </p:nvPr>
        </p:nvSpPr>
        <p:spPr/>
        <p:txBody>
          <a:bodyPr/>
          <a:lstStyle/>
          <a:p>
            <a:fld id="{84685E14-3D72-4BDD-9376-7B3416E2E802}" type="slidenum">
              <a:rPr lang="en-US" smtClean="0"/>
              <a:pPr/>
              <a:t>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514718599"/>
              </p:ext>
            </p:extLst>
          </p:nvPr>
        </p:nvGraphicFramePr>
        <p:xfrm>
          <a:off x="2335161" y="4060723"/>
          <a:ext cx="4247535" cy="150433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266192959"/>
                    </a:ext>
                  </a:extLst>
                </a:gridCol>
                <a:gridCol w="1504335">
                  <a:extLst>
                    <a:ext uri="{9D8B030D-6E8A-4147-A177-3AD203B41FA5}">
                      <a16:colId xmlns:a16="http://schemas.microsoft.com/office/drawing/2014/main" val="311628742"/>
                    </a:ext>
                  </a:extLst>
                </a:gridCol>
              </a:tblGrid>
              <a:tr h="702023">
                <a:tc>
                  <a:txBody>
                    <a:bodyPr/>
                    <a:lstStyle/>
                    <a:p>
                      <a:r>
                        <a:rPr lang="en-US" dirty="0"/>
                        <a:t>Status</a:t>
                      </a:r>
                    </a:p>
                  </a:txBody>
                  <a:tcPr/>
                </a:tc>
                <a:tc>
                  <a:txBody>
                    <a:bodyPr/>
                    <a:lstStyle/>
                    <a:p>
                      <a:r>
                        <a:rPr lang="en-US" dirty="0"/>
                        <a:t>Troubled</a:t>
                      </a:r>
                    </a:p>
                  </a:txBody>
                  <a:tcPr/>
                </a:tc>
                <a:extLst>
                  <a:ext uri="{0D108BD9-81ED-4DB2-BD59-A6C34878D82A}">
                    <a16:rowId xmlns:a16="http://schemas.microsoft.com/office/drawing/2014/main" val="4161134209"/>
                  </a:ext>
                </a:extLst>
              </a:tr>
              <a:tr h="401156">
                <a:tc>
                  <a:txBody>
                    <a:bodyPr/>
                    <a:lstStyle/>
                    <a:p>
                      <a:r>
                        <a:rPr lang="en-US" dirty="0"/>
                        <a:t># of projects</a:t>
                      </a:r>
                    </a:p>
                  </a:txBody>
                  <a:tcPr/>
                </a:tc>
                <a:tc>
                  <a:txBody>
                    <a:bodyPr/>
                    <a:lstStyle/>
                    <a:p>
                      <a:r>
                        <a:rPr lang="en-US" dirty="0"/>
                        <a:t>412</a:t>
                      </a:r>
                    </a:p>
                  </a:txBody>
                  <a:tcPr/>
                </a:tc>
                <a:extLst>
                  <a:ext uri="{0D108BD9-81ED-4DB2-BD59-A6C34878D82A}">
                    <a16:rowId xmlns:a16="http://schemas.microsoft.com/office/drawing/2014/main" val="481972754"/>
                  </a:ext>
                </a:extLst>
              </a:tr>
              <a:tr h="401156">
                <a:tc>
                  <a:txBody>
                    <a:bodyPr/>
                    <a:lstStyle/>
                    <a:p>
                      <a:r>
                        <a:rPr lang="en-US" dirty="0"/>
                        <a:t>% of MW portfolio</a:t>
                      </a:r>
                    </a:p>
                  </a:txBody>
                  <a:tcPr/>
                </a:tc>
                <a:tc>
                  <a:txBody>
                    <a:bodyPr/>
                    <a:lstStyle/>
                    <a:p>
                      <a:r>
                        <a:rPr lang="en-US" dirty="0"/>
                        <a:t>6.3%</a:t>
                      </a:r>
                    </a:p>
                  </a:txBody>
                  <a:tcPr/>
                </a:tc>
                <a:extLst>
                  <a:ext uri="{0D108BD9-81ED-4DB2-BD59-A6C34878D82A}">
                    <a16:rowId xmlns:a16="http://schemas.microsoft.com/office/drawing/2014/main" val="126101342"/>
                  </a:ext>
                </a:extLst>
              </a:tr>
            </a:tbl>
          </a:graphicData>
        </a:graphic>
      </p:graphicFrame>
    </p:spTree>
    <p:extLst>
      <p:ext uri="{BB962C8B-B14F-4D97-AF65-F5344CB8AC3E}">
        <p14:creationId xmlns:p14="http://schemas.microsoft.com/office/powerpoint/2010/main" val="311578641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Distinctive Market Factors in the Region Cont. </a:t>
            </a:r>
          </a:p>
        </p:txBody>
      </p:sp>
      <p:sp>
        <p:nvSpPr>
          <p:cNvPr id="3" name="Content Placeholder 2"/>
          <p:cNvSpPr>
            <a:spLocks noGrp="1"/>
          </p:cNvSpPr>
          <p:nvPr>
            <p:ph idx="1"/>
          </p:nvPr>
        </p:nvSpPr>
        <p:spPr/>
        <p:txBody>
          <a:bodyPr/>
          <a:lstStyle/>
          <a:p>
            <a:r>
              <a:rPr lang="en-US" sz="1800" dirty="0"/>
              <a:t>High Volume of 223 (f) Loans in State of Indiana (25% of the 223 (f) loan volume in our 6 state region) </a:t>
            </a:r>
          </a:p>
          <a:p>
            <a:pPr marL="0" indent="0">
              <a:buNone/>
            </a:pPr>
            <a:endParaRPr lang="en-US" sz="1800" dirty="0"/>
          </a:p>
          <a:p>
            <a:r>
              <a:rPr lang="en-US" sz="1800" dirty="0"/>
              <a:t>Revitalizing key neighborhoods in Chicago, Cincinnati and Columbus with Choice Neighborhoods Initiative</a:t>
            </a:r>
          </a:p>
          <a:p>
            <a:endParaRPr lang="en-US" dirty="0"/>
          </a:p>
        </p:txBody>
      </p:sp>
      <p:sp>
        <p:nvSpPr>
          <p:cNvPr id="4" name="Slide Number Placeholder 3"/>
          <p:cNvSpPr>
            <a:spLocks noGrp="1"/>
          </p:cNvSpPr>
          <p:nvPr>
            <p:ph type="sldNum" sz="quarter" idx="12"/>
          </p:nvPr>
        </p:nvSpPr>
        <p:spPr/>
        <p:txBody>
          <a:bodyPr/>
          <a:lstStyle/>
          <a:p>
            <a:fld id="{84685E14-3D72-4BDD-9376-7B3416E2E802}" type="slidenum">
              <a:rPr lang="en-US" smtClean="0"/>
              <a:pPr/>
              <a:t>6</a:t>
            </a:fld>
            <a:endParaRPr lang="en-US"/>
          </a:p>
        </p:txBody>
      </p:sp>
    </p:spTree>
    <p:extLst>
      <p:ext uri="{BB962C8B-B14F-4D97-AF65-F5344CB8AC3E}">
        <p14:creationId xmlns:p14="http://schemas.microsoft.com/office/powerpoint/2010/main" val="821053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Success of New Business Model under Multifamily Transformation (MFT)</a:t>
            </a:r>
          </a:p>
        </p:txBody>
      </p:sp>
      <p:sp>
        <p:nvSpPr>
          <p:cNvPr id="3" name="Content Placeholder 2"/>
          <p:cNvSpPr>
            <a:spLocks noGrp="1"/>
          </p:cNvSpPr>
          <p:nvPr>
            <p:ph idx="1"/>
          </p:nvPr>
        </p:nvSpPr>
        <p:spPr/>
        <p:txBody>
          <a:bodyPr/>
          <a:lstStyle/>
          <a:p>
            <a:r>
              <a:rPr lang="en-US" sz="1800" dirty="0"/>
              <a:t>Asset Resolution Teams have successfully worked out highly complex troubled asset portfolio issues</a:t>
            </a:r>
          </a:p>
          <a:p>
            <a:pPr marL="0" indent="0">
              <a:buNone/>
            </a:pPr>
            <a:endParaRPr lang="en-US" sz="1800" dirty="0"/>
          </a:p>
          <a:p>
            <a:r>
              <a:rPr lang="en-US" sz="1800" dirty="0"/>
              <a:t>Single Underwriter Model has led to dramatic increase in speed and quality of underwriting loan applications and ability to assign work where there is capacity </a:t>
            </a:r>
          </a:p>
          <a:p>
            <a:endParaRPr lang="en-US" sz="1800" dirty="0"/>
          </a:p>
          <a:p>
            <a:r>
              <a:rPr lang="en-US" sz="1800" dirty="0"/>
              <a:t>Regional Operations Team supports key functions for Region—travel, training, contracting, Information Technology, Stakeholder Communications</a:t>
            </a:r>
            <a:endParaRPr lang="en-US" dirty="0"/>
          </a:p>
        </p:txBody>
      </p:sp>
      <p:sp>
        <p:nvSpPr>
          <p:cNvPr id="4" name="Slide Number Placeholder 3"/>
          <p:cNvSpPr>
            <a:spLocks noGrp="1"/>
          </p:cNvSpPr>
          <p:nvPr>
            <p:ph type="sldNum" sz="quarter" idx="12"/>
          </p:nvPr>
        </p:nvSpPr>
        <p:spPr/>
        <p:txBody>
          <a:bodyPr/>
          <a:lstStyle/>
          <a:p>
            <a:fld id="{84685E14-3D72-4BDD-9376-7B3416E2E802}" type="slidenum">
              <a:rPr lang="en-US" smtClean="0"/>
              <a:pPr/>
              <a:t>7</a:t>
            </a:fld>
            <a:endParaRPr lang="en-US"/>
          </a:p>
        </p:txBody>
      </p:sp>
    </p:spTree>
    <p:extLst>
      <p:ext uri="{BB962C8B-B14F-4D97-AF65-F5344CB8AC3E}">
        <p14:creationId xmlns:p14="http://schemas.microsoft.com/office/powerpoint/2010/main" val="4245176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7D466-7DE6-45D2-A25E-AB9275BEFEAB}"/>
              </a:ext>
            </a:extLst>
          </p:cNvPr>
          <p:cNvSpPr>
            <a:spLocks noGrp="1"/>
          </p:cNvSpPr>
          <p:nvPr>
            <p:ph type="title"/>
          </p:nvPr>
        </p:nvSpPr>
        <p:spPr>
          <a:xfrm>
            <a:off x="457200" y="766916"/>
            <a:ext cx="8229600" cy="650722"/>
          </a:xfrm>
        </p:spPr>
        <p:txBody>
          <a:bodyPr/>
          <a:lstStyle/>
          <a:p>
            <a:r>
              <a:rPr lang="en-US" sz="4000" b="1" dirty="0"/>
              <a:t>Regional Challenges</a:t>
            </a:r>
            <a:br>
              <a:rPr lang="en-US" dirty="0"/>
            </a:br>
            <a:endParaRPr lang="en-US" dirty="0"/>
          </a:p>
        </p:txBody>
      </p:sp>
      <p:sp>
        <p:nvSpPr>
          <p:cNvPr id="3" name="Content Placeholder 2">
            <a:extLst>
              <a:ext uri="{FF2B5EF4-FFF2-40B4-BE49-F238E27FC236}">
                <a16:creationId xmlns:a16="http://schemas.microsoft.com/office/drawing/2014/main" id="{EB0024E5-B4C0-48E2-A39C-09DC7CD1FB9D}"/>
              </a:ext>
            </a:extLst>
          </p:cNvPr>
          <p:cNvSpPr>
            <a:spLocks noGrp="1"/>
          </p:cNvSpPr>
          <p:nvPr>
            <p:ph idx="1"/>
          </p:nvPr>
        </p:nvSpPr>
        <p:spPr>
          <a:xfrm>
            <a:off x="457200" y="1278194"/>
            <a:ext cx="8229600" cy="4847969"/>
          </a:xfrm>
        </p:spPr>
        <p:txBody>
          <a:bodyPr/>
          <a:lstStyle/>
          <a:p>
            <a:r>
              <a:rPr lang="en-US" sz="2000" dirty="0"/>
              <a:t>Solutions for legacy 202/811 properties dependent on human services funding</a:t>
            </a:r>
          </a:p>
          <a:p>
            <a:pPr marL="0" indent="0">
              <a:buNone/>
            </a:pPr>
            <a:endParaRPr lang="en-US" sz="2000" dirty="0"/>
          </a:p>
          <a:p>
            <a:r>
              <a:rPr lang="en-US" sz="2000" dirty="0"/>
              <a:t>Coordinating necessary Asset Management Reviews with the Production processing when financing  a currently  assisted project</a:t>
            </a:r>
          </a:p>
          <a:p>
            <a:pPr marL="0" indent="0">
              <a:buNone/>
            </a:pPr>
            <a:endParaRPr lang="en-US" sz="2000" dirty="0"/>
          </a:p>
          <a:p>
            <a:r>
              <a:rPr lang="en-US" sz="2000" dirty="0"/>
              <a:t>Assuring timely construction inspections – Now accessing National Construction Inspection third party contract for fee inspectors</a:t>
            </a:r>
          </a:p>
        </p:txBody>
      </p:sp>
      <p:sp>
        <p:nvSpPr>
          <p:cNvPr id="4" name="Slide Number Placeholder 3">
            <a:extLst>
              <a:ext uri="{FF2B5EF4-FFF2-40B4-BE49-F238E27FC236}">
                <a16:creationId xmlns:a16="http://schemas.microsoft.com/office/drawing/2014/main" id="{04ADEA07-2C42-4F49-AD76-10232453149F}"/>
              </a:ext>
            </a:extLst>
          </p:cNvPr>
          <p:cNvSpPr>
            <a:spLocks noGrp="1"/>
          </p:cNvSpPr>
          <p:nvPr>
            <p:ph type="sldNum" sz="quarter" idx="12"/>
          </p:nvPr>
        </p:nvSpPr>
        <p:spPr/>
        <p:txBody>
          <a:bodyPr/>
          <a:lstStyle/>
          <a:p>
            <a:fld id="{84685E14-3D72-4BDD-9376-7B3416E2E802}" type="slidenum">
              <a:rPr lang="en-US" smtClean="0"/>
              <a:pPr/>
              <a:t>8</a:t>
            </a:fld>
            <a:endParaRPr lang="en-US"/>
          </a:p>
        </p:txBody>
      </p:sp>
    </p:spTree>
    <p:extLst>
      <p:ext uri="{BB962C8B-B14F-4D97-AF65-F5344CB8AC3E}">
        <p14:creationId xmlns:p14="http://schemas.microsoft.com/office/powerpoint/2010/main" val="2126326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chor="ctr"/>
          <a:lstStyle/>
          <a:p>
            <a:pPr marL="0" indent="0" algn="ctr">
              <a:buNone/>
            </a:pPr>
            <a:r>
              <a:rPr lang="en-US" sz="4000" b="1" dirty="0"/>
              <a:t>Staffing</a:t>
            </a:r>
          </a:p>
          <a:p>
            <a:pPr marL="0" indent="0" algn="ctr">
              <a:buNone/>
            </a:pPr>
            <a:endParaRPr lang="en-US" sz="4000" dirty="0"/>
          </a:p>
          <a:p>
            <a:pPr marL="0" indent="0" algn="ctr">
              <a:buNone/>
            </a:pPr>
            <a:endParaRPr lang="en-US" sz="4000" dirty="0"/>
          </a:p>
        </p:txBody>
      </p:sp>
      <p:sp>
        <p:nvSpPr>
          <p:cNvPr id="4" name="Slide Number Placeholder 3"/>
          <p:cNvSpPr>
            <a:spLocks noGrp="1"/>
          </p:cNvSpPr>
          <p:nvPr>
            <p:ph type="sldNum" sz="quarter" idx="12"/>
          </p:nvPr>
        </p:nvSpPr>
        <p:spPr/>
        <p:txBody>
          <a:bodyPr/>
          <a:lstStyle/>
          <a:p>
            <a:fld id="{84685E14-3D72-4BDD-9376-7B3416E2E802}" type="slidenum">
              <a:rPr lang="en-US" smtClean="0"/>
              <a:pPr/>
              <a:t>9</a:t>
            </a:fld>
            <a:endParaRPr lang="en-US"/>
          </a:p>
        </p:txBody>
      </p:sp>
    </p:spTree>
    <p:extLst>
      <p:ext uri="{BB962C8B-B14F-4D97-AF65-F5344CB8AC3E}">
        <p14:creationId xmlns:p14="http://schemas.microsoft.com/office/powerpoint/2010/main" val="678617610"/>
      </p:ext>
    </p:extLst>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dlc_DocId xmlns="0d4389c9-2947-4953-8638-4529bd111356">HUDMFGLREQ-883769340-4</_dlc_DocId>
    <_dlc_DocIdUrl xmlns="0d4389c9-2947-4953-8638-4529bd111356">
      <Url>http://hudsharepoint.hud.gov/sites/MFGLReg/MF_R5_HUB/OPerations/_layouts/DocIdRedir.aspx?ID=HUDMFGLREQ-883769340-4</Url>
      <Description>HUDMFGLREQ-883769340-4</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F0671E49D07F76419378E23471254644" ma:contentTypeVersion="1" ma:contentTypeDescription="Create a new document." ma:contentTypeScope="" ma:versionID="cab65d44bd48397736e395bd8062f27c">
  <xsd:schema xmlns:xsd="http://www.w3.org/2001/XMLSchema" xmlns:xs="http://www.w3.org/2001/XMLSchema" xmlns:p="http://schemas.microsoft.com/office/2006/metadata/properties" xmlns:ns2="0d4389c9-2947-4953-8638-4529bd111356" xmlns:ns3="http://schemas.microsoft.com/sharepoint/v4" targetNamespace="http://schemas.microsoft.com/office/2006/metadata/properties" ma:root="true" ma:fieldsID="f71f99d655697a749a8acab63deab373" ns2:_="" ns3:_="">
    <xsd:import namespace="0d4389c9-2947-4953-8638-4529bd111356"/>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4389c9-2947-4953-8638-4529bd11135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B627BF-A067-42AC-84B8-B0526E20A4B6}">
  <ds:schemaRefs>
    <ds:schemaRef ds:uri="http://schemas.microsoft.com/sharepoint/v3/contenttype/forms"/>
  </ds:schemaRefs>
</ds:datastoreItem>
</file>

<file path=customXml/itemProps2.xml><?xml version="1.0" encoding="utf-8"?>
<ds:datastoreItem xmlns:ds="http://schemas.openxmlformats.org/officeDocument/2006/customXml" ds:itemID="{EED6FAA5-F10E-4F35-B446-EDD9B32687C0}">
  <ds:schemaRefs>
    <ds:schemaRef ds:uri="http://schemas.openxmlformats.org/package/2006/metadata/core-properties"/>
    <ds:schemaRef ds:uri="http://schemas.microsoft.com/office/2006/documentManagement/types"/>
    <ds:schemaRef ds:uri="http://purl.org/dc/dcmitype/"/>
    <ds:schemaRef ds:uri="http://www.w3.org/XML/1998/namespace"/>
    <ds:schemaRef ds:uri="http://schemas.microsoft.com/sharepoint/v4"/>
    <ds:schemaRef ds:uri="http://purl.org/dc/terms/"/>
    <ds:schemaRef ds:uri="http://purl.org/dc/elements/1.1/"/>
    <ds:schemaRef ds:uri="0d4389c9-2947-4953-8638-4529bd111356"/>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73883C71-0504-4491-A51B-15FDA17339BB}">
  <ds:schemaRefs>
    <ds:schemaRef ds:uri="http://schemas.microsoft.com/sharepoint/events"/>
  </ds:schemaRefs>
</ds:datastoreItem>
</file>

<file path=customXml/itemProps4.xml><?xml version="1.0" encoding="utf-8"?>
<ds:datastoreItem xmlns:ds="http://schemas.openxmlformats.org/officeDocument/2006/customXml" ds:itemID="{D099DB32-F0A8-45B5-B864-982B1D69DD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4389c9-2947-4953-8638-4529bd111356"/>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7852</TotalTime>
  <Words>920</Words>
  <Application>Microsoft Office PowerPoint</Application>
  <PresentationFormat>On-screen Show (4:3)</PresentationFormat>
  <Paragraphs>235</Paragraphs>
  <Slides>23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ＭＳ Ｐゴシック</vt:lpstr>
      <vt:lpstr>Arial</vt:lpstr>
      <vt:lpstr>Calibri</vt:lpstr>
      <vt:lpstr>Times New Roman</vt:lpstr>
      <vt:lpstr>Template</vt:lpstr>
      <vt:lpstr>Multifamily Midwest Report for Midwest Lenders Conference  Daniel Burke, Director Multifamily Midwest Region September 28, 2017 </vt:lpstr>
      <vt:lpstr>Facts about the MF MW Region</vt:lpstr>
      <vt:lpstr>Facts about MF MW Region Cont.</vt:lpstr>
      <vt:lpstr>Examples of Cross Regional Collaboration &amp; Midwest Leadership</vt:lpstr>
      <vt:lpstr>Distinctive Market Factors in Multifamily Midwest Region</vt:lpstr>
      <vt:lpstr>Distinctive Market Factors in the Region Cont. </vt:lpstr>
      <vt:lpstr>Success of New Business Model under Multifamily Transformation (MFT)</vt:lpstr>
      <vt:lpstr>Regional Challenges </vt:lpstr>
      <vt:lpstr>PowerPoint Presentation</vt:lpstr>
      <vt:lpstr>Midwest Regional Leadership</vt:lpstr>
      <vt:lpstr>PowerPoint Presentation</vt:lpstr>
      <vt:lpstr>PowerPoint Presentation</vt:lpstr>
      <vt:lpstr>MF Midwest Assisted Portfolio</vt:lpstr>
      <vt:lpstr>MF Midwest Insured Portfolio</vt:lpstr>
      <vt:lpstr>PowerPoint Presentation</vt:lpstr>
      <vt:lpstr>PowerPoint Presentation</vt:lpstr>
      <vt:lpstr>Midwest Closings (10/1/2016 – 07/31/2017): 197 </vt:lpstr>
      <vt:lpstr>PowerPoint Presentation</vt:lpstr>
      <vt:lpstr>Midwest Goal Performance </vt:lpstr>
      <vt:lpstr>Midwest Goal Performance </vt:lpstr>
      <vt:lpstr>Non-Critical Repair Escrow Requests</vt:lpstr>
      <vt:lpstr>Multifamily Midwest Region Website</vt:lpstr>
      <vt:lpstr>Multifamily Midwest Region Website</vt:lpstr>
    </vt:vector>
  </TitlesOfParts>
  <Company>Housing and Urban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Robert.G.Boden@hud.gov</dc:creator>
  <cp:lastModifiedBy>Robinson, Lashawna M</cp:lastModifiedBy>
  <cp:revision>546</cp:revision>
  <cp:lastPrinted>2017-09-06T14:45:22Z</cp:lastPrinted>
  <dcterms:created xsi:type="dcterms:W3CDTF">2014-01-30T18:49:31Z</dcterms:created>
  <dcterms:modified xsi:type="dcterms:W3CDTF">2017-09-28T13:13:11Z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0x010100F0671E49D07F76419378E23471254644</vt:lpwstr>
  </property>
  <property fmtid="{D5CDD505-2E9C-101B-9397-08002B2CF9AE}" pid="4" name="_dlc_DocIdItemGuid">
    <vt:lpwstr>91a5673d-3b60-4192-ad22-ab26318fb7b8</vt:lpwstr>
  </property>
</Properties>
</file>