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879" r:id="rId6"/>
    <p:sldId id="804" r:id="rId7"/>
    <p:sldId id="784" r:id="rId8"/>
    <p:sldId id="882" r:id="rId9"/>
    <p:sldId id="883" r:id="rId10"/>
    <p:sldId id="886" r:id="rId11"/>
    <p:sldId id="884" r:id="rId12"/>
    <p:sldId id="793" r:id="rId13"/>
    <p:sldId id="885" r:id="rId14"/>
    <p:sldId id="888" r:id="rId15"/>
    <p:sldId id="887" r:id="rId16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BEE"/>
    <a:srgbClr val="629DD1"/>
    <a:srgbClr val="99C0E1"/>
    <a:srgbClr val="297FD5"/>
    <a:srgbClr val="FFFFFF"/>
    <a:srgbClr val="4A66AC"/>
    <a:srgbClr val="478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4" autoAdjust="0"/>
    <p:restoredTop sz="94492" autoAdjust="0"/>
  </p:normalViewPr>
  <p:slideViewPr>
    <p:cSldViewPr>
      <p:cViewPr varScale="1">
        <p:scale>
          <a:sx n="108" d="100"/>
          <a:sy n="108" d="100"/>
        </p:scale>
        <p:origin x="126" y="28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8/29/2018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8/29/2018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42598" fontAlgn="base">
              <a:spcBef>
                <a:spcPct val="0"/>
              </a:spcBef>
              <a:spcAft>
                <a:spcPct val="0"/>
              </a:spcAft>
              <a:defRPr/>
            </a:pPr>
            <a:fld id="{DDBFAAFE-9E71-46A5-9E45-C9262A4F589E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defTabSz="94259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1922" name="Rectangle 7"/>
          <p:cNvSpPr txBox="1">
            <a:spLocks noGrp="1" noChangeArrowheads="1"/>
          </p:cNvSpPr>
          <p:nvPr/>
        </p:nvSpPr>
        <p:spPr bwMode="auto">
          <a:xfrm>
            <a:off x="4061815" y="8920191"/>
            <a:ext cx="3104373" cy="4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49" tIns="47275" rIns="94549" bIns="47275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B19A86BF-2146-4FB7-8DEE-0C2A48FC5A27}" type="slidenum">
              <a:rPr lang="en-US" sz="1100">
                <a:solidFill>
                  <a:prstClr val="black"/>
                </a:solidFill>
              </a:rPr>
              <a:pPr algn="r"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72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704850"/>
            <a:ext cx="6257925" cy="3521075"/>
          </a:xfrm>
          <a:ln/>
        </p:spPr>
      </p:sp>
      <p:sp>
        <p:nvSpPr>
          <p:cNvPr id="72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4" y="4460899"/>
            <a:ext cx="5728405" cy="4223581"/>
          </a:xfrm>
        </p:spPr>
        <p:txBody>
          <a:bodyPr lIns="94549" tIns="47275" rIns="94549" bIns="4727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8A0-7141-48F0-A93E-61DEA5A7AF21}" type="datetime1">
              <a:rPr lang="en-US" smtClean="0"/>
              <a:t>8/29/2018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B12D-C3FE-4A2D-B81B-5A299EC5412D}" type="datetime1">
              <a:rPr lang="en-US" smtClean="0"/>
              <a:t>8/29/2018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881C-E289-4859-8A34-E956BE0FE816}" type="datetime1">
              <a:rPr lang="en-US" smtClean="0"/>
              <a:t>8/29/2018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C456-E68A-4450-9160-12C750990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2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834-7E36-497C-93E6-CEB6681BB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35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30CA-34B9-401D-9E23-760332679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2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2877-0A46-4BA9-A5DE-2921B5FC1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7512-46D6-4B1A-B707-DF6AB1D79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6933-4513-4DA8-AC5D-578E9133F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0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E1D6-FA2B-4E76-BF32-389A69D93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9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24C2-512A-4D70-9728-7786F1D44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6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3C9-BADE-49B1-B201-243937EDDE9F}" type="datetime1">
              <a:rPr lang="en-US" smtClean="0"/>
              <a:t>8/29/2018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13BE-AA9B-43CF-80A2-9B21CBD38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3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53F5-8E55-4FF9-B5CE-5A1B2225C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2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EEE8-ECE2-45C3-8F0A-EC358E8BD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71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8A67-312D-4BE0-9C5C-AE2FF457D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4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6A6F-1707-4B1F-9249-7C237A4D0D76}" type="datetime1">
              <a:rPr lang="en-US" smtClean="0"/>
              <a:t>8/29/2018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E471-BF28-4790-B511-950CFA8663A0}" type="datetime1">
              <a:rPr lang="en-US" smtClean="0"/>
              <a:t>8/29/2018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6AB7-37DC-4437-8851-F779780171A0}" type="datetime1">
              <a:rPr lang="en-US" smtClean="0"/>
              <a:t>8/29/2018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8A7F-8E31-4291-B5CC-E09B03BDAC9F}" type="datetime1">
              <a:rPr lang="en-US" smtClean="0"/>
              <a:t>8/29/2018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9D7F-9C03-4D36-AAD6-391B680F3EA9}" type="datetime1">
              <a:rPr lang="en-US" smtClean="0"/>
              <a:t>8/29/2018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05E-11E2-46D6-BC53-5AE969B77834}" type="datetime1">
              <a:rPr lang="en-US" smtClean="0"/>
              <a:t>8/29/2018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8D75-EDC7-418A-AB6D-9801CC58E405}" type="datetime1">
              <a:rPr lang="en-US" smtClean="0"/>
              <a:t>8/29/2018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B54941D-B5E2-455A-ADE6-D5639CD9ADB2}" type="datetime1">
              <a:rPr lang="en-US" smtClean="0"/>
              <a:t>8/29/2018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294" y="6416675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  <a:endParaRPr lang="en-US" dirty="0"/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5758" y="6416675"/>
            <a:ext cx="111730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4905F5-8868-4B2D-8EF6-C6C18291B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Q:\Stifel Logos\2013 New STIFEL Logo\Color\Stifel_540_TIFF.tif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868" y="6417132"/>
            <a:ext cx="1523603" cy="3469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90" y="6324601"/>
            <a:ext cx="24504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7"/>
          <p:cNvSpPr>
            <a:spLocks noChangeArrowheads="1"/>
          </p:cNvSpPr>
          <p:nvPr/>
        </p:nvSpPr>
        <p:spPr bwMode="auto">
          <a:xfrm>
            <a:off x="1522412" y="377904"/>
            <a:ext cx="9144000" cy="1428036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Gotham Medium" panose="02000604030000020004" pitchFamily="50" charset="0"/>
              </a:rPr>
              <a:t>SUBORDINATE DEBT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Gotham Medium" panose="02000604030000020004" pitchFamily="50" charset="0"/>
              </a:rPr>
              <a:t>IN HUD MULTIFAMILY LOANS</a:t>
            </a:r>
            <a:endParaRPr lang="en-US" sz="2800" b="1" dirty="0">
              <a:solidFill>
                <a:srgbClr val="000000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5212" y="2903220"/>
            <a:ext cx="225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Gotham Medium" panose="02000604030000020004" pitchFamily="50" charset="0"/>
              </a:rPr>
              <a:t>SEPTEMBER 2018</a:t>
            </a:r>
            <a:endParaRPr lang="en-US" sz="1800" b="1" dirty="0">
              <a:solidFill>
                <a:srgbClr val="000000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6DC2D9-6FF3-47F4-885E-7B96624B8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36328" r="23633" b="36410"/>
          <a:stretch/>
        </p:blipFill>
        <p:spPr>
          <a:xfrm>
            <a:off x="2055812" y="4407127"/>
            <a:ext cx="3771900" cy="1956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185B6F-1659-4AF7-B9BD-51C403A3B998}"/>
              </a:ext>
            </a:extLst>
          </p:cNvPr>
          <p:cNvSpPr txBox="1"/>
          <p:nvPr/>
        </p:nvSpPr>
        <p:spPr>
          <a:xfrm>
            <a:off x="6734888" y="4369476"/>
            <a:ext cx="3429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otham Medium" panose="02000604030000020004" pitchFamily="50" charset="0"/>
              </a:rPr>
              <a:t>James R. Peck, </a:t>
            </a:r>
            <a:r>
              <a:rPr lang="en-US" sz="2100" dirty="0">
                <a:solidFill>
                  <a:srgbClr val="000000"/>
                </a:solidFill>
                <a:latin typeface="Gotham Medium" panose="02000604030000020004" pitchFamily="50" charset="0"/>
              </a:rPr>
              <a:t>Esq.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Gotham Medium" panose="02000604030000020004" pitchFamily="50" charset="0"/>
              </a:rPr>
              <a:t>Tiber Hudson LLC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Gotham Medium" panose="02000604030000020004" pitchFamily="50" charset="0"/>
              </a:rPr>
              <a:t>Washington, DC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Gotham Medium" panose="02000604030000020004" pitchFamily="50" charset="0"/>
              </a:rPr>
              <a:t>Direct: (202) </a:t>
            </a:r>
            <a:r>
              <a:rPr lang="en-US" sz="2100" dirty="0" smtClean="0">
                <a:solidFill>
                  <a:srgbClr val="000000"/>
                </a:solidFill>
                <a:latin typeface="Gotham Medium" panose="02000604030000020004" pitchFamily="50" charset="0"/>
              </a:rPr>
              <a:t>878-8698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otham Medium" panose="02000604030000020004" pitchFamily="50" charset="0"/>
              </a:rPr>
              <a:t>jpeck@tiberhudson.com</a:t>
            </a:r>
            <a:endParaRPr lang="en-US" sz="2100" dirty="0">
              <a:solidFill>
                <a:srgbClr val="000000"/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DEAL WITH PUBLIC SUB DEBT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D6DDEE-81D6-4CA7-B523-A86F5E0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3066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608012" y="6384709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41160" y="1447800"/>
            <a:ext cx="8229600" cy="4213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DEBT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loan must use HUD’s Surplus 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(HUD-92223M)</a:t>
            </a:r>
          </a:p>
          <a:p>
            <a:pPr lvl="1"/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Many public lenders have their own loan forms, and as a practical matter HUD may permit use of the sub lender’s form note as long as it has appropriate surplus cash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 date must be after maturity of HUD loan—</a:t>
            </a:r>
            <a:r>
              <a:rPr lang="en-US" sz="1600" b="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HUD may permit a waiver for a shorter term under certain circumstances</a:t>
            </a:r>
            <a:endParaRPr lang="en-US" sz="1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secured with a mortgage, use the HUD form Subordination Agreement (HUD-92420M) instead of the secondary financing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rider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restrictive covenant, use agreement or such, it must have the HUD Rider to Restrictive Covenants (Appendix 5.3 in Closing Guide)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HOME loans, HUD may permit the restrictive covenants to remain superior to the HUD mortgage</a:t>
            </a:r>
            <a:endParaRPr 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b="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D6DDEE-81D6-4CA7-B523-A86F5E0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3066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608012" y="6384709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6812" y="2514600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457200" lvl="1" indent="0" algn="ctr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Peck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Tiber Hudson LLC</a:t>
            </a:r>
          </a:p>
          <a:p>
            <a:pPr marL="457200" lvl="1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Washington, DC</a:t>
            </a:r>
          </a:p>
          <a:p>
            <a:pPr marL="457200" lvl="1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(202) 878-8698</a:t>
            </a:r>
          </a:p>
          <a:p>
            <a:pPr marL="457200" lvl="1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jpeck@tiberhudson.com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DB9F6D7-F510-48BB-9A41-9824E59E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7012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xmlns="" id="{AFDE17F4-08E8-44CD-A15D-08A85AF5C31F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SUBORDINATE DEBT?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27212" y="1424940"/>
            <a:ext cx="8229600" cy="24612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more loans that are </a:t>
            </a:r>
            <a:r>
              <a:rPr lang="en-US" sz="1600" b="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in priority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 HUD first mortgage loan</a:t>
            </a: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“Priority” dictates </a:t>
            </a:r>
            <a:r>
              <a:rPr lang="en-US" sz="1600" b="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lender </a:t>
            </a:r>
            <a:r>
              <a:rPr lang="en-US" sz="1600" b="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 paid back first from the collateral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loan default </a:t>
            </a:r>
            <a:endParaRPr 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guidance usually refers to subordinate debt as “subordinate financing”</a:t>
            </a:r>
            <a:endParaRPr lang="en-US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2"/>
          <p:cNvSpPr txBox="1">
            <a:spLocks/>
          </p:cNvSpPr>
          <p:nvPr/>
        </p:nvSpPr>
        <p:spPr bwMode="auto">
          <a:xfrm>
            <a:off x="379412" y="6409863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Jim Peck                                          (202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878-8698                     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HUD GUIDANCE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D6DDEE-81D6-4CA7-B523-A86F5E0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3066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608012" y="6384709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27212" y="1424939"/>
            <a:ext cx="8229600" cy="3451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Governing Statutes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223(f) and 221(d)(4), the Secretary may insure a “first mortgage” (12 U.S.C. 1713(a)(1) and 1707(a))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“first mortgage” means a “first lien” (first 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lien)</a:t>
            </a:r>
          </a:p>
          <a:p>
            <a:pPr lvl="1"/>
            <a:r>
              <a:rPr lang="en-US" sz="16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this is a statutory provision, HUD offices can’t waive it</a:t>
            </a:r>
            <a:endParaRPr lang="en-US" sz="16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Guide Section 8.7</a:t>
            </a:r>
          </a:p>
          <a:p>
            <a:endParaRPr lang="en-US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Guide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DB9F6D7-F510-48BB-9A41-9824E59E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7012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xmlns="" id="{AFDE17F4-08E8-44CD-A15D-08A85AF5C31F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SUBORDINATE DEBT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2"/>
          <p:cNvSpPr txBox="1">
            <a:spLocks/>
          </p:cNvSpPr>
          <p:nvPr/>
        </p:nvSpPr>
        <p:spPr bwMode="auto">
          <a:xfrm>
            <a:off x="379412" y="6409863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Jim Peck                                          (202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878-8698                     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27212" y="1424939"/>
            <a:ext cx="8229600" cy="29184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debt</a:t>
            </a:r>
          </a:p>
          <a:p>
            <a:pPr marL="0" indent="0">
              <a:buNone/>
            </a:pPr>
            <a:endParaRPr 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Government-sponsored debt</a:t>
            </a:r>
          </a:p>
          <a:p>
            <a:endParaRPr 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241(a) Loan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won’t discuss these loans)</a:t>
            </a:r>
          </a:p>
        </p:txBody>
      </p:sp>
    </p:spTree>
    <p:extLst>
      <p:ext uri="{BB962C8B-B14F-4D97-AF65-F5344CB8AC3E}">
        <p14:creationId xmlns:p14="http://schemas.microsoft.com/office/powerpoint/2010/main" val="26281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 DEBT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D6DDEE-81D6-4CA7-B523-A86F5E0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3066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608012" y="6384709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27212" y="1424939"/>
            <a:ext cx="8229600" cy="42900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 debt is permitted only in limited circumstances</a:t>
            </a:r>
          </a:p>
          <a:p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223(f) loans: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Permitted to offset certain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mortgageable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non-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mortgageable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92.5% debt to FMV, when combined with all other debt sources (other limits in LIHTC deals)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secured by a mortgage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221(d)(4) loans:</a:t>
            </a:r>
          </a:p>
          <a:p>
            <a:pPr lvl="1"/>
            <a:r>
              <a:rPr lang="en-US" sz="16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 sub debt </a:t>
            </a:r>
            <a:r>
              <a:rPr lang="en-US" sz="16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seller take-back (within certain limits—see MAP 8.7)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as noted above, private debt is </a:t>
            </a:r>
            <a:r>
              <a:rPr lang="en-US" sz="16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allowed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DEAL WITH PRIVATE SUB DEBT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D6DDEE-81D6-4CA7-B523-A86F5E0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3066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608012" y="6384709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27212" y="1424939"/>
            <a:ext cx="8229600" cy="23850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DEBT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</a:t>
            </a:r>
            <a:r>
              <a:rPr lang="en-US" sz="16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loan must use HUD’s Surplus 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(HUD-92223M)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Maturity date must be after maturity of HUD loan</a:t>
            </a:r>
            <a:endParaRPr lang="en-US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secured with a mortgage, the mortgage must have HUD’s secondary financing rider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MEZZANINE DEBT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D6DDEE-81D6-4CA7-B523-A86F5E0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3066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608012" y="6384709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27212" y="1424939"/>
            <a:ext cx="8229600" cy="4213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includes </a:t>
            </a:r>
            <a:r>
              <a:rPr lang="en-US" sz="16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debt under “subordinate financing” but it’s not really the same thing because </a:t>
            </a:r>
            <a:r>
              <a:rPr lang="en-US" sz="16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debt has different collateral from a mortgage loan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is secured by pledge of real property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secured by pledge of interest in an entity, ofte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the HUD borrower entity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Guide Section 8.7(b)(3). </a:t>
            </a:r>
            <a:r>
              <a:rPr lang="en-US" sz="16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debt: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disclosed to and approved by HUD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paid from Surplus Cash or non-project funds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mature after the HUD loan</a:t>
            </a:r>
          </a:p>
          <a:p>
            <a:pPr lvl="1"/>
            <a:r>
              <a:rPr lang="en-US" sz="16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Foreclosure must go through TPA</a:t>
            </a:r>
            <a:endParaRPr lang="en-US" sz="1600" b="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9034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Debt vs Mortgage Debt Illustration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200BF-7717-4A33-8DF7-0273E44D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8118" y="6477000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150282" y="6389888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5212" y="2209800"/>
            <a:ext cx="1524000" cy="381678"/>
          </a:xfrm>
          <a:prstGeom prst="rect">
            <a:avLst/>
          </a:prstGeom>
          <a:solidFill>
            <a:srgbClr val="FF0000">
              <a:alpha val="38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Partner/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Borrower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5212" y="3124200"/>
            <a:ext cx="1524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Borrower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>
            <a:stCxn id="6" idx="2"/>
            <a:endCxn id="8" idx="0"/>
          </p:cNvCxnSpPr>
          <p:nvPr/>
        </p:nvCxnSpPr>
        <p:spPr>
          <a:xfrm>
            <a:off x="5637212" y="2591478"/>
            <a:ext cx="0" cy="532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89212" y="1524000"/>
            <a:ext cx="1524000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Lender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39622" y="1676400"/>
            <a:ext cx="990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3732212" y="1866900"/>
            <a:ext cx="1143000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51189" y="1666101"/>
            <a:ext cx="2402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$$ </a:t>
            </a:r>
            <a:r>
              <a:rPr lang="en-US" sz="1200" dirty="0" err="1" smtClean="0"/>
              <a:t>Mezz</a:t>
            </a:r>
            <a:r>
              <a:rPr lang="en-US" sz="1200" dirty="0" smtClean="0"/>
              <a:t> Lender makes loan to GP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9666" y="2351901"/>
            <a:ext cx="318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GP pledges its equity in Borrower as collateral; in default, </a:t>
            </a:r>
            <a:r>
              <a:rPr lang="en-US" sz="1200" dirty="0" err="1" smtClean="0"/>
              <a:t>Mezz</a:t>
            </a:r>
            <a:r>
              <a:rPr lang="en-US" sz="1200" dirty="0" smtClean="0"/>
              <a:t> Lender gets GP’s interest in Borrower </a:t>
            </a:r>
            <a:r>
              <a:rPr lang="en-US" sz="1200" u="sng" dirty="0" smtClean="0"/>
              <a:t>and becomes new GP of Borrower</a:t>
            </a:r>
            <a:endParaRPr lang="en-US" sz="1200" u="sng" dirty="0"/>
          </a:p>
        </p:txBody>
      </p:sp>
      <p:sp>
        <p:nvSpPr>
          <p:cNvPr id="17" name="Oval 16"/>
          <p:cNvSpPr/>
          <p:nvPr/>
        </p:nvSpPr>
        <p:spPr>
          <a:xfrm>
            <a:off x="4835154" y="4077378"/>
            <a:ext cx="1600200" cy="1050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3849" y="444456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412" y="2743200"/>
            <a:ext cx="1524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Lender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19" idx="1"/>
            <a:endCxn id="8" idx="3"/>
          </p:cNvCxnSpPr>
          <p:nvPr/>
        </p:nvCxnSpPr>
        <p:spPr>
          <a:xfrm flipH="1">
            <a:off x="6399212" y="2895600"/>
            <a:ext cx="1981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6"/>
          </p:cNvCxnSpPr>
          <p:nvPr/>
        </p:nvCxnSpPr>
        <p:spPr>
          <a:xfrm flipV="1">
            <a:off x="6435354" y="3074987"/>
            <a:ext cx="2399937" cy="152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4091" y="2414201"/>
            <a:ext cx="3204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$$ HUD Lender makes loan to HUD Borrower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09539" y="3906517"/>
            <a:ext cx="346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Borrower pledges its interest in the Project as collateral; in default, HUD Lender gets the Project </a:t>
            </a:r>
            <a:endParaRPr lang="en-US" sz="1200" dirty="0"/>
          </a:p>
        </p:txBody>
      </p:sp>
      <p:cxnSp>
        <p:nvCxnSpPr>
          <p:cNvPr id="29" name="Straight Connector 28"/>
          <p:cNvCxnSpPr>
            <a:stCxn id="8" idx="2"/>
            <a:endCxn id="17" idx="0"/>
          </p:cNvCxnSpPr>
          <p:nvPr/>
        </p:nvCxnSpPr>
        <p:spPr>
          <a:xfrm flipH="1">
            <a:off x="5635254" y="3429000"/>
            <a:ext cx="1958" cy="648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1231E5D4-C725-48A7-8019-F0D3294495BE}"/>
              </a:ext>
            </a:extLst>
          </p:cNvPr>
          <p:cNvSpPr txBox="1">
            <a:spLocks/>
          </p:cNvSpPr>
          <p:nvPr/>
        </p:nvSpPr>
        <p:spPr bwMode="auto">
          <a:xfrm>
            <a:off x="1827212" y="381000"/>
            <a:ext cx="8229600" cy="762000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SUB DEBT</a:t>
            </a: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D6DDEE-81D6-4CA7-B523-A86F5E0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518" y="6463066"/>
            <a:ext cx="812588" cy="180976"/>
          </a:xfrm>
        </p:spPr>
        <p:txBody>
          <a:bodyPr/>
          <a:lstStyle/>
          <a:p>
            <a:fld id="{34C99D79-8A4B-4031-B1E0-AF26F8EDF2BC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 bwMode="auto">
          <a:xfrm>
            <a:off x="608012" y="6384709"/>
            <a:ext cx="1096994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89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Jim Peck                                          (202) 878-8698                      jpeck@tiberhudson.com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7B2937F-7D64-4EE2-954A-9629C7EE0C74}"/>
              </a:ext>
            </a:extLst>
          </p:cNvPr>
          <p:cNvSpPr txBox="1">
            <a:spLocks noChangeArrowheads="1"/>
          </p:cNvSpPr>
          <p:nvPr/>
        </p:nvSpPr>
        <p:spPr>
          <a:xfrm>
            <a:off x="1827212" y="1424939"/>
            <a:ext cx="8229600" cy="4213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3300" b="1" kern="0">
                <a:latin typeface="+mn-lt"/>
              </a:defRPr>
            </a:lvl1pPr>
            <a:lvl2pPr marL="742950" lvl="1" indent="-285750">
              <a:spcBef>
                <a:spcPct val="20000"/>
              </a:spcBef>
              <a:buChar char="–"/>
              <a:defRPr sz="33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0" dirty="0" smtClean="0">
              <a:solidFill>
                <a:srgbClr val="000000"/>
              </a:solidFill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often encountered in affordable deals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loans from state agencies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 from Federal Home Loan Banks (FHLB)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State/County/City loan programs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common: 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State/County/City loans for specific purposes (seismic retrofit, solar installation, etc.)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</TotalTime>
  <Words>752</Words>
  <Application>Microsoft Office PowerPoint</Application>
  <PresentationFormat>Custom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Constantia</vt:lpstr>
      <vt:lpstr>Gotham Medium</vt:lpstr>
      <vt:lpstr>Times New Roman</vt:lpstr>
      <vt:lpstr>Cooking 16x9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TIBER HUDSON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kent@tiberhudson.com</dc:creator>
  <cp:lastModifiedBy>James R. Peck</cp:lastModifiedBy>
  <cp:revision>112</cp:revision>
  <cp:lastPrinted>2018-06-11T13:34:38Z</cp:lastPrinted>
  <dcterms:created xsi:type="dcterms:W3CDTF">2018-01-25T19:37:27Z</dcterms:created>
  <dcterms:modified xsi:type="dcterms:W3CDTF">2018-08-31T17:17:49Z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