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74" r:id="rId2"/>
    <p:sldId id="328" r:id="rId3"/>
    <p:sldId id="296" r:id="rId4"/>
    <p:sldId id="301" r:id="rId5"/>
    <p:sldId id="329" r:id="rId6"/>
    <p:sldId id="330" r:id="rId7"/>
    <p:sldId id="275" r:id="rId8"/>
    <p:sldId id="262" r:id="rId9"/>
    <p:sldId id="312" r:id="rId10"/>
    <p:sldId id="316" r:id="rId11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A9"/>
    <a:srgbClr val="FAFA52"/>
    <a:srgbClr val="067C14"/>
    <a:srgbClr val="C4FCCB"/>
    <a:srgbClr val="792D2B"/>
    <a:srgbClr val="72A2DC"/>
    <a:srgbClr val="728E3A"/>
    <a:srgbClr val="E46C0A"/>
    <a:srgbClr val="0000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24" autoAdjust="0"/>
    <p:restoredTop sz="91198" autoAdjust="0"/>
  </p:normalViewPr>
  <p:slideViewPr>
    <p:cSldViewPr>
      <p:cViewPr varScale="1">
        <p:scale>
          <a:sx n="105" d="100"/>
          <a:sy n="105" d="100"/>
        </p:scale>
        <p:origin x="-84" y="-5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747B4A-CFF7-448D-B345-B526F32FAF45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2AAEF4-8D01-46BB-B7E3-88E8836F9CC9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Eligible deal types</a:t>
          </a:r>
        </a:p>
      </dgm:t>
    </dgm:pt>
    <dgm:pt modelId="{A5E089DD-6427-4BB9-BFCA-A6792A310B46}" type="parTrans" cxnId="{C0D9ECBD-01A1-4F76-98AD-85247D7ED766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2E04E5B4-06ED-4D81-8F7B-A7EE6A43B049}" type="sibTrans" cxnId="{C0D9ECBD-01A1-4F76-98AD-85247D7ED76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A97DFF4-2F42-44E5-88F7-D8604B8F9E51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9% LIHTC New Construction at 65% maximum Loan To Cost w/ rents 10% below market</a:t>
          </a:r>
          <a:endParaRPr lang="en-US" b="1" dirty="0">
            <a:solidFill>
              <a:schemeClr val="tx1"/>
            </a:solidFill>
          </a:endParaRPr>
        </a:p>
      </dgm:t>
    </dgm:pt>
    <dgm:pt modelId="{19B6B1B8-327E-4F20-9B91-B30D733A3B73}" type="parTrans" cxnId="{6CFDE239-3103-42BB-90F8-ED60BB51BEC9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C4F83E82-C65F-4767-B183-B8A8864B9710}" type="sibTrans" cxnId="{6CFDE239-3103-42BB-90F8-ED60BB51BEC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9A68D18-FA8A-4B67-B8F5-BBA19DA53B39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4% or 9% LIHTC Sub Rehab. w/ Sec. 8 at 75% maximum Loan To Cost</a:t>
          </a:r>
        </a:p>
      </dgm:t>
    </dgm:pt>
    <dgm:pt modelId="{8EC51641-1AC1-4E75-919B-8B7CFA2D68FF}" type="parTrans" cxnId="{3DE9D155-1D0E-4C41-9C6A-609CA831135F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45013966-E29D-48A7-8305-02DFC1255EB4}" type="sibTrans" cxnId="{3DE9D155-1D0E-4C41-9C6A-609CA831135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110EF15-8486-4545-B7E9-FB65DCC33EEB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Goal:  Close within 90 calendar days (30 day review + 60 days to close)</a:t>
          </a:r>
        </a:p>
      </dgm:t>
    </dgm:pt>
    <dgm:pt modelId="{B62DC059-DD5A-4873-8071-3A5C9A6E7D4F}" type="parTrans" cxnId="{A54C8D0C-2E00-4DA7-B577-A5DAA397D14B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C71144D6-D488-4FA9-9F99-D82E9794CC51}" type="sibTrans" cxnId="{A54C8D0C-2E00-4DA7-B577-A5DAA397D14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8021B29-67B3-4852-B9D0-01D4528EBE5C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Loan underwriting, construction monitoring, and release of escrow funds will be performed by the lender.</a:t>
          </a:r>
        </a:p>
      </dgm:t>
    </dgm:pt>
    <dgm:pt modelId="{1175A154-03C9-4F75-BAC1-03B9F7E33702}" type="parTrans" cxnId="{71B6BAB6-141D-4EFD-A872-9DBF1C971A6E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0D975BA9-19F6-4D13-BC26-A195DC3AB4B7}" type="sibTrans" cxnId="{71B6BAB6-141D-4EFD-A872-9DBF1C971A6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EE3D42C-49A0-40B7-AD95-D34599DA20E2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HUD will perform a </a:t>
          </a:r>
          <a:r>
            <a:rPr lang="en-US" b="1" u="sng">
              <a:solidFill>
                <a:schemeClr val="tx1"/>
              </a:solidFill>
            </a:rPr>
            <a:t>limited</a:t>
          </a:r>
          <a:r>
            <a:rPr lang="en-US" b="1">
              <a:solidFill>
                <a:schemeClr val="tx1"/>
              </a:solidFill>
            </a:rPr>
            <a:t> review of </a:t>
          </a:r>
          <a:r>
            <a:rPr lang="en-US" b="1" u="sng">
              <a:solidFill>
                <a:schemeClr val="tx1"/>
              </a:solidFill>
            </a:rPr>
            <a:t>the lender’s </a:t>
          </a:r>
          <a:r>
            <a:rPr lang="en-US" b="1">
              <a:solidFill>
                <a:schemeClr val="tx1"/>
              </a:solidFill>
            </a:rPr>
            <a:t>underwriting and will enforce statutory and regulatory requirements (i.e. environmental reviews, 2530s, Fair Housing Act compliance).</a:t>
          </a:r>
        </a:p>
      </dgm:t>
    </dgm:pt>
    <dgm:pt modelId="{C4C36841-7550-43D3-9EC1-3BA57FF278C3}" type="parTrans" cxnId="{8C755273-85D4-4D54-B00E-F9E135DA6C31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157E994A-C217-49BE-9479-258D603F1E4C}" type="sibTrans" cxnId="{8C755273-85D4-4D54-B00E-F9E135DA6C3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AD079D4-F16E-4913-A672-EF758C441DF3}" type="pres">
      <dgm:prSet presAssocID="{E7747B4A-CFF7-448D-B345-B526F32FAF4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37A1B9-98A1-4440-9435-9F070C576075}" type="pres">
      <dgm:prSet presAssocID="{322AAEF4-8D01-46BB-B7E3-88E8836F9CC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0A2685-8D3A-4475-AF90-356F16EE1C97}" type="pres">
      <dgm:prSet presAssocID="{2E04E5B4-06ED-4D81-8F7B-A7EE6A43B049}" presName="sibTrans" presStyleCnt="0"/>
      <dgm:spPr/>
    </dgm:pt>
    <dgm:pt modelId="{777CC2A2-B87B-4FD4-8EAC-F58EA72EB3CC}" type="pres">
      <dgm:prSet presAssocID="{2110EF15-8486-4545-B7E9-FB65DCC33EE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F9585C-44BA-4D22-9C04-1FD386C59467}" type="pres">
      <dgm:prSet presAssocID="{C71144D6-D488-4FA9-9F99-D82E9794CC51}" presName="sibTrans" presStyleCnt="0"/>
      <dgm:spPr/>
    </dgm:pt>
    <dgm:pt modelId="{1C2F2977-FFCB-45CE-8967-5A1EF359EAAA}" type="pres">
      <dgm:prSet presAssocID="{D8021B29-67B3-4852-B9D0-01D4528EBE5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51E7B-80C3-4D4E-8AC8-845795A0557B}" type="pres">
      <dgm:prSet presAssocID="{0D975BA9-19F6-4D13-BC26-A195DC3AB4B7}" presName="sibTrans" presStyleCnt="0"/>
      <dgm:spPr/>
    </dgm:pt>
    <dgm:pt modelId="{AD757BB9-7987-4A84-9121-0A6B3F8A2755}" type="pres">
      <dgm:prSet presAssocID="{0EE3D42C-49A0-40B7-AD95-D34599DA20E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4C8D0C-2E00-4DA7-B577-A5DAA397D14B}" srcId="{E7747B4A-CFF7-448D-B345-B526F32FAF45}" destId="{2110EF15-8486-4545-B7E9-FB65DCC33EEB}" srcOrd="1" destOrd="0" parTransId="{B62DC059-DD5A-4873-8071-3A5C9A6E7D4F}" sibTransId="{C71144D6-D488-4FA9-9F99-D82E9794CC51}"/>
    <dgm:cxn modelId="{128B7079-8B78-4873-AAB2-34E471410198}" type="presOf" srcId="{D8021B29-67B3-4852-B9D0-01D4528EBE5C}" destId="{1C2F2977-FFCB-45CE-8967-5A1EF359EAAA}" srcOrd="0" destOrd="0" presId="urn:microsoft.com/office/officeart/2005/8/layout/default"/>
    <dgm:cxn modelId="{617DF2A6-B4B7-4366-B1F0-0084CB735BE0}" type="presOf" srcId="{322AAEF4-8D01-46BB-B7E3-88E8836F9CC9}" destId="{3537A1B9-98A1-4440-9435-9F070C576075}" srcOrd="0" destOrd="0" presId="urn:microsoft.com/office/officeart/2005/8/layout/default"/>
    <dgm:cxn modelId="{6CFDE239-3103-42BB-90F8-ED60BB51BEC9}" srcId="{322AAEF4-8D01-46BB-B7E3-88E8836F9CC9}" destId="{2A97DFF4-2F42-44E5-88F7-D8604B8F9E51}" srcOrd="0" destOrd="0" parTransId="{19B6B1B8-327E-4F20-9B91-B30D733A3B73}" sibTransId="{C4F83E82-C65F-4767-B183-B8A8864B9710}"/>
    <dgm:cxn modelId="{1E735688-8C16-4414-942E-26A50D8BD5A9}" type="presOf" srcId="{0EE3D42C-49A0-40B7-AD95-D34599DA20E2}" destId="{AD757BB9-7987-4A84-9121-0A6B3F8A2755}" srcOrd="0" destOrd="0" presId="urn:microsoft.com/office/officeart/2005/8/layout/default"/>
    <dgm:cxn modelId="{59EE0FE9-57F2-443E-AADE-52E60447E11D}" type="presOf" srcId="{2A97DFF4-2F42-44E5-88F7-D8604B8F9E51}" destId="{3537A1B9-98A1-4440-9435-9F070C576075}" srcOrd="0" destOrd="1" presId="urn:microsoft.com/office/officeart/2005/8/layout/default"/>
    <dgm:cxn modelId="{EB53163C-8EDE-4CD3-B8FC-59DC880020F0}" type="presOf" srcId="{F9A68D18-FA8A-4B67-B8F5-BBA19DA53B39}" destId="{3537A1B9-98A1-4440-9435-9F070C576075}" srcOrd="0" destOrd="2" presId="urn:microsoft.com/office/officeart/2005/8/layout/default"/>
    <dgm:cxn modelId="{2D5863B4-6985-4BE8-A62A-1CAF15E610A5}" type="presOf" srcId="{2110EF15-8486-4545-B7E9-FB65DCC33EEB}" destId="{777CC2A2-B87B-4FD4-8EAC-F58EA72EB3CC}" srcOrd="0" destOrd="0" presId="urn:microsoft.com/office/officeart/2005/8/layout/default"/>
    <dgm:cxn modelId="{71B6BAB6-141D-4EFD-A872-9DBF1C971A6E}" srcId="{E7747B4A-CFF7-448D-B345-B526F32FAF45}" destId="{D8021B29-67B3-4852-B9D0-01D4528EBE5C}" srcOrd="2" destOrd="0" parTransId="{1175A154-03C9-4F75-BAC1-03B9F7E33702}" sibTransId="{0D975BA9-19F6-4D13-BC26-A195DC3AB4B7}"/>
    <dgm:cxn modelId="{3DE9D155-1D0E-4C41-9C6A-609CA831135F}" srcId="{322AAEF4-8D01-46BB-B7E3-88E8836F9CC9}" destId="{F9A68D18-FA8A-4B67-B8F5-BBA19DA53B39}" srcOrd="1" destOrd="0" parTransId="{8EC51641-1AC1-4E75-919B-8B7CFA2D68FF}" sibTransId="{45013966-E29D-48A7-8305-02DFC1255EB4}"/>
    <dgm:cxn modelId="{8C755273-85D4-4D54-B00E-F9E135DA6C31}" srcId="{E7747B4A-CFF7-448D-B345-B526F32FAF45}" destId="{0EE3D42C-49A0-40B7-AD95-D34599DA20E2}" srcOrd="3" destOrd="0" parTransId="{C4C36841-7550-43D3-9EC1-3BA57FF278C3}" sibTransId="{157E994A-C217-49BE-9479-258D603F1E4C}"/>
    <dgm:cxn modelId="{B5CC5BF3-EF0F-49E2-BDDF-4642C951A3CF}" type="presOf" srcId="{E7747B4A-CFF7-448D-B345-B526F32FAF45}" destId="{4AD079D4-F16E-4913-A672-EF758C441DF3}" srcOrd="0" destOrd="0" presId="urn:microsoft.com/office/officeart/2005/8/layout/default"/>
    <dgm:cxn modelId="{C0D9ECBD-01A1-4F76-98AD-85247D7ED766}" srcId="{E7747B4A-CFF7-448D-B345-B526F32FAF45}" destId="{322AAEF4-8D01-46BB-B7E3-88E8836F9CC9}" srcOrd="0" destOrd="0" parTransId="{A5E089DD-6427-4BB9-BFCA-A6792A310B46}" sibTransId="{2E04E5B4-06ED-4D81-8F7B-A7EE6A43B049}"/>
    <dgm:cxn modelId="{D9C8B42D-4283-4BE2-9CD3-EAA1D40EDD38}" type="presParOf" srcId="{4AD079D4-F16E-4913-A672-EF758C441DF3}" destId="{3537A1B9-98A1-4440-9435-9F070C576075}" srcOrd="0" destOrd="0" presId="urn:microsoft.com/office/officeart/2005/8/layout/default"/>
    <dgm:cxn modelId="{389FDAE4-815B-4843-8818-22F7E9B3B6DE}" type="presParOf" srcId="{4AD079D4-F16E-4913-A672-EF758C441DF3}" destId="{DB0A2685-8D3A-4475-AF90-356F16EE1C97}" srcOrd="1" destOrd="0" presId="urn:microsoft.com/office/officeart/2005/8/layout/default"/>
    <dgm:cxn modelId="{229E5CA0-9B9E-4438-B4C8-694D87BB3C69}" type="presParOf" srcId="{4AD079D4-F16E-4913-A672-EF758C441DF3}" destId="{777CC2A2-B87B-4FD4-8EAC-F58EA72EB3CC}" srcOrd="2" destOrd="0" presId="urn:microsoft.com/office/officeart/2005/8/layout/default"/>
    <dgm:cxn modelId="{10F0E170-4FCD-4679-A8B3-BF80375977B1}" type="presParOf" srcId="{4AD079D4-F16E-4913-A672-EF758C441DF3}" destId="{DBF9585C-44BA-4D22-9C04-1FD386C59467}" srcOrd="3" destOrd="0" presId="urn:microsoft.com/office/officeart/2005/8/layout/default"/>
    <dgm:cxn modelId="{50DEC767-91E5-4571-9320-2F2049A7F9A4}" type="presParOf" srcId="{4AD079D4-F16E-4913-A672-EF758C441DF3}" destId="{1C2F2977-FFCB-45CE-8967-5A1EF359EAAA}" srcOrd="4" destOrd="0" presId="urn:microsoft.com/office/officeart/2005/8/layout/default"/>
    <dgm:cxn modelId="{21B393D6-D4C3-4511-A78E-938187038084}" type="presParOf" srcId="{4AD079D4-F16E-4913-A672-EF758C441DF3}" destId="{18E51E7B-80C3-4D4E-8AC8-845795A0557B}" srcOrd="5" destOrd="0" presId="urn:microsoft.com/office/officeart/2005/8/layout/default"/>
    <dgm:cxn modelId="{C7A045C6-2EB0-4478-B3AD-655611B63CA6}" type="presParOf" srcId="{4AD079D4-F16E-4913-A672-EF758C441DF3}" destId="{AD757BB9-7987-4A84-9121-0A6B3F8A275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AFF42D-29CD-4562-906C-1A16AD488B5F}" type="doc">
      <dgm:prSet loTypeId="urn:microsoft.com/office/officeart/2005/8/layout/default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7AFA50FF-0B0A-4442-AABA-C0BD3733EFEA}">
      <dgm:prSet/>
      <dgm:spPr/>
      <dgm:t>
        <a:bodyPr/>
        <a:lstStyle/>
        <a:p>
          <a:r>
            <a:rPr lang="en-US" b="1" dirty="0"/>
            <a:t>Eligible deal type</a:t>
          </a:r>
        </a:p>
      </dgm:t>
    </dgm:pt>
    <dgm:pt modelId="{716D8AFE-7019-4B07-9604-F9C5E39C8875}" type="parTrans" cxnId="{00546A06-B741-4EBD-9FF3-609DB6B03CCE}">
      <dgm:prSet/>
      <dgm:spPr/>
      <dgm:t>
        <a:bodyPr/>
        <a:lstStyle/>
        <a:p>
          <a:endParaRPr lang="en-US"/>
        </a:p>
      </dgm:t>
    </dgm:pt>
    <dgm:pt modelId="{948CE1B6-ACD7-41B3-A3D2-EB71E81A5C06}" type="sibTrans" cxnId="{00546A06-B741-4EBD-9FF3-609DB6B03CCE}">
      <dgm:prSet/>
      <dgm:spPr/>
      <dgm:t>
        <a:bodyPr/>
        <a:lstStyle/>
        <a:p>
          <a:endParaRPr lang="en-US"/>
        </a:p>
      </dgm:t>
    </dgm:pt>
    <dgm:pt modelId="{3F2F4A4B-B9B7-463A-B2A5-59008335F44D}">
      <dgm:prSet/>
      <dgm:spPr/>
      <dgm:t>
        <a:bodyPr/>
        <a:lstStyle/>
        <a:p>
          <a:r>
            <a:rPr lang="en-US" b="1" dirty="0"/>
            <a:t>4% or 9% re-syndication LIHTC sub. rehab. without Section 8 at 75% maximum Loan to Cost w/ rents 10% below market</a:t>
          </a:r>
        </a:p>
      </dgm:t>
    </dgm:pt>
    <dgm:pt modelId="{EF71AA10-9E34-49DA-A91E-1A327CC3D098}" type="parTrans" cxnId="{6A2720CA-226F-42C6-9F44-7DD891BAFB98}">
      <dgm:prSet/>
      <dgm:spPr/>
      <dgm:t>
        <a:bodyPr/>
        <a:lstStyle/>
        <a:p>
          <a:endParaRPr lang="en-US"/>
        </a:p>
      </dgm:t>
    </dgm:pt>
    <dgm:pt modelId="{BC454776-E738-4A3D-9FFA-1A221B99422C}" type="sibTrans" cxnId="{6A2720CA-226F-42C6-9F44-7DD891BAFB98}">
      <dgm:prSet/>
      <dgm:spPr/>
      <dgm:t>
        <a:bodyPr/>
        <a:lstStyle/>
        <a:p>
          <a:endParaRPr lang="en-US"/>
        </a:p>
      </dgm:t>
    </dgm:pt>
    <dgm:pt modelId="{4F9BD875-3306-4900-ACB5-D3F27F68843F}">
      <dgm:prSet/>
      <dgm:spPr/>
      <dgm:t>
        <a:bodyPr/>
        <a:lstStyle/>
        <a:p>
          <a:r>
            <a:rPr lang="en-US" b="1"/>
            <a:t>Goal:  Close within 120 calendar days (60 day review + 60 days to close)</a:t>
          </a:r>
        </a:p>
      </dgm:t>
    </dgm:pt>
    <dgm:pt modelId="{54826E30-8A34-41B1-81E3-686DEBD4483F}" type="parTrans" cxnId="{DACD1A44-A1C0-431E-B2D0-EC72F9C652AD}">
      <dgm:prSet/>
      <dgm:spPr/>
      <dgm:t>
        <a:bodyPr/>
        <a:lstStyle/>
        <a:p>
          <a:endParaRPr lang="en-US"/>
        </a:p>
      </dgm:t>
    </dgm:pt>
    <dgm:pt modelId="{093F5C30-E2E9-4E1D-BB1E-E9D762509795}" type="sibTrans" cxnId="{DACD1A44-A1C0-431E-B2D0-EC72F9C652AD}">
      <dgm:prSet/>
      <dgm:spPr/>
      <dgm:t>
        <a:bodyPr/>
        <a:lstStyle/>
        <a:p>
          <a:endParaRPr lang="en-US"/>
        </a:p>
      </dgm:t>
    </dgm:pt>
    <dgm:pt modelId="{24984CDD-8454-4C6C-B8D9-6C3DB4A77AF5}">
      <dgm:prSet/>
      <dgm:spPr/>
      <dgm:t>
        <a:bodyPr/>
        <a:lstStyle/>
        <a:p>
          <a:r>
            <a:rPr lang="en-US" b="1"/>
            <a:t>HUD will review and approve the Lender’s underwriting conclusions &amp; ensure compliance with statutory and regulatory requirements</a:t>
          </a:r>
        </a:p>
      </dgm:t>
    </dgm:pt>
    <dgm:pt modelId="{3FB775CC-71FA-472B-84B2-172111BCE886}" type="parTrans" cxnId="{7A9634F7-21D4-41D7-AABE-63342A9A3C11}">
      <dgm:prSet/>
      <dgm:spPr/>
      <dgm:t>
        <a:bodyPr/>
        <a:lstStyle/>
        <a:p>
          <a:endParaRPr lang="en-US"/>
        </a:p>
      </dgm:t>
    </dgm:pt>
    <dgm:pt modelId="{9D7718F5-E6B1-40D2-837F-EBA57C643864}" type="sibTrans" cxnId="{7A9634F7-21D4-41D7-AABE-63342A9A3C11}">
      <dgm:prSet/>
      <dgm:spPr/>
      <dgm:t>
        <a:bodyPr/>
        <a:lstStyle/>
        <a:p>
          <a:endParaRPr lang="en-US"/>
        </a:p>
      </dgm:t>
    </dgm:pt>
    <dgm:pt modelId="{17509960-1705-4682-9AE0-1695F9AE41C5}">
      <dgm:prSet/>
      <dgm:spPr/>
      <dgm:t>
        <a:bodyPr/>
        <a:lstStyle/>
        <a:p>
          <a:r>
            <a:rPr lang="en-US" b="1"/>
            <a:t>Lender will be allowed additional authority during the construction phase (approve most change orders, escrow releases)</a:t>
          </a:r>
        </a:p>
      </dgm:t>
    </dgm:pt>
    <dgm:pt modelId="{BCCF41D6-6203-43B3-B60D-7ECEDB633A36}" type="parTrans" cxnId="{CE189D88-4374-4458-B75F-87455EADDC86}">
      <dgm:prSet/>
      <dgm:spPr/>
      <dgm:t>
        <a:bodyPr/>
        <a:lstStyle/>
        <a:p>
          <a:endParaRPr lang="en-US"/>
        </a:p>
      </dgm:t>
    </dgm:pt>
    <dgm:pt modelId="{6B73EDF0-58C9-42E4-AC95-E08465F18BCD}" type="sibTrans" cxnId="{CE189D88-4374-4458-B75F-87455EADDC86}">
      <dgm:prSet/>
      <dgm:spPr/>
      <dgm:t>
        <a:bodyPr/>
        <a:lstStyle/>
        <a:p>
          <a:endParaRPr lang="en-US"/>
        </a:p>
      </dgm:t>
    </dgm:pt>
    <dgm:pt modelId="{88E30171-FB26-43B7-AA7D-1EBA76C078F1}" type="pres">
      <dgm:prSet presAssocID="{93AFF42D-29CD-4562-906C-1A16AD488B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723C19-BE8B-42C2-B776-F89B76251169}" type="pres">
      <dgm:prSet presAssocID="{7AFA50FF-0B0A-4442-AABA-C0BD3733EFE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27CEB-ADF7-4D2C-9485-3C72EAA3CC9D}" type="pres">
      <dgm:prSet presAssocID="{948CE1B6-ACD7-41B3-A3D2-EB71E81A5C06}" presName="sibTrans" presStyleCnt="0"/>
      <dgm:spPr/>
    </dgm:pt>
    <dgm:pt modelId="{EA4A64DD-225C-4A5D-8D5D-B7AE44662847}" type="pres">
      <dgm:prSet presAssocID="{4F9BD875-3306-4900-ACB5-D3F27F68843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BC0D6-60DF-43FD-9E76-A182AD53998B}" type="pres">
      <dgm:prSet presAssocID="{093F5C30-E2E9-4E1D-BB1E-E9D762509795}" presName="sibTrans" presStyleCnt="0"/>
      <dgm:spPr/>
    </dgm:pt>
    <dgm:pt modelId="{B26C61E9-360C-4DA6-997D-3E670AC5AB31}" type="pres">
      <dgm:prSet presAssocID="{24984CDD-8454-4C6C-B8D9-6C3DB4A77AF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67957-7F82-48CC-A0E0-9193944633A5}" type="pres">
      <dgm:prSet presAssocID="{9D7718F5-E6B1-40D2-837F-EBA57C643864}" presName="sibTrans" presStyleCnt="0"/>
      <dgm:spPr/>
    </dgm:pt>
    <dgm:pt modelId="{C8C93D58-2337-4B4E-B368-07C9A586E7BF}" type="pres">
      <dgm:prSet presAssocID="{17509960-1705-4682-9AE0-1695F9AE41C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9634F7-21D4-41D7-AABE-63342A9A3C11}" srcId="{93AFF42D-29CD-4562-906C-1A16AD488B5F}" destId="{24984CDD-8454-4C6C-B8D9-6C3DB4A77AF5}" srcOrd="2" destOrd="0" parTransId="{3FB775CC-71FA-472B-84B2-172111BCE886}" sibTransId="{9D7718F5-E6B1-40D2-837F-EBA57C643864}"/>
    <dgm:cxn modelId="{A03837CB-4756-4A21-8C33-0ECC802CCBCC}" type="presOf" srcId="{17509960-1705-4682-9AE0-1695F9AE41C5}" destId="{C8C93D58-2337-4B4E-B368-07C9A586E7BF}" srcOrd="0" destOrd="0" presId="urn:microsoft.com/office/officeart/2005/8/layout/default"/>
    <dgm:cxn modelId="{C31911CD-C884-4375-BB9A-B1BF00F3EB73}" type="presOf" srcId="{93AFF42D-29CD-4562-906C-1A16AD488B5F}" destId="{88E30171-FB26-43B7-AA7D-1EBA76C078F1}" srcOrd="0" destOrd="0" presId="urn:microsoft.com/office/officeart/2005/8/layout/default"/>
    <dgm:cxn modelId="{409148D8-1E39-40C7-A88A-DCD5C9B3C7F7}" type="presOf" srcId="{7AFA50FF-0B0A-4442-AABA-C0BD3733EFEA}" destId="{49723C19-BE8B-42C2-B776-F89B76251169}" srcOrd="0" destOrd="0" presId="urn:microsoft.com/office/officeart/2005/8/layout/default"/>
    <dgm:cxn modelId="{6A2720CA-226F-42C6-9F44-7DD891BAFB98}" srcId="{7AFA50FF-0B0A-4442-AABA-C0BD3733EFEA}" destId="{3F2F4A4B-B9B7-463A-B2A5-59008335F44D}" srcOrd="0" destOrd="0" parTransId="{EF71AA10-9E34-49DA-A91E-1A327CC3D098}" sibTransId="{BC454776-E738-4A3D-9FFA-1A221B99422C}"/>
    <dgm:cxn modelId="{00546A06-B741-4EBD-9FF3-609DB6B03CCE}" srcId="{93AFF42D-29CD-4562-906C-1A16AD488B5F}" destId="{7AFA50FF-0B0A-4442-AABA-C0BD3733EFEA}" srcOrd="0" destOrd="0" parTransId="{716D8AFE-7019-4B07-9604-F9C5E39C8875}" sibTransId="{948CE1B6-ACD7-41B3-A3D2-EB71E81A5C06}"/>
    <dgm:cxn modelId="{CE189D88-4374-4458-B75F-87455EADDC86}" srcId="{93AFF42D-29CD-4562-906C-1A16AD488B5F}" destId="{17509960-1705-4682-9AE0-1695F9AE41C5}" srcOrd="3" destOrd="0" parTransId="{BCCF41D6-6203-43B3-B60D-7ECEDB633A36}" sibTransId="{6B73EDF0-58C9-42E4-AC95-E08465F18BCD}"/>
    <dgm:cxn modelId="{7BD128BF-2B73-4CD6-B9C1-66A26B7DB278}" type="presOf" srcId="{4F9BD875-3306-4900-ACB5-D3F27F68843F}" destId="{EA4A64DD-225C-4A5D-8D5D-B7AE44662847}" srcOrd="0" destOrd="0" presId="urn:microsoft.com/office/officeart/2005/8/layout/default"/>
    <dgm:cxn modelId="{DACD1A44-A1C0-431E-B2D0-EC72F9C652AD}" srcId="{93AFF42D-29CD-4562-906C-1A16AD488B5F}" destId="{4F9BD875-3306-4900-ACB5-D3F27F68843F}" srcOrd="1" destOrd="0" parTransId="{54826E30-8A34-41B1-81E3-686DEBD4483F}" sibTransId="{093F5C30-E2E9-4E1D-BB1E-E9D762509795}"/>
    <dgm:cxn modelId="{6FE1AF4C-FBEB-4476-995E-F2DC38A990F6}" type="presOf" srcId="{24984CDD-8454-4C6C-B8D9-6C3DB4A77AF5}" destId="{B26C61E9-360C-4DA6-997D-3E670AC5AB31}" srcOrd="0" destOrd="0" presId="urn:microsoft.com/office/officeart/2005/8/layout/default"/>
    <dgm:cxn modelId="{3747C75B-D79A-485C-BD2C-119AE45F75C4}" type="presOf" srcId="{3F2F4A4B-B9B7-463A-B2A5-59008335F44D}" destId="{49723C19-BE8B-42C2-B776-F89B76251169}" srcOrd="0" destOrd="1" presId="urn:microsoft.com/office/officeart/2005/8/layout/default"/>
    <dgm:cxn modelId="{0F1943FB-0717-43E0-AE62-AF4DD7AD3D17}" type="presParOf" srcId="{88E30171-FB26-43B7-AA7D-1EBA76C078F1}" destId="{49723C19-BE8B-42C2-B776-F89B76251169}" srcOrd="0" destOrd="0" presId="urn:microsoft.com/office/officeart/2005/8/layout/default"/>
    <dgm:cxn modelId="{58228D02-5681-41CC-A695-48EE02F48470}" type="presParOf" srcId="{88E30171-FB26-43B7-AA7D-1EBA76C078F1}" destId="{F1A27CEB-ADF7-4D2C-9485-3C72EAA3CC9D}" srcOrd="1" destOrd="0" presId="urn:microsoft.com/office/officeart/2005/8/layout/default"/>
    <dgm:cxn modelId="{6F0BC152-A95A-4E21-976C-49F04B1B065F}" type="presParOf" srcId="{88E30171-FB26-43B7-AA7D-1EBA76C078F1}" destId="{EA4A64DD-225C-4A5D-8D5D-B7AE44662847}" srcOrd="2" destOrd="0" presId="urn:microsoft.com/office/officeart/2005/8/layout/default"/>
    <dgm:cxn modelId="{7B7582E6-4F9D-4BF5-863E-DE5A4364057A}" type="presParOf" srcId="{88E30171-FB26-43B7-AA7D-1EBA76C078F1}" destId="{FEABC0D6-60DF-43FD-9E76-A182AD53998B}" srcOrd="3" destOrd="0" presId="urn:microsoft.com/office/officeart/2005/8/layout/default"/>
    <dgm:cxn modelId="{B829810F-D9C7-46FD-9DC9-E4F0267417ED}" type="presParOf" srcId="{88E30171-FB26-43B7-AA7D-1EBA76C078F1}" destId="{B26C61E9-360C-4DA6-997D-3E670AC5AB31}" srcOrd="4" destOrd="0" presId="urn:microsoft.com/office/officeart/2005/8/layout/default"/>
    <dgm:cxn modelId="{7CC784F6-F1C5-442D-A8AE-F5CAA5683A65}" type="presParOf" srcId="{88E30171-FB26-43B7-AA7D-1EBA76C078F1}" destId="{05F67957-7F82-48CC-A0E0-9193944633A5}" srcOrd="5" destOrd="0" presId="urn:microsoft.com/office/officeart/2005/8/layout/default"/>
    <dgm:cxn modelId="{0DE7B99C-E687-42B3-BC65-F4C059CFA353}" type="presParOf" srcId="{88E30171-FB26-43B7-AA7D-1EBA76C078F1}" destId="{C8C93D58-2337-4B4E-B368-07C9A586E7B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3901C6-8C0F-4D17-BE61-454294CBA75C}" type="doc">
      <dgm:prSet loTypeId="urn:microsoft.com/office/officeart/2005/8/layout/defaul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C8B957A-B2F7-4D15-8206-536EF76A0B57}">
      <dgm:prSet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Experienced Borrower Teams</a:t>
          </a:r>
        </a:p>
      </dgm:t>
    </dgm:pt>
    <dgm:pt modelId="{ACA160A7-3203-4EEE-A4B8-DFA181005EB9}" type="parTrans" cxnId="{AACEDA39-A3C4-480D-B8CE-3325CF55CC03}">
      <dgm:prSet/>
      <dgm:spPr/>
      <dgm:t>
        <a:bodyPr/>
        <a:lstStyle/>
        <a:p>
          <a:endParaRPr lang="en-US" sz="1600"/>
        </a:p>
      </dgm:t>
    </dgm:pt>
    <dgm:pt modelId="{BAA83C52-BF1A-4125-91AA-8E9FED18D41E}" type="sibTrans" cxnId="{AACEDA39-A3C4-480D-B8CE-3325CF55CC03}">
      <dgm:prSet/>
      <dgm:spPr/>
      <dgm:t>
        <a:bodyPr/>
        <a:lstStyle/>
        <a:p>
          <a:endParaRPr lang="en-US" sz="1600"/>
        </a:p>
      </dgm:t>
    </dgm:pt>
    <dgm:pt modelId="{47B50734-1BE9-4FB6-98B0-B663B914AEF6}">
      <dgm:prSet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Clear 2530s</a:t>
          </a:r>
        </a:p>
      </dgm:t>
    </dgm:pt>
    <dgm:pt modelId="{2E9AA48D-C631-46BA-A73B-68D6B297671C}" type="parTrans" cxnId="{61E6A8D0-5F0D-41FC-9BC8-6486E2ABE36C}">
      <dgm:prSet/>
      <dgm:spPr/>
      <dgm:t>
        <a:bodyPr/>
        <a:lstStyle/>
        <a:p>
          <a:endParaRPr lang="en-US" sz="1600"/>
        </a:p>
      </dgm:t>
    </dgm:pt>
    <dgm:pt modelId="{533898E1-56BA-4D85-8E84-26476EB06421}" type="sibTrans" cxnId="{61E6A8D0-5F0D-41FC-9BC8-6486E2ABE36C}">
      <dgm:prSet/>
      <dgm:spPr/>
      <dgm:t>
        <a:bodyPr/>
        <a:lstStyle/>
        <a:p>
          <a:endParaRPr lang="en-US" sz="1600"/>
        </a:p>
      </dgm:t>
    </dgm:pt>
    <dgm:pt modelId="{D3A4ADD0-1A9A-4E9A-9797-BD9EFBD826B5}">
      <dgm:prSet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Limited environmental risk factors</a:t>
          </a:r>
        </a:p>
      </dgm:t>
    </dgm:pt>
    <dgm:pt modelId="{34FF0CD2-89DB-41E5-8C3C-2A2C9EA2DC23}" type="parTrans" cxnId="{AE85E0BE-268A-4D52-96BB-AE5F020B9126}">
      <dgm:prSet/>
      <dgm:spPr/>
      <dgm:t>
        <a:bodyPr/>
        <a:lstStyle/>
        <a:p>
          <a:endParaRPr lang="en-US" sz="1600"/>
        </a:p>
      </dgm:t>
    </dgm:pt>
    <dgm:pt modelId="{AD2D7A86-ADE7-46A9-8F95-8A0EE33DA870}" type="sibTrans" cxnId="{AE85E0BE-268A-4D52-96BB-AE5F020B9126}">
      <dgm:prSet/>
      <dgm:spPr/>
      <dgm:t>
        <a:bodyPr/>
        <a:lstStyle/>
        <a:p>
          <a:endParaRPr lang="en-US" sz="1600"/>
        </a:p>
      </dgm:t>
    </dgm:pt>
    <dgm:pt modelId="{75593931-2FAB-4CC7-9E26-59C96E5753A3}">
      <dgm:prSet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Evidence of LIHTC commitment</a:t>
          </a:r>
        </a:p>
      </dgm:t>
    </dgm:pt>
    <dgm:pt modelId="{DF37F746-6E5A-4DEC-ACD3-7A3C8DB3C7DE}" type="parTrans" cxnId="{2C11D535-AE0B-486E-BB96-F6766487A005}">
      <dgm:prSet/>
      <dgm:spPr/>
      <dgm:t>
        <a:bodyPr/>
        <a:lstStyle/>
        <a:p>
          <a:endParaRPr lang="en-US" sz="1600"/>
        </a:p>
      </dgm:t>
    </dgm:pt>
    <dgm:pt modelId="{3BF479D2-4D6F-4FCA-B9EE-F4DB651597A4}" type="sibTrans" cxnId="{2C11D535-AE0B-486E-BB96-F6766487A005}">
      <dgm:prSet/>
      <dgm:spPr/>
      <dgm:t>
        <a:bodyPr/>
        <a:lstStyle/>
        <a:p>
          <a:endParaRPr lang="en-US" sz="1600"/>
        </a:p>
      </dgm:t>
    </dgm:pt>
    <dgm:pt modelId="{7E3F264A-E7F6-4EBA-BE60-806D66A5FDE3}">
      <dgm:prSet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Maximum Loan Amount:  $25 million</a:t>
          </a:r>
        </a:p>
      </dgm:t>
    </dgm:pt>
    <dgm:pt modelId="{E4627F45-7624-47D9-BA35-CBC1B2F1729A}" type="parTrans" cxnId="{91548897-48B6-46F3-B661-78980E5A2957}">
      <dgm:prSet/>
      <dgm:spPr/>
      <dgm:t>
        <a:bodyPr/>
        <a:lstStyle/>
        <a:p>
          <a:endParaRPr lang="en-US" sz="1600"/>
        </a:p>
      </dgm:t>
    </dgm:pt>
    <dgm:pt modelId="{8DE0AF54-F1BB-42D9-A14D-63EF831DD018}" type="sibTrans" cxnId="{91548897-48B6-46F3-B661-78980E5A2957}">
      <dgm:prSet/>
      <dgm:spPr/>
      <dgm:t>
        <a:bodyPr/>
        <a:lstStyle/>
        <a:p>
          <a:endParaRPr lang="en-US" sz="1600"/>
        </a:p>
      </dgm:t>
    </dgm:pt>
    <dgm:pt modelId="{28557727-234F-42AD-BCD5-676959193F53}">
      <dgm:prSet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Pose limited risk (low Loan to Cost, few environmental issues)</a:t>
          </a:r>
        </a:p>
      </dgm:t>
    </dgm:pt>
    <dgm:pt modelId="{F5DF002D-394C-4E6B-8D07-13DA19624C66}" type="parTrans" cxnId="{8E8BEA76-21E5-436E-AC7A-BE247C20498C}">
      <dgm:prSet/>
      <dgm:spPr/>
      <dgm:t>
        <a:bodyPr/>
        <a:lstStyle/>
        <a:p>
          <a:endParaRPr lang="en-US" sz="1600"/>
        </a:p>
      </dgm:t>
    </dgm:pt>
    <dgm:pt modelId="{A5ADA673-9DC8-461C-9B06-AD137B6B044B}" type="sibTrans" cxnId="{8E8BEA76-21E5-436E-AC7A-BE247C20498C}">
      <dgm:prSet/>
      <dgm:spPr/>
      <dgm:t>
        <a:bodyPr/>
        <a:lstStyle/>
        <a:p>
          <a:endParaRPr lang="en-US" sz="1600"/>
        </a:p>
      </dgm:t>
    </dgm:pt>
    <dgm:pt modelId="{50577D40-1DA3-49A6-B9DD-EA5B26E491BE}">
      <dgm:prSet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Fast turn-around (excludes complex deals such as RAD) </a:t>
          </a:r>
        </a:p>
      </dgm:t>
    </dgm:pt>
    <dgm:pt modelId="{1ADD8A44-825D-48C0-8D75-C7072CA4949D}" type="parTrans" cxnId="{0DA75D78-D408-4C17-BA85-0C73F7E5BE2C}">
      <dgm:prSet/>
      <dgm:spPr/>
      <dgm:t>
        <a:bodyPr/>
        <a:lstStyle/>
        <a:p>
          <a:endParaRPr lang="en-US" sz="1600"/>
        </a:p>
      </dgm:t>
    </dgm:pt>
    <dgm:pt modelId="{B4BDA934-E556-4936-B8E3-76F1753CF637}" type="sibTrans" cxnId="{0DA75D78-D408-4C17-BA85-0C73F7E5BE2C}">
      <dgm:prSet/>
      <dgm:spPr/>
      <dgm:t>
        <a:bodyPr/>
        <a:lstStyle/>
        <a:p>
          <a:endParaRPr lang="en-US" sz="1600"/>
        </a:p>
      </dgm:t>
    </dgm:pt>
    <dgm:pt modelId="{4F29EC18-7EC8-41DF-A656-487C9BF7DF25}">
      <dgm:prSet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Subject to Concept Meeting and Loan Committee reviews</a:t>
          </a:r>
        </a:p>
      </dgm:t>
    </dgm:pt>
    <dgm:pt modelId="{DA5274F3-6328-414B-8E02-CEA1FC5EEB7E}" type="parTrans" cxnId="{AA19A324-2090-4E90-A63E-BB2450D64683}">
      <dgm:prSet/>
      <dgm:spPr/>
      <dgm:t>
        <a:bodyPr/>
        <a:lstStyle/>
        <a:p>
          <a:endParaRPr lang="en-US" sz="1600"/>
        </a:p>
      </dgm:t>
    </dgm:pt>
    <dgm:pt modelId="{CE7132F7-DC30-400D-9A77-239EF6967BDD}" type="sibTrans" cxnId="{AA19A324-2090-4E90-A63E-BB2450D64683}">
      <dgm:prSet/>
      <dgm:spPr/>
      <dgm:t>
        <a:bodyPr/>
        <a:lstStyle/>
        <a:p>
          <a:endParaRPr lang="en-US" sz="1600"/>
        </a:p>
      </dgm:t>
    </dgm:pt>
    <dgm:pt modelId="{6480CAD4-6DD1-4C42-9702-054DE9C7C5C0}" type="pres">
      <dgm:prSet presAssocID="{243901C6-8C0F-4D17-BE61-454294CBA75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D5DB63-4487-4DD4-9C94-2781FC5B56C1}" type="pres">
      <dgm:prSet presAssocID="{AC8B957A-B2F7-4D15-8206-536EF76A0B57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0A44F-5CA0-4E53-83ED-C14157E512F5}" type="pres">
      <dgm:prSet presAssocID="{BAA83C52-BF1A-4125-91AA-8E9FED18D41E}" presName="sibTrans" presStyleCnt="0"/>
      <dgm:spPr/>
    </dgm:pt>
    <dgm:pt modelId="{9C9D86B7-00B0-4993-8169-508150135092}" type="pres">
      <dgm:prSet presAssocID="{47B50734-1BE9-4FB6-98B0-B663B914AEF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9EC20-C0CA-44D9-9045-BBDE0A02B34F}" type="pres">
      <dgm:prSet presAssocID="{533898E1-56BA-4D85-8E84-26476EB06421}" presName="sibTrans" presStyleCnt="0"/>
      <dgm:spPr/>
    </dgm:pt>
    <dgm:pt modelId="{4F3E0E8F-A246-48C3-A3DE-CFA1554C6658}" type="pres">
      <dgm:prSet presAssocID="{D3A4ADD0-1A9A-4E9A-9797-BD9EFBD826B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6B6AB5-490F-4AB2-9338-4B64D405D854}" type="pres">
      <dgm:prSet presAssocID="{AD2D7A86-ADE7-46A9-8F95-8A0EE33DA870}" presName="sibTrans" presStyleCnt="0"/>
      <dgm:spPr/>
    </dgm:pt>
    <dgm:pt modelId="{C88CBFA8-7948-4C32-9BA7-0BDCB82ADA6D}" type="pres">
      <dgm:prSet presAssocID="{75593931-2FAB-4CC7-9E26-59C96E5753A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CCE28-4E70-4F86-A994-B3E247FE7689}" type="pres">
      <dgm:prSet presAssocID="{3BF479D2-4D6F-4FCA-B9EE-F4DB651597A4}" presName="sibTrans" presStyleCnt="0"/>
      <dgm:spPr/>
    </dgm:pt>
    <dgm:pt modelId="{8F0C571F-D9EE-4E31-B6BA-922896659D79}" type="pres">
      <dgm:prSet presAssocID="{7E3F264A-E7F6-4EBA-BE60-806D66A5FDE3}" presName="node" presStyleLbl="node1" presStyleIdx="4" presStyleCnt="8" custScaleY="117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8F04F-8B40-4484-9A6C-28C2B2E001D5}" type="pres">
      <dgm:prSet presAssocID="{8DE0AF54-F1BB-42D9-A14D-63EF831DD018}" presName="sibTrans" presStyleCnt="0"/>
      <dgm:spPr/>
    </dgm:pt>
    <dgm:pt modelId="{57CC1639-5024-4EA9-87E3-C5EA5355333C}" type="pres">
      <dgm:prSet presAssocID="{28557727-234F-42AD-BCD5-676959193F53}" presName="node" presStyleLbl="node1" presStyleIdx="5" presStyleCnt="8" custScaleY="117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11DB6-44BF-48BF-A222-C0D12415AB2F}" type="pres">
      <dgm:prSet presAssocID="{A5ADA673-9DC8-461C-9B06-AD137B6B044B}" presName="sibTrans" presStyleCnt="0"/>
      <dgm:spPr/>
    </dgm:pt>
    <dgm:pt modelId="{092EA0C1-A857-47D7-BC04-2306827256EC}" type="pres">
      <dgm:prSet presAssocID="{50577D40-1DA3-49A6-B9DD-EA5B26E491BE}" presName="node" presStyleLbl="node1" presStyleIdx="6" presStyleCnt="8" custScaleY="117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3E4C5-AA12-4BE2-901A-8232AA7CEA06}" type="pres">
      <dgm:prSet presAssocID="{B4BDA934-E556-4936-B8E3-76F1753CF637}" presName="sibTrans" presStyleCnt="0"/>
      <dgm:spPr/>
    </dgm:pt>
    <dgm:pt modelId="{BA02C8CC-98E9-4350-87EB-2F9C9FBC6186}" type="pres">
      <dgm:prSet presAssocID="{4F29EC18-7EC8-41DF-A656-487C9BF7DF25}" presName="node" presStyleLbl="node1" presStyleIdx="7" presStyleCnt="8" custScaleY="117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85E0BE-268A-4D52-96BB-AE5F020B9126}" srcId="{243901C6-8C0F-4D17-BE61-454294CBA75C}" destId="{D3A4ADD0-1A9A-4E9A-9797-BD9EFBD826B5}" srcOrd="2" destOrd="0" parTransId="{34FF0CD2-89DB-41E5-8C3C-2A2C9EA2DC23}" sibTransId="{AD2D7A86-ADE7-46A9-8F95-8A0EE33DA870}"/>
    <dgm:cxn modelId="{91548897-48B6-46F3-B661-78980E5A2957}" srcId="{243901C6-8C0F-4D17-BE61-454294CBA75C}" destId="{7E3F264A-E7F6-4EBA-BE60-806D66A5FDE3}" srcOrd="4" destOrd="0" parTransId="{E4627F45-7624-47D9-BA35-CBC1B2F1729A}" sibTransId="{8DE0AF54-F1BB-42D9-A14D-63EF831DD018}"/>
    <dgm:cxn modelId="{76570026-35A1-410B-867A-F066B5C5EB48}" type="presOf" srcId="{243901C6-8C0F-4D17-BE61-454294CBA75C}" destId="{6480CAD4-6DD1-4C42-9702-054DE9C7C5C0}" srcOrd="0" destOrd="0" presId="urn:microsoft.com/office/officeart/2005/8/layout/default"/>
    <dgm:cxn modelId="{37500731-BCF0-493A-83A1-C72313D61DBD}" type="presOf" srcId="{AC8B957A-B2F7-4D15-8206-536EF76A0B57}" destId="{2DD5DB63-4487-4DD4-9C94-2781FC5B56C1}" srcOrd="0" destOrd="0" presId="urn:microsoft.com/office/officeart/2005/8/layout/default"/>
    <dgm:cxn modelId="{8BD66DE3-94AC-4125-A780-E2ECA631CDE8}" type="presOf" srcId="{4F29EC18-7EC8-41DF-A656-487C9BF7DF25}" destId="{BA02C8CC-98E9-4350-87EB-2F9C9FBC6186}" srcOrd="0" destOrd="0" presId="urn:microsoft.com/office/officeart/2005/8/layout/default"/>
    <dgm:cxn modelId="{70A44A38-EB1E-4DD5-AED5-A3C7E3F167A6}" type="presOf" srcId="{50577D40-1DA3-49A6-B9DD-EA5B26E491BE}" destId="{092EA0C1-A857-47D7-BC04-2306827256EC}" srcOrd="0" destOrd="0" presId="urn:microsoft.com/office/officeart/2005/8/layout/default"/>
    <dgm:cxn modelId="{61E6A8D0-5F0D-41FC-9BC8-6486E2ABE36C}" srcId="{243901C6-8C0F-4D17-BE61-454294CBA75C}" destId="{47B50734-1BE9-4FB6-98B0-B663B914AEF6}" srcOrd="1" destOrd="0" parTransId="{2E9AA48D-C631-46BA-A73B-68D6B297671C}" sibTransId="{533898E1-56BA-4D85-8E84-26476EB06421}"/>
    <dgm:cxn modelId="{8E8BEA76-21E5-436E-AC7A-BE247C20498C}" srcId="{243901C6-8C0F-4D17-BE61-454294CBA75C}" destId="{28557727-234F-42AD-BCD5-676959193F53}" srcOrd="5" destOrd="0" parTransId="{F5DF002D-394C-4E6B-8D07-13DA19624C66}" sibTransId="{A5ADA673-9DC8-461C-9B06-AD137B6B044B}"/>
    <dgm:cxn modelId="{0DA75D78-D408-4C17-BA85-0C73F7E5BE2C}" srcId="{243901C6-8C0F-4D17-BE61-454294CBA75C}" destId="{50577D40-1DA3-49A6-B9DD-EA5B26E491BE}" srcOrd="6" destOrd="0" parTransId="{1ADD8A44-825D-48C0-8D75-C7072CA4949D}" sibTransId="{B4BDA934-E556-4936-B8E3-76F1753CF637}"/>
    <dgm:cxn modelId="{9BE45B3E-5F28-4128-9D84-7B09C2024D49}" type="presOf" srcId="{D3A4ADD0-1A9A-4E9A-9797-BD9EFBD826B5}" destId="{4F3E0E8F-A246-48C3-A3DE-CFA1554C6658}" srcOrd="0" destOrd="0" presId="urn:microsoft.com/office/officeart/2005/8/layout/default"/>
    <dgm:cxn modelId="{945E973E-881F-4B0F-B958-C2C5C8DE16E0}" type="presOf" srcId="{28557727-234F-42AD-BCD5-676959193F53}" destId="{57CC1639-5024-4EA9-87E3-C5EA5355333C}" srcOrd="0" destOrd="0" presId="urn:microsoft.com/office/officeart/2005/8/layout/default"/>
    <dgm:cxn modelId="{327B5718-CC60-4511-A714-55FF049B5DC1}" type="presOf" srcId="{7E3F264A-E7F6-4EBA-BE60-806D66A5FDE3}" destId="{8F0C571F-D9EE-4E31-B6BA-922896659D79}" srcOrd="0" destOrd="0" presId="urn:microsoft.com/office/officeart/2005/8/layout/default"/>
    <dgm:cxn modelId="{2C11D535-AE0B-486E-BB96-F6766487A005}" srcId="{243901C6-8C0F-4D17-BE61-454294CBA75C}" destId="{75593931-2FAB-4CC7-9E26-59C96E5753A3}" srcOrd="3" destOrd="0" parTransId="{DF37F746-6E5A-4DEC-ACD3-7A3C8DB3C7DE}" sibTransId="{3BF479D2-4D6F-4FCA-B9EE-F4DB651597A4}"/>
    <dgm:cxn modelId="{AACEDA39-A3C4-480D-B8CE-3325CF55CC03}" srcId="{243901C6-8C0F-4D17-BE61-454294CBA75C}" destId="{AC8B957A-B2F7-4D15-8206-536EF76A0B57}" srcOrd="0" destOrd="0" parTransId="{ACA160A7-3203-4EEE-A4B8-DFA181005EB9}" sibTransId="{BAA83C52-BF1A-4125-91AA-8E9FED18D41E}"/>
    <dgm:cxn modelId="{72E205E1-B32C-4B29-AAB5-EC40DB6124F6}" type="presOf" srcId="{75593931-2FAB-4CC7-9E26-59C96E5753A3}" destId="{C88CBFA8-7948-4C32-9BA7-0BDCB82ADA6D}" srcOrd="0" destOrd="0" presId="urn:microsoft.com/office/officeart/2005/8/layout/default"/>
    <dgm:cxn modelId="{C36F1479-367C-404C-A8B9-414788A5E33A}" type="presOf" srcId="{47B50734-1BE9-4FB6-98B0-B663B914AEF6}" destId="{9C9D86B7-00B0-4993-8169-508150135092}" srcOrd="0" destOrd="0" presId="urn:microsoft.com/office/officeart/2005/8/layout/default"/>
    <dgm:cxn modelId="{AA19A324-2090-4E90-A63E-BB2450D64683}" srcId="{243901C6-8C0F-4D17-BE61-454294CBA75C}" destId="{4F29EC18-7EC8-41DF-A656-487C9BF7DF25}" srcOrd="7" destOrd="0" parTransId="{DA5274F3-6328-414B-8E02-CEA1FC5EEB7E}" sibTransId="{CE7132F7-DC30-400D-9A77-239EF6967BDD}"/>
    <dgm:cxn modelId="{5707F623-4FDC-4095-8420-57667E8E1117}" type="presParOf" srcId="{6480CAD4-6DD1-4C42-9702-054DE9C7C5C0}" destId="{2DD5DB63-4487-4DD4-9C94-2781FC5B56C1}" srcOrd="0" destOrd="0" presId="urn:microsoft.com/office/officeart/2005/8/layout/default"/>
    <dgm:cxn modelId="{9C2D8998-800D-426C-AB9A-DB039A04CA14}" type="presParOf" srcId="{6480CAD4-6DD1-4C42-9702-054DE9C7C5C0}" destId="{3CF0A44F-5CA0-4E53-83ED-C14157E512F5}" srcOrd="1" destOrd="0" presId="urn:microsoft.com/office/officeart/2005/8/layout/default"/>
    <dgm:cxn modelId="{2433EB11-D43A-4DDB-A1C6-DB5ED8ACF849}" type="presParOf" srcId="{6480CAD4-6DD1-4C42-9702-054DE9C7C5C0}" destId="{9C9D86B7-00B0-4993-8169-508150135092}" srcOrd="2" destOrd="0" presId="urn:microsoft.com/office/officeart/2005/8/layout/default"/>
    <dgm:cxn modelId="{80FD1D09-B7A9-4E27-AACA-030E5E8AA22F}" type="presParOf" srcId="{6480CAD4-6DD1-4C42-9702-054DE9C7C5C0}" destId="{C249EC20-C0CA-44D9-9045-BBDE0A02B34F}" srcOrd="3" destOrd="0" presId="urn:microsoft.com/office/officeart/2005/8/layout/default"/>
    <dgm:cxn modelId="{AB58379A-19FC-4C6A-B730-D1150D575584}" type="presParOf" srcId="{6480CAD4-6DD1-4C42-9702-054DE9C7C5C0}" destId="{4F3E0E8F-A246-48C3-A3DE-CFA1554C6658}" srcOrd="4" destOrd="0" presId="urn:microsoft.com/office/officeart/2005/8/layout/default"/>
    <dgm:cxn modelId="{C2186478-6640-4F53-AAE6-FB432DE75BB6}" type="presParOf" srcId="{6480CAD4-6DD1-4C42-9702-054DE9C7C5C0}" destId="{6F6B6AB5-490F-4AB2-9338-4B64D405D854}" srcOrd="5" destOrd="0" presId="urn:microsoft.com/office/officeart/2005/8/layout/default"/>
    <dgm:cxn modelId="{BFE1F7A3-8463-40F1-8199-B796BA752322}" type="presParOf" srcId="{6480CAD4-6DD1-4C42-9702-054DE9C7C5C0}" destId="{C88CBFA8-7948-4C32-9BA7-0BDCB82ADA6D}" srcOrd="6" destOrd="0" presId="urn:microsoft.com/office/officeart/2005/8/layout/default"/>
    <dgm:cxn modelId="{BCDC062E-A1BE-4AA8-986A-3AF4C97F4296}" type="presParOf" srcId="{6480CAD4-6DD1-4C42-9702-054DE9C7C5C0}" destId="{C7CCCE28-4E70-4F86-A994-B3E247FE7689}" srcOrd="7" destOrd="0" presId="urn:microsoft.com/office/officeart/2005/8/layout/default"/>
    <dgm:cxn modelId="{1C394536-2811-425F-92FC-F5E6DCF6D740}" type="presParOf" srcId="{6480CAD4-6DD1-4C42-9702-054DE9C7C5C0}" destId="{8F0C571F-D9EE-4E31-B6BA-922896659D79}" srcOrd="8" destOrd="0" presId="urn:microsoft.com/office/officeart/2005/8/layout/default"/>
    <dgm:cxn modelId="{2E01B527-6719-4432-A3D6-49DC3D3235E7}" type="presParOf" srcId="{6480CAD4-6DD1-4C42-9702-054DE9C7C5C0}" destId="{76E8F04F-8B40-4484-9A6C-28C2B2E001D5}" srcOrd="9" destOrd="0" presId="urn:microsoft.com/office/officeart/2005/8/layout/default"/>
    <dgm:cxn modelId="{C0DFC14B-71E5-413A-A163-E5554997E911}" type="presParOf" srcId="{6480CAD4-6DD1-4C42-9702-054DE9C7C5C0}" destId="{57CC1639-5024-4EA9-87E3-C5EA5355333C}" srcOrd="10" destOrd="0" presId="urn:microsoft.com/office/officeart/2005/8/layout/default"/>
    <dgm:cxn modelId="{BDE8E504-96AF-420C-84F9-935F2B261EE8}" type="presParOf" srcId="{6480CAD4-6DD1-4C42-9702-054DE9C7C5C0}" destId="{69611DB6-44BF-48BF-A222-C0D12415AB2F}" srcOrd="11" destOrd="0" presId="urn:microsoft.com/office/officeart/2005/8/layout/default"/>
    <dgm:cxn modelId="{0076C101-10AE-46A1-B056-E846CF202AD2}" type="presParOf" srcId="{6480CAD4-6DD1-4C42-9702-054DE9C7C5C0}" destId="{092EA0C1-A857-47D7-BC04-2306827256EC}" srcOrd="12" destOrd="0" presId="urn:microsoft.com/office/officeart/2005/8/layout/default"/>
    <dgm:cxn modelId="{294891AD-A38B-4A78-BF63-2EBA8A1F4A6E}" type="presParOf" srcId="{6480CAD4-6DD1-4C42-9702-054DE9C7C5C0}" destId="{E643E4C5-AA12-4BE2-901A-8232AA7CEA06}" srcOrd="13" destOrd="0" presId="urn:microsoft.com/office/officeart/2005/8/layout/default"/>
    <dgm:cxn modelId="{7D5D9AF5-E120-4B91-9DE3-70ABDD10EC28}" type="presParOf" srcId="{6480CAD4-6DD1-4C42-9702-054DE9C7C5C0}" destId="{BA02C8CC-98E9-4350-87EB-2F9C9FBC6186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8AC358-B62F-4E02-B839-AAF81165EA4E}" type="doc">
      <dgm:prSet loTypeId="urn:microsoft.com/office/officeart/2005/8/layout/cycle3" loCatId="cycle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8301AA8-A709-4D6E-9CC8-B7D00FDD84E1}">
      <dgm:prSet custT="1"/>
      <dgm:spPr/>
      <dgm:t>
        <a:bodyPr/>
        <a:lstStyle/>
        <a:p>
          <a:r>
            <a:rPr lang="en-US" sz="1050" b="1" dirty="0"/>
            <a:t>GP’s Pledge of Ownership Interest/ EBLs</a:t>
          </a:r>
        </a:p>
      </dgm:t>
    </dgm:pt>
    <dgm:pt modelId="{33211151-7196-47D3-AF3C-ABC9494D4111}" type="parTrans" cxnId="{B6C87EDA-93EC-487F-A857-D1FF010BDCAB}">
      <dgm:prSet/>
      <dgm:spPr/>
      <dgm:t>
        <a:bodyPr/>
        <a:lstStyle/>
        <a:p>
          <a:endParaRPr lang="en-US" sz="1400" b="1"/>
        </a:p>
      </dgm:t>
    </dgm:pt>
    <dgm:pt modelId="{A4679E76-E53D-4934-88FB-A704C39EDD63}" type="sibTrans" cxnId="{B6C87EDA-93EC-487F-A857-D1FF010BDCAB}">
      <dgm:prSet/>
      <dgm:spPr/>
      <dgm:t>
        <a:bodyPr/>
        <a:lstStyle/>
        <a:p>
          <a:endParaRPr lang="en-US" sz="1400" b="1"/>
        </a:p>
      </dgm:t>
    </dgm:pt>
    <dgm:pt modelId="{D4DBB675-0966-4ABC-8BE8-3A80991ACDC6}">
      <dgm:prSet custT="1"/>
      <dgm:spPr/>
      <dgm:t>
        <a:bodyPr/>
        <a:lstStyle/>
        <a:p>
          <a:r>
            <a:rPr lang="en-US" sz="1050" b="1" dirty="0"/>
            <a:t>Documenting Surplus Cash Note</a:t>
          </a:r>
        </a:p>
      </dgm:t>
    </dgm:pt>
    <dgm:pt modelId="{D0E07BDD-DB5F-4649-A60F-1C0F6DB184F8}" type="parTrans" cxnId="{CB442953-7B61-41D9-987F-83D4E475E1B3}">
      <dgm:prSet/>
      <dgm:spPr/>
      <dgm:t>
        <a:bodyPr/>
        <a:lstStyle/>
        <a:p>
          <a:endParaRPr lang="en-US" sz="1400" b="1"/>
        </a:p>
      </dgm:t>
    </dgm:pt>
    <dgm:pt modelId="{2E93041B-D3F7-4B74-A15B-F61AFF8504D1}" type="sibTrans" cxnId="{CB442953-7B61-41D9-987F-83D4E475E1B3}">
      <dgm:prSet/>
      <dgm:spPr/>
      <dgm:t>
        <a:bodyPr/>
        <a:lstStyle/>
        <a:p>
          <a:endParaRPr lang="en-US" sz="1400" b="1"/>
        </a:p>
      </dgm:t>
    </dgm:pt>
    <dgm:pt modelId="{7241EE83-2301-4046-B4FF-6A4C9F9EF814}">
      <dgm:prSet custT="1"/>
      <dgm:spPr/>
      <dgm:t>
        <a:bodyPr/>
        <a:lstStyle/>
        <a:p>
          <a:r>
            <a:rPr lang="en-US" sz="1050" b="1" dirty="0"/>
            <a:t>Wheelbarrow 2.0</a:t>
          </a:r>
        </a:p>
      </dgm:t>
    </dgm:pt>
    <dgm:pt modelId="{495F5432-F341-4EB4-A740-90124C3D4B31}" type="parTrans" cxnId="{709E50E6-87B8-47F3-B036-3000B598F857}">
      <dgm:prSet/>
      <dgm:spPr/>
      <dgm:t>
        <a:bodyPr/>
        <a:lstStyle/>
        <a:p>
          <a:endParaRPr lang="en-US" sz="1400" b="1"/>
        </a:p>
      </dgm:t>
    </dgm:pt>
    <dgm:pt modelId="{03D50CB8-DBA8-4395-9619-2E9D96452ABA}" type="sibTrans" cxnId="{709E50E6-87B8-47F3-B036-3000B598F857}">
      <dgm:prSet/>
      <dgm:spPr/>
      <dgm:t>
        <a:bodyPr/>
        <a:lstStyle/>
        <a:p>
          <a:endParaRPr lang="en-US" sz="1400" b="1"/>
        </a:p>
      </dgm:t>
    </dgm:pt>
    <dgm:pt modelId="{EC259327-06ED-4302-A640-E19D0EBC9A30}">
      <dgm:prSet custT="1"/>
      <dgm:spPr/>
      <dgm:t>
        <a:bodyPr/>
        <a:lstStyle/>
        <a:p>
          <a:r>
            <a:rPr lang="en-US" sz="1050" b="1"/>
            <a:t>LIHTC Pilot</a:t>
          </a:r>
        </a:p>
      </dgm:t>
    </dgm:pt>
    <dgm:pt modelId="{A8DFB9A1-2D80-4EDC-85B6-DF5B34B75C9C}" type="parTrans" cxnId="{A11871F4-0201-40CF-AC5D-59D5F1FC3784}">
      <dgm:prSet/>
      <dgm:spPr/>
      <dgm:t>
        <a:bodyPr/>
        <a:lstStyle/>
        <a:p>
          <a:endParaRPr lang="en-US" sz="1400" b="1"/>
        </a:p>
      </dgm:t>
    </dgm:pt>
    <dgm:pt modelId="{D3784EF1-E161-46D5-A615-68362BBEA181}" type="sibTrans" cxnId="{A11871F4-0201-40CF-AC5D-59D5F1FC3784}">
      <dgm:prSet/>
      <dgm:spPr/>
      <dgm:t>
        <a:bodyPr/>
        <a:lstStyle/>
        <a:p>
          <a:endParaRPr lang="en-US" sz="1400" b="1"/>
        </a:p>
      </dgm:t>
    </dgm:pt>
    <dgm:pt modelId="{5A0CEF37-A6FF-4F51-B4F0-57A9C7A02BB4}">
      <dgm:prSet custT="1"/>
      <dgm:spPr/>
      <dgm:t>
        <a:bodyPr/>
        <a:lstStyle/>
        <a:p>
          <a:r>
            <a:rPr lang="en-US" sz="1050" b="1"/>
            <a:t>Training</a:t>
          </a:r>
        </a:p>
      </dgm:t>
    </dgm:pt>
    <dgm:pt modelId="{3E7EEB10-5223-46F7-843A-84E2F2690630}" type="parTrans" cxnId="{10A7C3BE-18DC-479C-BAB0-B37CB92443DD}">
      <dgm:prSet/>
      <dgm:spPr/>
      <dgm:t>
        <a:bodyPr/>
        <a:lstStyle/>
        <a:p>
          <a:endParaRPr lang="en-US" sz="1400" b="1"/>
        </a:p>
      </dgm:t>
    </dgm:pt>
    <dgm:pt modelId="{399F0923-D4E5-43E4-906D-F7B038CEA219}" type="sibTrans" cxnId="{10A7C3BE-18DC-479C-BAB0-B37CB92443DD}">
      <dgm:prSet/>
      <dgm:spPr/>
      <dgm:t>
        <a:bodyPr/>
        <a:lstStyle/>
        <a:p>
          <a:endParaRPr lang="en-US" sz="1400" b="1"/>
        </a:p>
      </dgm:t>
    </dgm:pt>
    <dgm:pt modelId="{CEF9C5AA-9657-440C-9B5F-FED284E78FF2}">
      <dgm:prSet custT="1"/>
      <dgm:spPr/>
      <dgm:t>
        <a:bodyPr/>
        <a:lstStyle/>
        <a:p>
          <a:r>
            <a:rPr lang="en-US" sz="1050" b="1" dirty="0"/>
            <a:t>Equity Bridge Loan Repayment Terms</a:t>
          </a:r>
        </a:p>
      </dgm:t>
    </dgm:pt>
    <dgm:pt modelId="{5DE38CE8-5C4F-4A16-ABFD-4F91745CAAC7}" type="parTrans" cxnId="{C249CF7C-1E39-447E-A429-EBAE65EB5453}">
      <dgm:prSet/>
      <dgm:spPr/>
      <dgm:t>
        <a:bodyPr/>
        <a:lstStyle/>
        <a:p>
          <a:endParaRPr lang="en-US" sz="1400" b="1"/>
        </a:p>
      </dgm:t>
    </dgm:pt>
    <dgm:pt modelId="{6889AB97-A95B-44E1-86FF-EEE9DA3018A8}" type="sibTrans" cxnId="{C249CF7C-1E39-447E-A429-EBAE65EB5453}">
      <dgm:prSet/>
      <dgm:spPr/>
      <dgm:t>
        <a:bodyPr/>
        <a:lstStyle/>
        <a:p>
          <a:endParaRPr lang="en-US" sz="1400" b="1"/>
        </a:p>
      </dgm:t>
    </dgm:pt>
    <dgm:pt modelId="{CCFB88BA-4761-484A-810D-8C5A40E88073}">
      <dgm:prSet custT="1"/>
      <dgm:spPr/>
      <dgm:t>
        <a:bodyPr/>
        <a:lstStyle/>
        <a:p>
          <a:r>
            <a:rPr lang="en-US" sz="1050" b="1" dirty="0"/>
            <a:t>Chapter 14 of the MAP Guide</a:t>
          </a:r>
        </a:p>
      </dgm:t>
    </dgm:pt>
    <dgm:pt modelId="{4FC8FC1C-32CF-4FB2-A7D3-8E4EB7A309C3}" type="parTrans" cxnId="{77CB51FE-4E9B-49C6-947F-84971D9C501B}">
      <dgm:prSet/>
      <dgm:spPr/>
      <dgm:t>
        <a:bodyPr/>
        <a:lstStyle/>
        <a:p>
          <a:endParaRPr lang="en-US" sz="1400" b="1"/>
        </a:p>
      </dgm:t>
    </dgm:pt>
    <dgm:pt modelId="{00543D88-BD9F-4A4B-B0D1-07FFB32876AA}" type="sibTrans" cxnId="{77CB51FE-4E9B-49C6-947F-84971D9C501B}">
      <dgm:prSet/>
      <dgm:spPr/>
      <dgm:t>
        <a:bodyPr/>
        <a:lstStyle/>
        <a:p>
          <a:endParaRPr lang="en-US" sz="1400" b="1"/>
        </a:p>
      </dgm:t>
    </dgm:pt>
    <dgm:pt modelId="{CE1EBDB3-87E7-4B92-A4A7-DC6F7D3F3198}">
      <dgm:prSet custT="1"/>
      <dgm:spPr/>
      <dgm:t>
        <a:bodyPr/>
        <a:lstStyle/>
        <a:p>
          <a:r>
            <a:rPr lang="en-US" sz="1050" b="1" dirty="0"/>
            <a:t>Income Averaging</a:t>
          </a:r>
        </a:p>
      </dgm:t>
    </dgm:pt>
    <dgm:pt modelId="{CB9CAC41-18B0-4134-BC9B-E6FE9C499821}" type="parTrans" cxnId="{C5F749A7-F019-4E9C-A015-0F77FB6E65AE}">
      <dgm:prSet/>
      <dgm:spPr/>
      <dgm:t>
        <a:bodyPr/>
        <a:lstStyle/>
        <a:p>
          <a:endParaRPr lang="en-US" sz="1400" b="1"/>
        </a:p>
      </dgm:t>
    </dgm:pt>
    <dgm:pt modelId="{76E2C40A-8EBF-490F-A277-C004292C60CB}" type="sibTrans" cxnId="{C5F749A7-F019-4E9C-A015-0F77FB6E65AE}">
      <dgm:prSet/>
      <dgm:spPr/>
      <dgm:t>
        <a:bodyPr/>
        <a:lstStyle/>
        <a:p>
          <a:endParaRPr lang="en-US" sz="1400" b="1"/>
        </a:p>
      </dgm:t>
    </dgm:pt>
    <dgm:pt modelId="{E7576682-6CEB-451F-8A79-E3FE6F66F4FC}" type="pres">
      <dgm:prSet presAssocID="{778AC358-B62F-4E02-B839-AAF81165EA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6A37FF-C78A-4B0C-A3B8-F73F2F953AE4}" type="pres">
      <dgm:prSet presAssocID="{778AC358-B62F-4E02-B839-AAF81165EA4E}" presName="cycle" presStyleCnt="0"/>
      <dgm:spPr/>
    </dgm:pt>
    <dgm:pt modelId="{E87FCA19-B307-4BF4-B32C-8D950645983E}" type="pres">
      <dgm:prSet presAssocID="{E8301AA8-A709-4D6E-9CC8-B7D00FDD84E1}" presName="nodeFirstNode" presStyleLbl="node1" presStyleIdx="0" presStyleCnt="8" custScaleX="106805" custScaleY="1891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7CAA8-62EA-4C3A-8157-D3CDDB100761}" type="pres">
      <dgm:prSet presAssocID="{A4679E76-E53D-4934-88FB-A704C39EDD63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6ACD5F9-2873-413E-9B52-62284E0BFE18}" type="pres">
      <dgm:prSet presAssocID="{D4DBB675-0966-4ABC-8BE8-3A80991ACDC6}" presName="nodeFollowingNodes" presStyleLbl="node1" presStyleIdx="1" presStyleCnt="8" custScaleX="112475" custScaleY="138215" custRadScaleRad="94932" custRadScaleInc="31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592C92-9BE5-4377-90C8-7102351D3AE1}" type="pres">
      <dgm:prSet presAssocID="{7241EE83-2301-4046-B4FF-6A4C9F9EF814}" presName="nodeFollowingNodes" presStyleLbl="node1" presStyleIdx="2" presStyleCnt="8" custScaleX="1189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64849D-C5B9-4224-BFB8-4DF033EE12E4}" type="pres">
      <dgm:prSet presAssocID="{EC259327-06ED-4302-A640-E19D0EBC9A30}" presName="nodeFollowingNodes" presStyleLbl="node1" presStyleIdx="3" presStyleCnt="8" custRadScaleRad="103582" custRadScaleInc="-19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2E463D-6CEF-473E-99B9-8040990F1425}" type="pres">
      <dgm:prSet presAssocID="{5A0CEF37-A6FF-4F51-B4F0-57A9C7A02BB4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B3F00-A2EB-4EE4-80F2-18A935B7A966}" type="pres">
      <dgm:prSet presAssocID="{CEF9C5AA-9657-440C-9B5F-FED284E78FF2}" presName="nodeFollowingNodes" presStyleLbl="node1" presStyleIdx="5" presStyleCnt="8" custScaleX="118396" custScaleY="186493" custRadScaleRad="100397" custRadScaleInc="12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03F2E-88E6-4DA0-9F60-715CB04B5DC5}" type="pres">
      <dgm:prSet presAssocID="{CCFB88BA-4761-484A-810D-8C5A40E88073}" presName="nodeFollowingNodes" presStyleLbl="node1" presStyleIdx="6" presStyleCnt="8" custScaleX="125178" custScaleY="140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22DEA-4302-415F-93AF-19F1CBD862DF}" type="pres">
      <dgm:prSet presAssocID="{CE1EBDB3-87E7-4B92-A4A7-DC6F7D3F3198}" presName="nodeFollowingNodes" presStyleLbl="node1" presStyleIdx="7" presStyleCnt="8" custRadScaleRad="104243" custRadScaleInc="-29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C87EDA-93EC-487F-A857-D1FF010BDCAB}" srcId="{778AC358-B62F-4E02-B839-AAF81165EA4E}" destId="{E8301AA8-A709-4D6E-9CC8-B7D00FDD84E1}" srcOrd="0" destOrd="0" parTransId="{33211151-7196-47D3-AF3C-ABC9494D4111}" sibTransId="{A4679E76-E53D-4934-88FB-A704C39EDD63}"/>
    <dgm:cxn modelId="{E04D4890-260A-4329-B3D7-C3B1AD0C33F9}" type="presOf" srcId="{CE1EBDB3-87E7-4B92-A4A7-DC6F7D3F3198}" destId="{7CD22DEA-4302-415F-93AF-19F1CBD862DF}" srcOrd="0" destOrd="0" presId="urn:microsoft.com/office/officeart/2005/8/layout/cycle3"/>
    <dgm:cxn modelId="{4A868210-923C-4677-A0A0-EC2D1D28DC99}" type="presOf" srcId="{D4DBB675-0966-4ABC-8BE8-3A80991ACDC6}" destId="{16ACD5F9-2873-413E-9B52-62284E0BFE18}" srcOrd="0" destOrd="0" presId="urn:microsoft.com/office/officeart/2005/8/layout/cycle3"/>
    <dgm:cxn modelId="{F3E26C87-1C14-45BA-9FD5-677CEB465DEB}" type="presOf" srcId="{CCFB88BA-4761-484A-810D-8C5A40E88073}" destId="{60203F2E-88E6-4DA0-9F60-715CB04B5DC5}" srcOrd="0" destOrd="0" presId="urn:microsoft.com/office/officeart/2005/8/layout/cycle3"/>
    <dgm:cxn modelId="{D23B9214-066D-476A-86A3-ECDB08BF79A2}" type="presOf" srcId="{CEF9C5AA-9657-440C-9B5F-FED284E78FF2}" destId="{539B3F00-A2EB-4EE4-80F2-18A935B7A966}" srcOrd="0" destOrd="0" presId="urn:microsoft.com/office/officeart/2005/8/layout/cycle3"/>
    <dgm:cxn modelId="{CB442953-7B61-41D9-987F-83D4E475E1B3}" srcId="{778AC358-B62F-4E02-B839-AAF81165EA4E}" destId="{D4DBB675-0966-4ABC-8BE8-3A80991ACDC6}" srcOrd="1" destOrd="0" parTransId="{D0E07BDD-DB5F-4649-A60F-1C0F6DB184F8}" sibTransId="{2E93041B-D3F7-4B74-A15B-F61AFF8504D1}"/>
    <dgm:cxn modelId="{C249CF7C-1E39-447E-A429-EBAE65EB5453}" srcId="{778AC358-B62F-4E02-B839-AAF81165EA4E}" destId="{CEF9C5AA-9657-440C-9B5F-FED284E78FF2}" srcOrd="5" destOrd="0" parTransId="{5DE38CE8-5C4F-4A16-ABFD-4F91745CAAC7}" sibTransId="{6889AB97-A95B-44E1-86FF-EEE9DA3018A8}"/>
    <dgm:cxn modelId="{A671F4B2-3F71-4FCC-9C40-D4D5B3A99ED2}" type="presOf" srcId="{A4679E76-E53D-4934-88FB-A704C39EDD63}" destId="{9C47CAA8-62EA-4C3A-8157-D3CDDB100761}" srcOrd="0" destOrd="0" presId="urn:microsoft.com/office/officeart/2005/8/layout/cycle3"/>
    <dgm:cxn modelId="{22C9A385-B7D8-4A7E-BD9E-6BC3173A23B3}" type="presOf" srcId="{7241EE83-2301-4046-B4FF-6A4C9F9EF814}" destId="{44592C92-9BE5-4377-90C8-7102351D3AE1}" srcOrd="0" destOrd="0" presId="urn:microsoft.com/office/officeart/2005/8/layout/cycle3"/>
    <dgm:cxn modelId="{1CD7EB98-8388-4B24-B4E4-C342641FC086}" type="presOf" srcId="{5A0CEF37-A6FF-4F51-B4F0-57A9C7A02BB4}" destId="{7C2E463D-6CEF-473E-99B9-8040990F1425}" srcOrd="0" destOrd="0" presId="urn:microsoft.com/office/officeart/2005/8/layout/cycle3"/>
    <dgm:cxn modelId="{77CB51FE-4E9B-49C6-947F-84971D9C501B}" srcId="{778AC358-B62F-4E02-B839-AAF81165EA4E}" destId="{CCFB88BA-4761-484A-810D-8C5A40E88073}" srcOrd="6" destOrd="0" parTransId="{4FC8FC1C-32CF-4FB2-A7D3-8E4EB7A309C3}" sibTransId="{00543D88-BD9F-4A4B-B0D1-07FFB32876AA}"/>
    <dgm:cxn modelId="{AECC7A2A-FE5E-4183-A40E-43A3E3408BBC}" type="presOf" srcId="{E8301AA8-A709-4D6E-9CC8-B7D00FDD84E1}" destId="{E87FCA19-B307-4BF4-B32C-8D950645983E}" srcOrd="0" destOrd="0" presId="urn:microsoft.com/office/officeart/2005/8/layout/cycle3"/>
    <dgm:cxn modelId="{C5F749A7-F019-4E9C-A015-0F77FB6E65AE}" srcId="{778AC358-B62F-4E02-B839-AAF81165EA4E}" destId="{CE1EBDB3-87E7-4B92-A4A7-DC6F7D3F3198}" srcOrd="7" destOrd="0" parTransId="{CB9CAC41-18B0-4134-BC9B-E6FE9C499821}" sibTransId="{76E2C40A-8EBF-490F-A277-C004292C60CB}"/>
    <dgm:cxn modelId="{A11871F4-0201-40CF-AC5D-59D5F1FC3784}" srcId="{778AC358-B62F-4E02-B839-AAF81165EA4E}" destId="{EC259327-06ED-4302-A640-E19D0EBC9A30}" srcOrd="3" destOrd="0" parTransId="{A8DFB9A1-2D80-4EDC-85B6-DF5B34B75C9C}" sibTransId="{D3784EF1-E161-46D5-A615-68362BBEA181}"/>
    <dgm:cxn modelId="{10A7C3BE-18DC-479C-BAB0-B37CB92443DD}" srcId="{778AC358-B62F-4E02-B839-AAF81165EA4E}" destId="{5A0CEF37-A6FF-4F51-B4F0-57A9C7A02BB4}" srcOrd="4" destOrd="0" parTransId="{3E7EEB10-5223-46F7-843A-84E2F2690630}" sibTransId="{399F0923-D4E5-43E4-906D-F7B038CEA219}"/>
    <dgm:cxn modelId="{FC433D5F-045F-4191-9E22-7EBF41253A33}" type="presOf" srcId="{778AC358-B62F-4E02-B839-AAF81165EA4E}" destId="{E7576682-6CEB-451F-8A79-E3FE6F66F4FC}" srcOrd="0" destOrd="0" presId="urn:microsoft.com/office/officeart/2005/8/layout/cycle3"/>
    <dgm:cxn modelId="{709E50E6-87B8-47F3-B036-3000B598F857}" srcId="{778AC358-B62F-4E02-B839-AAF81165EA4E}" destId="{7241EE83-2301-4046-B4FF-6A4C9F9EF814}" srcOrd="2" destOrd="0" parTransId="{495F5432-F341-4EB4-A740-90124C3D4B31}" sibTransId="{03D50CB8-DBA8-4395-9619-2E9D96452ABA}"/>
    <dgm:cxn modelId="{A47257A1-6277-41D4-9408-7AB4373C8D25}" type="presOf" srcId="{EC259327-06ED-4302-A640-E19D0EBC9A30}" destId="{8B64849D-C5B9-4224-BFB8-4DF033EE12E4}" srcOrd="0" destOrd="0" presId="urn:microsoft.com/office/officeart/2005/8/layout/cycle3"/>
    <dgm:cxn modelId="{C5FB9551-49AD-4E21-8AEF-889A576D9AE8}" type="presParOf" srcId="{E7576682-6CEB-451F-8A79-E3FE6F66F4FC}" destId="{BB6A37FF-C78A-4B0C-A3B8-F73F2F953AE4}" srcOrd="0" destOrd="0" presId="urn:microsoft.com/office/officeart/2005/8/layout/cycle3"/>
    <dgm:cxn modelId="{840C886C-3F2D-482D-B028-1AF4D0FBCF71}" type="presParOf" srcId="{BB6A37FF-C78A-4B0C-A3B8-F73F2F953AE4}" destId="{E87FCA19-B307-4BF4-B32C-8D950645983E}" srcOrd="0" destOrd="0" presId="urn:microsoft.com/office/officeart/2005/8/layout/cycle3"/>
    <dgm:cxn modelId="{CD50423D-521D-4990-B761-8914341CC4BB}" type="presParOf" srcId="{BB6A37FF-C78A-4B0C-A3B8-F73F2F953AE4}" destId="{9C47CAA8-62EA-4C3A-8157-D3CDDB100761}" srcOrd="1" destOrd="0" presId="urn:microsoft.com/office/officeart/2005/8/layout/cycle3"/>
    <dgm:cxn modelId="{544DF3A1-6C2E-45E5-BB1D-C7B7056F6A82}" type="presParOf" srcId="{BB6A37FF-C78A-4B0C-A3B8-F73F2F953AE4}" destId="{16ACD5F9-2873-413E-9B52-62284E0BFE18}" srcOrd="2" destOrd="0" presId="urn:microsoft.com/office/officeart/2005/8/layout/cycle3"/>
    <dgm:cxn modelId="{34CE89B5-F4E7-46BE-ACBB-9B0B3A30C67C}" type="presParOf" srcId="{BB6A37FF-C78A-4B0C-A3B8-F73F2F953AE4}" destId="{44592C92-9BE5-4377-90C8-7102351D3AE1}" srcOrd="3" destOrd="0" presId="urn:microsoft.com/office/officeart/2005/8/layout/cycle3"/>
    <dgm:cxn modelId="{63255943-DFD9-41FF-9D01-69BA5BCD0568}" type="presParOf" srcId="{BB6A37FF-C78A-4B0C-A3B8-F73F2F953AE4}" destId="{8B64849D-C5B9-4224-BFB8-4DF033EE12E4}" srcOrd="4" destOrd="0" presId="urn:microsoft.com/office/officeart/2005/8/layout/cycle3"/>
    <dgm:cxn modelId="{B5E2EE43-1CA7-4CEF-A845-007EAA59DB9E}" type="presParOf" srcId="{BB6A37FF-C78A-4B0C-A3B8-F73F2F953AE4}" destId="{7C2E463D-6CEF-473E-99B9-8040990F1425}" srcOrd="5" destOrd="0" presId="urn:microsoft.com/office/officeart/2005/8/layout/cycle3"/>
    <dgm:cxn modelId="{3C77FD37-8518-430E-BBD4-E1EC45F79199}" type="presParOf" srcId="{BB6A37FF-C78A-4B0C-A3B8-F73F2F953AE4}" destId="{539B3F00-A2EB-4EE4-80F2-18A935B7A966}" srcOrd="6" destOrd="0" presId="urn:microsoft.com/office/officeart/2005/8/layout/cycle3"/>
    <dgm:cxn modelId="{8B381841-B02B-4C67-B31C-BED672AD59B9}" type="presParOf" srcId="{BB6A37FF-C78A-4B0C-A3B8-F73F2F953AE4}" destId="{60203F2E-88E6-4DA0-9F60-715CB04B5DC5}" srcOrd="7" destOrd="0" presId="urn:microsoft.com/office/officeart/2005/8/layout/cycle3"/>
    <dgm:cxn modelId="{150036D9-785D-405B-B07D-636382CF6206}" type="presParOf" srcId="{BB6A37FF-C78A-4B0C-A3B8-F73F2F953AE4}" destId="{7CD22DEA-4302-415F-93AF-19F1CBD862DF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7A1B9-98A1-4440-9435-9F070C576075}">
      <dsp:nvSpPr>
        <dsp:cNvPr id="0" name=""/>
        <dsp:cNvSpPr/>
      </dsp:nvSpPr>
      <dsp:spPr>
        <a:xfrm>
          <a:off x="1273447" y="300"/>
          <a:ext cx="2624407" cy="15746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Eligible deal types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kern="1200">
              <a:solidFill>
                <a:schemeClr val="tx1"/>
              </a:solidFill>
            </a:rPr>
            <a:t>9% LIHTC New Construction at 65% maximum Loan To Cost w/ rents 10% below market</a:t>
          </a:r>
          <a:endParaRPr lang="en-US" sz="1100" b="1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kern="1200" dirty="0">
              <a:solidFill>
                <a:schemeClr val="tx1"/>
              </a:solidFill>
            </a:rPr>
            <a:t>4% or 9% LIHTC Sub Rehab. w/ Sec. 8 at 75% maximum Loan To Cost</a:t>
          </a:r>
        </a:p>
      </dsp:txBody>
      <dsp:txXfrm>
        <a:off x="1273447" y="300"/>
        <a:ext cx="2624407" cy="1574644"/>
      </dsp:txXfrm>
    </dsp:sp>
    <dsp:sp modelId="{777CC2A2-B87B-4FD4-8EAC-F58EA72EB3CC}">
      <dsp:nvSpPr>
        <dsp:cNvPr id="0" name=""/>
        <dsp:cNvSpPr/>
      </dsp:nvSpPr>
      <dsp:spPr>
        <a:xfrm>
          <a:off x="4160295" y="300"/>
          <a:ext cx="2624407" cy="15746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solidFill>
                <a:schemeClr val="tx1"/>
              </a:solidFill>
            </a:rPr>
            <a:t>Goal:  Close within 90 calendar days (30 day review + 60 days to close)</a:t>
          </a:r>
        </a:p>
      </dsp:txBody>
      <dsp:txXfrm>
        <a:off x="4160295" y="300"/>
        <a:ext cx="2624407" cy="1574644"/>
      </dsp:txXfrm>
    </dsp:sp>
    <dsp:sp modelId="{1C2F2977-FFCB-45CE-8967-5A1EF359EAAA}">
      <dsp:nvSpPr>
        <dsp:cNvPr id="0" name=""/>
        <dsp:cNvSpPr/>
      </dsp:nvSpPr>
      <dsp:spPr>
        <a:xfrm>
          <a:off x="1273447" y="1837385"/>
          <a:ext cx="2624407" cy="15746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solidFill>
                <a:schemeClr val="tx1"/>
              </a:solidFill>
            </a:rPr>
            <a:t>Loan underwriting, construction monitoring, and release of escrow funds will be performed by the lender.</a:t>
          </a:r>
        </a:p>
      </dsp:txBody>
      <dsp:txXfrm>
        <a:off x="1273447" y="1837385"/>
        <a:ext cx="2624407" cy="1574644"/>
      </dsp:txXfrm>
    </dsp:sp>
    <dsp:sp modelId="{AD757BB9-7987-4A84-9121-0A6B3F8A2755}">
      <dsp:nvSpPr>
        <dsp:cNvPr id="0" name=""/>
        <dsp:cNvSpPr/>
      </dsp:nvSpPr>
      <dsp:spPr>
        <a:xfrm>
          <a:off x="4160295" y="1837385"/>
          <a:ext cx="2624407" cy="15746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solidFill>
                <a:schemeClr val="tx1"/>
              </a:solidFill>
            </a:rPr>
            <a:t>HUD will perform a </a:t>
          </a:r>
          <a:r>
            <a:rPr lang="en-US" sz="1400" b="1" u="sng" kern="1200">
              <a:solidFill>
                <a:schemeClr val="tx1"/>
              </a:solidFill>
            </a:rPr>
            <a:t>limited</a:t>
          </a:r>
          <a:r>
            <a:rPr lang="en-US" sz="1400" b="1" kern="1200">
              <a:solidFill>
                <a:schemeClr val="tx1"/>
              </a:solidFill>
            </a:rPr>
            <a:t> review of </a:t>
          </a:r>
          <a:r>
            <a:rPr lang="en-US" sz="1400" b="1" u="sng" kern="1200">
              <a:solidFill>
                <a:schemeClr val="tx1"/>
              </a:solidFill>
            </a:rPr>
            <a:t>the lender’s </a:t>
          </a:r>
          <a:r>
            <a:rPr lang="en-US" sz="1400" b="1" kern="1200">
              <a:solidFill>
                <a:schemeClr val="tx1"/>
              </a:solidFill>
            </a:rPr>
            <a:t>underwriting and will enforce statutory and regulatory requirements (i.e. environmental reviews, 2530s, Fair Housing Act compliance).</a:t>
          </a:r>
        </a:p>
      </dsp:txBody>
      <dsp:txXfrm>
        <a:off x="4160295" y="1837385"/>
        <a:ext cx="2624407" cy="15746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23C19-BE8B-42C2-B776-F89B76251169}">
      <dsp:nvSpPr>
        <dsp:cNvPr id="0" name=""/>
        <dsp:cNvSpPr/>
      </dsp:nvSpPr>
      <dsp:spPr>
        <a:xfrm>
          <a:off x="1159097" y="1319"/>
          <a:ext cx="2697026" cy="161821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Eligible deal type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/>
            <a:t>4% or 9% re-syndication LIHTC sub. rehab. without Section 8 at 75% maximum Loan to Cost w/ rents 10% below market</a:t>
          </a:r>
        </a:p>
      </dsp:txBody>
      <dsp:txXfrm>
        <a:off x="1159097" y="1319"/>
        <a:ext cx="2697026" cy="1618215"/>
      </dsp:txXfrm>
    </dsp:sp>
    <dsp:sp modelId="{EA4A64DD-225C-4A5D-8D5D-B7AE44662847}">
      <dsp:nvSpPr>
        <dsp:cNvPr id="0" name=""/>
        <dsp:cNvSpPr/>
      </dsp:nvSpPr>
      <dsp:spPr>
        <a:xfrm>
          <a:off x="4125826" y="1319"/>
          <a:ext cx="2697026" cy="161821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/>
            <a:t>Goal:  Close within 120 calendar days (60 day review + 60 days to close)</a:t>
          </a:r>
        </a:p>
      </dsp:txBody>
      <dsp:txXfrm>
        <a:off x="4125826" y="1319"/>
        <a:ext cx="2697026" cy="1618215"/>
      </dsp:txXfrm>
    </dsp:sp>
    <dsp:sp modelId="{B26C61E9-360C-4DA6-997D-3E670AC5AB31}">
      <dsp:nvSpPr>
        <dsp:cNvPr id="0" name=""/>
        <dsp:cNvSpPr/>
      </dsp:nvSpPr>
      <dsp:spPr>
        <a:xfrm>
          <a:off x="1159097" y="1889237"/>
          <a:ext cx="2697026" cy="161821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/>
            <a:t>HUD will review and approve the Lender’s underwriting conclusions &amp; ensure compliance with statutory and regulatory requirements</a:t>
          </a:r>
        </a:p>
      </dsp:txBody>
      <dsp:txXfrm>
        <a:off x="1159097" y="1889237"/>
        <a:ext cx="2697026" cy="1618215"/>
      </dsp:txXfrm>
    </dsp:sp>
    <dsp:sp modelId="{C8C93D58-2337-4B4E-B368-07C9A586E7BF}">
      <dsp:nvSpPr>
        <dsp:cNvPr id="0" name=""/>
        <dsp:cNvSpPr/>
      </dsp:nvSpPr>
      <dsp:spPr>
        <a:xfrm>
          <a:off x="4125826" y="1889237"/>
          <a:ext cx="2697026" cy="161821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/>
            <a:t>Lender will be allowed additional authority during the construction phase (approve most change orders, escrow releases)</a:t>
          </a:r>
        </a:p>
      </dsp:txBody>
      <dsp:txXfrm>
        <a:off x="4125826" y="1889237"/>
        <a:ext cx="2697026" cy="16182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5DB63-4487-4DD4-9C94-2781FC5B56C1}">
      <dsp:nvSpPr>
        <dsp:cNvPr id="0" name=""/>
        <dsp:cNvSpPr/>
      </dsp:nvSpPr>
      <dsp:spPr>
        <a:xfrm>
          <a:off x="2110" y="215759"/>
          <a:ext cx="1674200" cy="100452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Experienced Borrower Teams</a:t>
          </a:r>
        </a:p>
      </dsp:txBody>
      <dsp:txXfrm>
        <a:off x="2110" y="215759"/>
        <a:ext cx="1674200" cy="1004520"/>
      </dsp:txXfrm>
    </dsp:sp>
    <dsp:sp modelId="{9C9D86B7-00B0-4993-8169-508150135092}">
      <dsp:nvSpPr>
        <dsp:cNvPr id="0" name=""/>
        <dsp:cNvSpPr/>
      </dsp:nvSpPr>
      <dsp:spPr>
        <a:xfrm>
          <a:off x="1843730" y="215759"/>
          <a:ext cx="1674200" cy="100452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Clear 2530s</a:t>
          </a:r>
        </a:p>
      </dsp:txBody>
      <dsp:txXfrm>
        <a:off x="1843730" y="215759"/>
        <a:ext cx="1674200" cy="1004520"/>
      </dsp:txXfrm>
    </dsp:sp>
    <dsp:sp modelId="{4F3E0E8F-A246-48C3-A3DE-CFA1554C6658}">
      <dsp:nvSpPr>
        <dsp:cNvPr id="0" name=""/>
        <dsp:cNvSpPr/>
      </dsp:nvSpPr>
      <dsp:spPr>
        <a:xfrm>
          <a:off x="3685350" y="215759"/>
          <a:ext cx="1674200" cy="100452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Limited environmental risk factors</a:t>
          </a:r>
        </a:p>
      </dsp:txBody>
      <dsp:txXfrm>
        <a:off x="3685350" y="215759"/>
        <a:ext cx="1674200" cy="1004520"/>
      </dsp:txXfrm>
    </dsp:sp>
    <dsp:sp modelId="{C88CBFA8-7948-4C32-9BA7-0BDCB82ADA6D}">
      <dsp:nvSpPr>
        <dsp:cNvPr id="0" name=""/>
        <dsp:cNvSpPr/>
      </dsp:nvSpPr>
      <dsp:spPr>
        <a:xfrm>
          <a:off x="5526970" y="215759"/>
          <a:ext cx="1674200" cy="100452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Evidence of LIHTC commitment</a:t>
          </a:r>
        </a:p>
      </dsp:txBody>
      <dsp:txXfrm>
        <a:off x="5526970" y="215759"/>
        <a:ext cx="1674200" cy="1004520"/>
      </dsp:txXfrm>
    </dsp:sp>
    <dsp:sp modelId="{8F0C571F-D9EE-4E31-B6BA-922896659D79}">
      <dsp:nvSpPr>
        <dsp:cNvPr id="0" name=""/>
        <dsp:cNvSpPr/>
      </dsp:nvSpPr>
      <dsp:spPr>
        <a:xfrm>
          <a:off x="2110" y="1387699"/>
          <a:ext cx="1674200" cy="118132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Maximum Loan Amount:  $25 million</a:t>
          </a:r>
        </a:p>
      </dsp:txBody>
      <dsp:txXfrm>
        <a:off x="2110" y="1387699"/>
        <a:ext cx="1674200" cy="1181325"/>
      </dsp:txXfrm>
    </dsp:sp>
    <dsp:sp modelId="{57CC1639-5024-4EA9-87E3-C5EA5355333C}">
      <dsp:nvSpPr>
        <dsp:cNvPr id="0" name=""/>
        <dsp:cNvSpPr/>
      </dsp:nvSpPr>
      <dsp:spPr>
        <a:xfrm>
          <a:off x="1843730" y="1387699"/>
          <a:ext cx="1674200" cy="118132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Pose limited risk (low Loan to Cost, few environmental issues)</a:t>
          </a:r>
        </a:p>
      </dsp:txBody>
      <dsp:txXfrm>
        <a:off x="1843730" y="1387699"/>
        <a:ext cx="1674200" cy="1181325"/>
      </dsp:txXfrm>
    </dsp:sp>
    <dsp:sp modelId="{092EA0C1-A857-47D7-BC04-2306827256EC}">
      <dsp:nvSpPr>
        <dsp:cNvPr id="0" name=""/>
        <dsp:cNvSpPr/>
      </dsp:nvSpPr>
      <dsp:spPr>
        <a:xfrm>
          <a:off x="3685350" y="1387699"/>
          <a:ext cx="1674200" cy="118132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Fast turn-around (excludes complex deals such as RAD) </a:t>
          </a:r>
        </a:p>
      </dsp:txBody>
      <dsp:txXfrm>
        <a:off x="3685350" y="1387699"/>
        <a:ext cx="1674200" cy="1181325"/>
      </dsp:txXfrm>
    </dsp:sp>
    <dsp:sp modelId="{BA02C8CC-98E9-4350-87EB-2F9C9FBC6186}">
      <dsp:nvSpPr>
        <dsp:cNvPr id="0" name=""/>
        <dsp:cNvSpPr/>
      </dsp:nvSpPr>
      <dsp:spPr>
        <a:xfrm>
          <a:off x="5526970" y="1387699"/>
          <a:ext cx="1674200" cy="118132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Subject to Concept Meeting and Loan Committee reviews</a:t>
          </a:r>
        </a:p>
      </dsp:txBody>
      <dsp:txXfrm>
        <a:off x="5526970" y="1387699"/>
        <a:ext cx="1674200" cy="11813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7CAA8-62EA-4C3A-8157-D3CDDB100761}">
      <dsp:nvSpPr>
        <dsp:cNvPr id="0" name=""/>
        <dsp:cNvSpPr/>
      </dsp:nvSpPr>
      <dsp:spPr>
        <a:xfrm>
          <a:off x="2169734" y="55557"/>
          <a:ext cx="2833884" cy="2833884"/>
        </a:xfrm>
        <a:prstGeom prst="circularArrow">
          <a:avLst>
            <a:gd name="adj1" fmla="val 5544"/>
            <a:gd name="adj2" fmla="val 330680"/>
            <a:gd name="adj3" fmla="val 14564256"/>
            <a:gd name="adj4" fmla="val 16922552"/>
            <a:gd name="adj5" fmla="val 5757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87FCA19-B307-4BF4-B32C-8D950645983E}">
      <dsp:nvSpPr>
        <dsp:cNvPr id="0" name=""/>
        <dsp:cNvSpPr/>
      </dsp:nvSpPr>
      <dsp:spPr>
        <a:xfrm>
          <a:off x="3160751" y="-87005"/>
          <a:ext cx="851850" cy="75411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/>
            <a:t>GP’s Pledge of Ownership Interest/ EBLs</a:t>
          </a:r>
        </a:p>
      </dsp:txBody>
      <dsp:txXfrm>
        <a:off x="3197564" y="-50192"/>
        <a:ext cx="778224" cy="680489"/>
      </dsp:txXfrm>
    </dsp:sp>
    <dsp:sp modelId="{16ACD5F9-2873-413E-9B52-62284E0BFE18}">
      <dsp:nvSpPr>
        <dsp:cNvPr id="0" name=""/>
        <dsp:cNvSpPr/>
      </dsp:nvSpPr>
      <dsp:spPr>
        <a:xfrm>
          <a:off x="4107656" y="609601"/>
          <a:ext cx="897073" cy="551184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/>
            <a:t>Documenting Surplus Cash Note</a:t>
          </a:r>
        </a:p>
      </dsp:txBody>
      <dsp:txXfrm>
        <a:off x="4134563" y="636508"/>
        <a:ext cx="843259" cy="497370"/>
      </dsp:txXfrm>
    </dsp:sp>
    <dsp:sp modelId="{44592C92-9BE5-4377-90C8-7102351D3AE1}">
      <dsp:nvSpPr>
        <dsp:cNvPr id="0" name=""/>
        <dsp:cNvSpPr/>
      </dsp:nvSpPr>
      <dsp:spPr>
        <a:xfrm>
          <a:off x="4320802" y="1299138"/>
          <a:ext cx="948708" cy="39878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/>
            <a:t>Wheelbarrow 2.0</a:t>
          </a:r>
        </a:p>
      </dsp:txBody>
      <dsp:txXfrm>
        <a:off x="4340269" y="1318605"/>
        <a:ext cx="909774" cy="359853"/>
      </dsp:txXfrm>
    </dsp:sp>
    <dsp:sp modelId="{8B64849D-C5B9-4224-BFB8-4DF033EE12E4}">
      <dsp:nvSpPr>
        <dsp:cNvPr id="0" name=""/>
        <dsp:cNvSpPr/>
      </dsp:nvSpPr>
      <dsp:spPr>
        <a:xfrm>
          <a:off x="4183859" y="2057402"/>
          <a:ext cx="797575" cy="39878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/>
            <a:t>LIHTC Pilot</a:t>
          </a:r>
        </a:p>
      </dsp:txBody>
      <dsp:txXfrm>
        <a:off x="4203326" y="2076869"/>
        <a:ext cx="758641" cy="359853"/>
      </dsp:txXfrm>
    </dsp:sp>
    <dsp:sp modelId="{7C2E463D-6CEF-473E-99B9-8040990F1425}">
      <dsp:nvSpPr>
        <dsp:cNvPr id="0" name=""/>
        <dsp:cNvSpPr/>
      </dsp:nvSpPr>
      <dsp:spPr>
        <a:xfrm>
          <a:off x="3187889" y="2507617"/>
          <a:ext cx="797575" cy="39878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/>
            <a:t>Training</a:t>
          </a:r>
        </a:p>
      </dsp:txBody>
      <dsp:txXfrm>
        <a:off x="3207356" y="2527084"/>
        <a:ext cx="758641" cy="359853"/>
      </dsp:txXfrm>
    </dsp:sp>
    <dsp:sp modelId="{539B3F00-A2EB-4EE4-80F2-18A935B7A966}">
      <dsp:nvSpPr>
        <dsp:cNvPr id="0" name=""/>
        <dsp:cNvSpPr/>
      </dsp:nvSpPr>
      <dsp:spPr>
        <a:xfrm>
          <a:off x="2183803" y="1905003"/>
          <a:ext cx="944297" cy="74371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/>
            <a:t>Equity Bridge Loan Repayment Terms</a:t>
          </a:r>
        </a:p>
      </dsp:txBody>
      <dsp:txXfrm>
        <a:off x="2220108" y="1941308"/>
        <a:ext cx="871687" cy="671101"/>
      </dsp:txXfrm>
    </dsp:sp>
    <dsp:sp modelId="{60203F2E-88E6-4DA0-9F60-715CB04B5DC5}">
      <dsp:nvSpPr>
        <dsp:cNvPr id="0" name=""/>
        <dsp:cNvSpPr/>
      </dsp:nvSpPr>
      <dsp:spPr>
        <a:xfrm>
          <a:off x="1879002" y="1219200"/>
          <a:ext cx="998389" cy="558662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/>
            <a:t>Chapter 14 of the MAP Guide</a:t>
          </a:r>
        </a:p>
      </dsp:txBody>
      <dsp:txXfrm>
        <a:off x="1906274" y="1246472"/>
        <a:ext cx="943845" cy="504118"/>
      </dsp:txXfrm>
    </dsp:sp>
    <dsp:sp modelId="{7CD22DEA-4302-415F-93AF-19F1CBD862DF}">
      <dsp:nvSpPr>
        <dsp:cNvPr id="0" name=""/>
        <dsp:cNvSpPr/>
      </dsp:nvSpPr>
      <dsp:spPr>
        <a:xfrm>
          <a:off x="2133602" y="609599"/>
          <a:ext cx="797575" cy="39878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/>
            <a:t>Income Averaging</a:t>
          </a:r>
        </a:p>
      </dsp:txBody>
      <dsp:txXfrm>
        <a:off x="2153069" y="629066"/>
        <a:ext cx="758641" cy="359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1"/>
            <a:ext cx="3043238" cy="465138"/>
          </a:xfrm>
          <a:prstGeom prst="rect">
            <a:avLst/>
          </a:prstGeom>
        </p:spPr>
        <p:txBody>
          <a:bodyPr vert="horz" lIns="91353" tIns="45676" rIns="91353" bIns="45676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1"/>
            <a:ext cx="3043238" cy="465138"/>
          </a:xfrm>
          <a:prstGeom prst="rect">
            <a:avLst/>
          </a:prstGeom>
        </p:spPr>
        <p:txBody>
          <a:bodyPr vert="horz" lIns="91353" tIns="45676" rIns="91353" bIns="45676" rtlCol="0"/>
          <a:lstStyle>
            <a:lvl1pPr algn="r">
              <a:defRPr sz="1100"/>
            </a:lvl1pPr>
          </a:lstStyle>
          <a:p>
            <a:fld id="{BA5F9690-1ED3-49FB-85CC-E7309F327D75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42380"/>
            <a:ext cx="3043238" cy="465138"/>
          </a:xfrm>
          <a:prstGeom prst="rect">
            <a:avLst/>
          </a:prstGeom>
        </p:spPr>
        <p:txBody>
          <a:bodyPr vert="horz" lIns="91353" tIns="45676" rIns="91353" bIns="45676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80"/>
            <a:ext cx="3043238" cy="465138"/>
          </a:xfrm>
          <a:prstGeom prst="rect">
            <a:avLst/>
          </a:prstGeom>
        </p:spPr>
        <p:txBody>
          <a:bodyPr vert="horz" lIns="91353" tIns="45676" rIns="91353" bIns="45676" rtlCol="0" anchor="b"/>
          <a:lstStyle>
            <a:lvl1pPr algn="r">
              <a:defRPr sz="1100"/>
            </a:lvl1pPr>
          </a:lstStyle>
          <a:p>
            <a:fld id="{1E460885-20E2-4ABA-845E-99605B36FB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49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11"/>
            <a:ext cx="3043343" cy="465455"/>
          </a:xfrm>
          <a:prstGeom prst="rect">
            <a:avLst/>
          </a:prstGeom>
        </p:spPr>
        <p:txBody>
          <a:bodyPr vert="horz" lIns="93217" tIns="46608" rIns="93217" bIns="466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42" y="11"/>
            <a:ext cx="3043343" cy="465455"/>
          </a:xfrm>
          <a:prstGeom prst="rect">
            <a:avLst/>
          </a:prstGeom>
        </p:spPr>
        <p:txBody>
          <a:bodyPr vert="horz" lIns="93217" tIns="46608" rIns="93217" bIns="46608" rtlCol="0"/>
          <a:lstStyle>
            <a:lvl1pPr algn="r">
              <a:defRPr sz="1200"/>
            </a:lvl1pPr>
          </a:lstStyle>
          <a:p>
            <a:fld id="{5E85C0B8-79FF-4FE0-B62F-BC1C5E4502A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7" tIns="46608" rIns="93217" bIns="466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38"/>
            <a:ext cx="5618480" cy="4189095"/>
          </a:xfrm>
          <a:prstGeom prst="rect">
            <a:avLst/>
          </a:prstGeom>
        </p:spPr>
        <p:txBody>
          <a:bodyPr vert="horz" lIns="93217" tIns="46608" rIns="93217" bIns="466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9" y="8842047"/>
            <a:ext cx="3043343" cy="465455"/>
          </a:xfrm>
          <a:prstGeom prst="rect">
            <a:avLst/>
          </a:prstGeom>
        </p:spPr>
        <p:txBody>
          <a:bodyPr vert="horz" lIns="93217" tIns="46608" rIns="93217" bIns="466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42" y="8842047"/>
            <a:ext cx="3043343" cy="465455"/>
          </a:xfrm>
          <a:prstGeom prst="rect">
            <a:avLst/>
          </a:prstGeom>
        </p:spPr>
        <p:txBody>
          <a:bodyPr vert="horz" lIns="93217" tIns="46608" rIns="93217" bIns="46608" rtlCol="0" anchor="b"/>
          <a:lstStyle>
            <a:lvl1pPr algn="r">
              <a:defRPr sz="1200"/>
            </a:lvl1pPr>
          </a:lstStyle>
          <a:p>
            <a:fld id="{CB67B189-9C3A-4ACB-8EE9-62740DA3CA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1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0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4/15/2015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0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4/15/2015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22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4/15/2015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3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4/15/2015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3804" y="4767263"/>
            <a:ext cx="3950898" cy="27384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1828800" cy="273844"/>
          </a:xfrm>
        </p:spPr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1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4/15/2015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05177" y="4767263"/>
            <a:ext cx="3950898" cy="27384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84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4/15/2015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18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4/15/2015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61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4/15/2015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3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4/15/2015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30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4/15/2015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60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4/15/2015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3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white"/>
                </a:solidFill>
              </a:rPr>
              <a:t>4/15/2015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551" y="4767263"/>
            <a:ext cx="394227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 defTabSz="457200"/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1635BF7B-F4BA-064F-8313-92D42CD4D709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81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1F0844-7AB9-4C78-A6A7-C8310C5D9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30" y="1293079"/>
            <a:ext cx="7042170" cy="2137933"/>
          </a:xfrm>
        </p:spPr>
        <p:txBody>
          <a:bodyPr anchor="ctr">
            <a:normAutofit/>
          </a:bodyPr>
          <a:lstStyle/>
          <a:p>
            <a:r>
              <a:rPr lang="en-US" sz="3300" dirty="0">
                <a:solidFill>
                  <a:srgbClr val="000000"/>
                </a:solidFill>
              </a:rPr>
              <a:t>Midwest Lenders Annual Conference</a:t>
            </a:r>
            <a:br>
              <a:rPr lang="en-US" sz="3300" dirty="0">
                <a:solidFill>
                  <a:srgbClr val="000000"/>
                </a:solidFill>
              </a:rPr>
            </a:br>
            <a:endParaRPr lang="en-US" sz="3300" dirty="0">
              <a:solidFill>
                <a:srgbClr val="0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6BD63CA-A6E6-4EAD-9DB0-B2360989D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2789199"/>
            <a:ext cx="6629400" cy="1283625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/>
              <a:t>September 5, 2018</a:t>
            </a:r>
          </a:p>
          <a:p>
            <a:r>
              <a:rPr lang="en-US" sz="2000" dirty="0"/>
              <a:t>Chicago</a:t>
            </a:r>
          </a:p>
          <a:p>
            <a:endParaRPr lang="en-US" sz="2000" dirty="0"/>
          </a:p>
          <a:p>
            <a:r>
              <a:rPr lang="en-US" sz="2000" dirty="0"/>
              <a:t>Elizabeth H. Arteaga, Housing Program Officer, </a:t>
            </a:r>
          </a:p>
          <a:p>
            <a:r>
              <a:rPr lang="en-US" sz="2000" dirty="0"/>
              <a:t>Affordable Programs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32500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B67A28-F21F-43CE-84B6-A9DC41850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685" y="400050"/>
            <a:ext cx="7202456" cy="1028700"/>
          </a:xfrm>
        </p:spPr>
        <p:txBody>
          <a:bodyPr>
            <a:normAutofit fontScale="90000"/>
          </a:bodyPr>
          <a:lstStyle/>
          <a:p>
            <a:r>
              <a:rPr lang="en-US" dirty="0"/>
              <a:t>HUD/MBA LIHTC Committee Initiatives:  Working together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4041873A-6182-416F-9A5B-35A4F4B9A0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459487"/>
              </p:ext>
            </p:extLst>
          </p:nvPr>
        </p:nvGraphicFramePr>
        <p:xfrm>
          <a:off x="997743" y="1581150"/>
          <a:ext cx="7148514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E12266F-5235-4824-BA96-997BE811E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DC41B5-89F6-4721-AC1B-B32D529EC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LIHTC Production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714374-049D-4830-9BF7-FADAF6F0E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In the past 12 months, what is the shortest time a deal took to get a Firm Commitment – that’s from the date of submission (not assigned to an underwriter) nation-wide.  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r>
              <a:rPr lang="en-US" sz="2800" dirty="0"/>
              <a:t>In the past 12 months, what is the longest time a deal took to get a Firm Commitment – that’s from the date of submission (not assigned to an underwriter) nation-wide.  </a:t>
            </a:r>
          </a:p>
          <a:p>
            <a:endParaRPr lang="en-US" sz="2800" dirty="0"/>
          </a:p>
          <a:p>
            <a:r>
              <a:rPr lang="en-US" sz="2800" dirty="0"/>
              <a:t>In the past 12 months, what is the average time a deal took to get a Firm Commitment – that’s from the date of submission (not assigned to an underwriter) nation-wide.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E3D521D-E71C-4649-AB4D-B153A852B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0928-C9F1-4287-89DC-7DD766660E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5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561A4-4103-4405-BCAB-FC82BA421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301" y="1485900"/>
            <a:ext cx="6817399" cy="1186892"/>
          </a:xfrm>
        </p:spPr>
        <p:txBody>
          <a:bodyPr vert="horz" lIns="68580" tIns="34290" rIns="68580" bIns="0" rtlCol="0" anchor="b">
            <a:normAutofit fontScale="90000"/>
          </a:bodyPr>
          <a:lstStyle/>
          <a:p>
            <a:r>
              <a:rPr lang="en-US" sz="4950" dirty="0"/>
              <a:t>Section 221(d)(4)/220 LIHTC Pilot Program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F94F526-C001-470E-A5EB-FC2E3D5B8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400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5" y="228600"/>
            <a:ext cx="7202456" cy="9601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Section 221(d)(4)/ 220 LIHTC Pilot Program - Introduction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32" y="1375623"/>
            <a:ext cx="5353015" cy="291062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endParaRPr lang="en-US" sz="750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ea typeface="Batang" panose="02030600000101010101" pitchFamily="18" charset="-127"/>
                <a:cs typeface="Times New Roman" panose="02020603050405020304" pitchFamily="18" charset="0"/>
              </a:rPr>
              <a:t>Under the same authority and requirements, our goal is to streamline and better align the Section 221(d)(4)/220 New Const. &amp; Sub. Rehab. programs with LIHTC, without altering current Multifamily policies.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ea typeface="Batang" panose="02030600000101010101" pitchFamily="18" charset="-127"/>
                <a:cs typeface="Times New Roman" panose="02020603050405020304" pitchFamily="18" charset="0"/>
              </a:rPr>
              <a:t>Loans under this product create a lot more construction activity, infrastructure development, and job creation.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ea typeface="Batang" panose="02030600000101010101" pitchFamily="18" charset="-127"/>
                <a:cs typeface="Times New Roman" panose="02020603050405020304" pitchFamily="18" charset="0"/>
              </a:rPr>
              <a:t>As the primary vehicle for the production of new affordable housing nationally, (d)(4) should have a greater position in the financing market.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ea typeface="Batang" panose="02030600000101010101" pitchFamily="18" charset="-127"/>
                <a:cs typeface="Times New Roman" panose="02020603050405020304" pitchFamily="18" charset="0"/>
              </a:rPr>
              <a:t>After extensive outreach, both internally and externally, and review of best practices, we have come up with a streamlined program which reduces administrative requirements, and frees lenders to do what they do best, while maintaining a conservative risk position.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ea typeface="Batang" panose="02030600000101010101" pitchFamily="18" charset="-127"/>
                <a:cs typeface="Times New Roman" panose="02020603050405020304" pitchFamily="18" charset="0"/>
              </a:rPr>
              <a:t>Pilot will run for 3 years and HUD will evaluate what needs to be approved with staff and lenders. Lessons will be incorporated into the MAP Guide and permanent mortgage insurance programs.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ea typeface="Batang" panose="02030600000101010101" pitchFamily="18" charset="-127"/>
                <a:cs typeface="Times New Roman" panose="02020603050405020304" pitchFamily="18" charset="0"/>
              </a:rPr>
              <a:t>The program includes 2 distinct processing tracks: Expedited Approval and Standard Pilot Approval processing.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75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750" dirty="0"/>
          </a:p>
        </p:txBody>
      </p:sp>
      <p:pic>
        <p:nvPicPr>
          <p:cNvPr id="10" name="Graphic 9" descr="Teacher">
            <a:extLst>
              <a:ext uri="{FF2B5EF4-FFF2-40B4-BE49-F238E27FC236}">
                <a16:creationId xmlns:a16="http://schemas.microsoft.com/office/drawing/2014/main" xmlns="" id="{0A30F6D7-C7CE-458B-9BFE-5C13FC7CD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096568" y="1967755"/>
            <a:ext cx="2071779" cy="155383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803B986-7DB0-4AE9-818A-5FB8B1F30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08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0" y="307777"/>
            <a:ext cx="7886700" cy="99417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Expedited Approval Processing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>
            <a:normAutofit lnSpcReduction="10000"/>
          </a:bodyPr>
          <a:lstStyle/>
          <a:p>
            <a:pPr>
              <a:spcAft>
                <a:spcPts val="450"/>
              </a:spcAft>
            </a:pPr>
            <a:fld id="{1635BF7B-F4BA-064F-8313-92D42CD4D709}" type="slidenum">
              <a:rPr lang="en-US" smtClean="0"/>
              <a:pPr>
                <a:spcAft>
                  <a:spcPts val="450"/>
                </a:spcAft>
              </a:pPr>
              <a:t>5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xmlns="" id="{F4321FAC-D891-47BC-A96D-9945229443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190979"/>
              </p:ext>
            </p:extLst>
          </p:nvPr>
        </p:nvGraphicFramePr>
        <p:xfrm>
          <a:off x="457200" y="1369218"/>
          <a:ext cx="8058150" cy="3412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854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Standard Pilot Approval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>
            <a:normAutofit lnSpcReduction="10000"/>
          </a:bodyPr>
          <a:lstStyle/>
          <a:p>
            <a:pPr>
              <a:spcAft>
                <a:spcPts val="450"/>
              </a:spcAft>
            </a:pPr>
            <a:fld id="{1635BF7B-F4BA-064F-8313-92D42CD4D709}" type="slidenum">
              <a:rPr lang="en-US" smtClean="0"/>
              <a:pPr>
                <a:spcAft>
                  <a:spcPts val="450"/>
                </a:spcAft>
              </a:pPr>
              <a:t>6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xmlns="" id="{EFBAB82F-F14B-40A7-9C75-51F440D2CA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809900"/>
              </p:ext>
            </p:extLst>
          </p:nvPr>
        </p:nvGraphicFramePr>
        <p:xfrm>
          <a:off x="533400" y="1123950"/>
          <a:ext cx="7981950" cy="3508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6293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5" y="1002099"/>
            <a:ext cx="7202456" cy="82670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Eligibility Requirements for Both Tracks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xmlns="" id="{12AFB5A8-5E43-44E3-9D2D-6359D51DE1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246659"/>
              </p:ext>
            </p:extLst>
          </p:nvPr>
        </p:nvGraphicFramePr>
        <p:xfrm>
          <a:off x="1088233" y="1959432"/>
          <a:ext cx="7203281" cy="2088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8E1E676-AC2A-4B7A-8E82-F1957E35D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52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EEE5A5-421E-4F9E-88DE-B265983BB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HUD’s Commitment to Affordable 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4F44AF-6BD8-4251-AC1E-2DAECD641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76350"/>
            <a:ext cx="4038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Lower MIP;</a:t>
            </a:r>
          </a:p>
          <a:p>
            <a:r>
              <a:rPr lang="en-US" dirty="0"/>
              <a:t>Higher LTC/LTV Ratios;</a:t>
            </a:r>
          </a:p>
          <a:p>
            <a:r>
              <a:rPr lang="en-US" dirty="0"/>
              <a:t>Lower Vacancy Rates;</a:t>
            </a:r>
          </a:p>
          <a:p>
            <a:r>
              <a:rPr lang="en-US" dirty="0"/>
              <a:t>No Cost Certification if &lt; 80% LTC/LTV;</a:t>
            </a:r>
          </a:p>
          <a:p>
            <a:r>
              <a:rPr lang="en-US" dirty="0"/>
              <a:t>Mortgageable Developer Fees (see MG </a:t>
            </a:r>
            <a:r>
              <a:rPr lang="en-US" dirty="0" err="1"/>
              <a:t>Appdx</a:t>
            </a:r>
            <a:r>
              <a:rPr lang="en-US" dirty="0"/>
              <a:t>. 2); </a:t>
            </a:r>
          </a:p>
          <a:p>
            <a:r>
              <a:rPr lang="en-US" dirty="0"/>
              <a:t>20% Equity Pay-In Requirement;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3037D2-6013-457C-B522-778522A03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76350"/>
            <a:ext cx="4038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Equity Installments thru Const.</a:t>
            </a:r>
          </a:p>
          <a:p>
            <a:r>
              <a:rPr lang="en-US" dirty="0"/>
              <a:t>No tax credit escrowing requirements;</a:t>
            </a:r>
          </a:p>
          <a:p>
            <a:r>
              <a:rPr lang="en-US" dirty="0"/>
              <a:t>Straight-to-Firm;</a:t>
            </a:r>
          </a:p>
          <a:p>
            <a:r>
              <a:rPr lang="en-US" dirty="0"/>
              <a:t>Streamlined A&amp;E/Cost Review;</a:t>
            </a:r>
          </a:p>
          <a:p>
            <a:r>
              <a:rPr lang="en-US" dirty="0"/>
              <a:t>No Subsidy Layering Review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250229A-FBBD-432B-8A66-424D60759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0928-C9F1-4287-89DC-7DD766660E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4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EEE5A5-421E-4F9E-88DE-B265983BB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HUD’s Commitment to Affordable 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4F44AF-6BD8-4251-AC1E-2DAECD641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76350"/>
            <a:ext cx="4038600" cy="339447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10% Assur. Of </a:t>
            </a:r>
            <a:r>
              <a:rPr lang="en-US" dirty="0" err="1"/>
              <a:t>Compl</a:t>
            </a:r>
            <a:r>
              <a:rPr lang="en-US" dirty="0"/>
              <a:t>.;</a:t>
            </a:r>
          </a:p>
          <a:p>
            <a:r>
              <a:rPr lang="en-US" dirty="0"/>
              <a:t>Single Underwriter Model;</a:t>
            </a:r>
          </a:p>
          <a:p>
            <a:r>
              <a:rPr lang="en-US" dirty="0"/>
              <a:t>EBLs for up to 80% of Equity </a:t>
            </a:r>
            <a:r>
              <a:rPr lang="en-US" dirty="0" err="1"/>
              <a:t>Requ</a:t>
            </a:r>
            <a:r>
              <a:rPr lang="en-US" dirty="0"/>
              <a:t>.;</a:t>
            </a:r>
          </a:p>
          <a:p>
            <a:r>
              <a:rPr lang="en-US" dirty="0"/>
              <a:t>Lax RLC/NLC review requirements </a:t>
            </a:r>
          </a:p>
          <a:p>
            <a:pPr marL="0" indent="0">
              <a:buNone/>
            </a:pPr>
            <a:r>
              <a:rPr lang="en-US" dirty="0"/>
              <a:t>      ( &gt; $20 million);</a:t>
            </a:r>
          </a:p>
          <a:p>
            <a:r>
              <a:rPr lang="en-US" dirty="0"/>
              <a:t>LLCI/Passive Investor Certification only, no credit review for Investor (typically 99.99% LP and 0.01%GP);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3037D2-6013-457C-B522-778522A03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76350"/>
            <a:ext cx="4038600" cy="339447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Developer Fee + Builder/GC Profit is o.k.  (Developer Fee + BSPRA NOT OK);</a:t>
            </a:r>
          </a:p>
          <a:p>
            <a:r>
              <a:rPr lang="en-US" dirty="0"/>
              <a:t>Private debt up to 100% of Total Project Costs may be secured w/project;</a:t>
            </a:r>
          </a:p>
          <a:p>
            <a:r>
              <a:rPr lang="en-US" dirty="0"/>
              <a:t>Concept Meeting optional</a:t>
            </a:r>
          </a:p>
          <a:p>
            <a:r>
              <a:rPr lang="en-US" dirty="0"/>
              <a:t>Investor required reserves (IOD and </a:t>
            </a:r>
            <a:r>
              <a:rPr lang="en-US" dirty="0" err="1"/>
              <a:t>Wkg</a:t>
            </a:r>
            <a:r>
              <a:rPr lang="en-US" dirty="0"/>
              <a:t>. Cap) can be credited towards HUD’s </a:t>
            </a:r>
            <a:r>
              <a:rPr lang="en-US" dirty="0" err="1"/>
              <a:t>requ</a:t>
            </a:r>
            <a:r>
              <a:rPr lang="en-US" dirty="0"/>
              <a:t>. Amounts.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250229A-FBBD-432B-8A66-424D60759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0928-C9F1-4287-89DC-7DD766660E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881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42617</TotalTime>
  <Words>729</Words>
  <Application>Microsoft Office PowerPoint</Application>
  <PresentationFormat>On-screen Show (16:9)</PresentationFormat>
  <Paragraphs>86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Midwest Lenders Annual Conference </vt:lpstr>
      <vt:lpstr>LIHTC Production Data</vt:lpstr>
      <vt:lpstr>Section 221(d)(4)/220 LIHTC Pilot Program </vt:lpstr>
      <vt:lpstr>Section 221(d)(4)/ 220 LIHTC Pilot Program - Introduction</vt:lpstr>
      <vt:lpstr>Expedited Approval Processing</vt:lpstr>
      <vt:lpstr>Standard Pilot Approval</vt:lpstr>
      <vt:lpstr>Eligibility Requirements for Both Tracks</vt:lpstr>
      <vt:lpstr>HUD’s Commitment to Affordable Housing</vt:lpstr>
      <vt:lpstr>HUD’s Commitment to Affordable Housing</vt:lpstr>
      <vt:lpstr>HUD/MBA LIHTC Committee Initiatives:  Working together</vt:lpstr>
    </vt:vector>
  </TitlesOfParts>
  <Company>Housing and Urban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Larson, Jennifer L</dc:creator>
  <cp:lastModifiedBy>Mike Bisanz</cp:lastModifiedBy>
  <cp:revision>2091</cp:revision>
  <cp:lastPrinted>2018-09-04T17:59:39Z</cp:lastPrinted>
  <dcterms:created xsi:type="dcterms:W3CDTF">2014-04-01T20:35:02Z</dcterms:created>
  <dcterms:modified xsi:type="dcterms:W3CDTF">2018-09-04T19:12:57Z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