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73" r:id="rId4"/>
    <p:sldId id="263" r:id="rId5"/>
    <p:sldId id="257" r:id="rId6"/>
    <p:sldId id="261" r:id="rId7"/>
    <p:sldId id="270" r:id="rId8"/>
    <p:sldId id="271" r:id="rId9"/>
    <p:sldId id="259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6" autoAdjust="0"/>
  </p:normalViewPr>
  <p:slideViewPr>
    <p:cSldViewPr snapToGrid="0">
      <p:cViewPr varScale="1">
        <p:scale>
          <a:sx n="72" d="100"/>
          <a:sy n="72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-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HUD%20data\Master%20IE%20database%20creator%20from%20DAP%20Extract%20run%20FY%202017%20to%208.27.18,%202475%20rcds,%208.27.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HUD%20data\Master%20IE%20database%20creator%20from%20DAP%20Extract%20run%20FY%202017%20to%208.27.18,%202475%20rcds,%208.27.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HUD%20data\Pipe%20actions%20taken,%20all,%2010.1.2015%20to%208.27.2018,%2035,910%20rcdrs,%208.27.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HUD%20data\Pipe%20actions%20taken,%20all,%2010.1.2015%20to%208.27.2018,%2035,910%20rcdrs,%208.27.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hn\Dropbox\HUD%20data\Pipe%20actions%20taken,%20all,%2010.1.2015%20to%208.27.2018,%2035,910%20rcdrs,%208.27.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FHA New Construction</a:t>
            </a:r>
            <a:r>
              <a:rPr lang="en-US" sz="2800" baseline="0" dirty="0"/>
              <a:t> Endorsements Volume, Actual FY 2017 and Annualized 2018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647647304956443E-2"/>
          <c:y val="0.27853061224489795"/>
          <c:w val="0.90006732854045424"/>
          <c:h val="0.602798007391933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'Stub Vol'!$Z$4</c:f>
              <c:strCache>
                <c:ptCount val="1"/>
                <c:pt idx="0">
                  <c:v>FHA NC/SR Apts to date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'Stub Vol'!$AA$3:$AB$3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Vol'!$AA$4:$AB$4</c:f>
              <c:numCache>
                <c:formatCode>"$"#,##0</c:formatCode>
                <c:ptCount val="2"/>
                <c:pt idx="0">
                  <c:v>3724341754</c:v>
                </c:pt>
                <c:pt idx="1">
                  <c:v>5770060829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B-43E6-845D-10ACFC1BE360}"/>
            </c:ext>
          </c:extLst>
        </c:ser>
        <c:ser>
          <c:idx val="1"/>
          <c:order val="1"/>
          <c:tx>
            <c:strRef>
              <c:f>'Stub Vol'!$Z$5</c:f>
              <c:strCache>
                <c:ptCount val="1"/>
                <c:pt idx="0">
                  <c:v>FHA NC/SR Apts rest of FY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'Stub Vol'!$AA$3:$AB$3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Vol'!$AA$5:$AB$5</c:f>
              <c:numCache>
                <c:formatCode>"$"#,##0</c:formatCode>
                <c:ptCount val="2"/>
                <c:pt idx="0">
                  <c:v>678710800</c:v>
                </c:pt>
                <c:pt idx="1">
                  <c:v>584910275.81643832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7B-43E6-845D-10ACFC1BE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7159560"/>
        <c:axId val="887157264"/>
      </c:barChart>
      <c:lineChart>
        <c:grouping val="standard"/>
        <c:varyColors val="0"/>
        <c:ser>
          <c:idx val="2"/>
          <c:order val="2"/>
          <c:tx>
            <c:strRef>
              <c:f>'Stub Vol'!$Z$6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B-43E6-845D-10ACFC1BE360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B-43E6-845D-10ACFC1BE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'Stub Vol'!$AA$6:$AB$6</c:f>
              <c:numCache>
                <c:formatCode>"$"#,##0</c:formatCode>
                <c:ptCount val="2"/>
                <c:pt idx="0">
                  <c:v>4403052554</c:v>
                </c:pt>
                <c:pt idx="1">
                  <c:v>6354971104.8164387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7B-43E6-845D-10ACFC1BE360}"/>
            </c:ext>
          </c:extLst>
        </c:ser>
        <c:ser>
          <c:idx val="3"/>
          <c:order val="3"/>
          <c:tx>
            <c:strRef>
              <c:f>'Stub Vol'!$Z$7</c:f>
              <c:strCache>
                <c:ptCount val="1"/>
                <c:pt idx="0">
                  <c:v>Change 44.3%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5-027B-43E6-845D-10ACFC1BE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159560"/>
        <c:axId val="887157264"/>
      </c:lineChart>
      <c:catAx>
        <c:axId val="8871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157264"/>
        <c:crosses val="autoZero"/>
        <c:auto val="1"/>
        <c:lblAlgn val="ctr"/>
        <c:lblOffset val="100"/>
        <c:noMultiLvlLbl val="0"/>
      </c:catAx>
      <c:valAx>
        <c:axId val="88715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15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 dirty="0">
                <a:effectLst/>
              </a:rPr>
              <a:t>FHA Refinancing Endorsements</a:t>
            </a:r>
          </a:p>
          <a:p>
            <a:pPr>
              <a:defRPr sz="2400"/>
            </a:pPr>
            <a:r>
              <a:rPr lang="en-US" sz="2400" b="0" i="0" u="none" strike="noStrike" baseline="0" dirty="0">
                <a:effectLst/>
              </a:rPr>
              <a:t>          223f (gray) and A7 (yellow)</a:t>
            </a:r>
          </a:p>
          <a:p>
            <a:pPr>
              <a:defRPr sz="2400"/>
            </a:pPr>
            <a:r>
              <a:rPr lang="en-US" sz="2400" b="0" i="0" baseline="0" dirty="0">
                <a:effectLst/>
              </a:rPr>
              <a:t>Volume, FY 2017 and  Projected 2018</a:t>
            </a:r>
            <a:endParaRPr lang="en-US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'Stub Vol'!$Z$24</c:f>
              <c:strCache>
                <c:ptCount val="1"/>
                <c:pt idx="0">
                  <c:v>223f Refi/Purchase Apts to date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'Stub Vol'!$AA$23:$AB$23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Vol'!$AA$24:$AB$24</c:f>
              <c:numCache>
                <c:formatCode>"$"#,##0</c:formatCode>
                <c:ptCount val="2"/>
                <c:pt idx="0">
                  <c:v>6512365650</c:v>
                </c:pt>
                <c:pt idx="1">
                  <c:v>6737928400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4-4109-B4B9-8B3EC4A94017}"/>
            </c:ext>
          </c:extLst>
        </c:ser>
        <c:ser>
          <c:idx val="1"/>
          <c:order val="1"/>
          <c:tx>
            <c:strRef>
              <c:f>'Stub Vol'!$Z$25</c:f>
              <c:strCache>
                <c:ptCount val="1"/>
                <c:pt idx="0">
                  <c:v>223f Refi/Purchase Apts rest of FY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'Stub Vol'!$AA$23:$AB$23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Vol'!$AA$25:$AB$25</c:f>
              <c:numCache>
                <c:formatCode>"$"#,##0</c:formatCode>
                <c:ptCount val="2"/>
                <c:pt idx="0">
                  <c:v>780537000</c:v>
                </c:pt>
                <c:pt idx="1">
                  <c:v>683022878.9041096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4-4109-B4B9-8B3EC4A94017}"/>
            </c:ext>
          </c:extLst>
        </c:ser>
        <c:ser>
          <c:idx val="2"/>
          <c:order val="2"/>
          <c:tx>
            <c:strRef>
              <c:f>'Stub Vol'!$Z$26</c:f>
              <c:strCache>
                <c:ptCount val="1"/>
                <c:pt idx="0">
                  <c:v>223a7 Refi Apts to date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'Stub Vol'!$AA$23:$AB$23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Vol'!$AA$26:$AB$26</c:f>
              <c:numCache>
                <c:formatCode>"$"#,##0</c:formatCode>
                <c:ptCount val="2"/>
                <c:pt idx="0">
                  <c:v>2347307700</c:v>
                </c:pt>
                <c:pt idx="1">
                  <c:v>782526700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E4-4109-B4B9-8B3EC4A94017}"/>
            </c:ext>
          </c:extLst>
        </c:ser>
        <c:ser>
          <c:idx val="3"/>
          <c:order val="3"/>
          <c:tx>
            <c:strRef>
              <c:f>'Stub Vol'!$Z$27</c:f>
              <c:strCache>
                <c:ptCount val="1"/>
                <c:pt idx="0">
                  <c:v>223a7 Refi Apts rest of FY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'Stub Vol'!$AA$23:$AB$23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'Stub Vol'!$AA$27:$AB$27</c:f>
              <c:numCache>
                <c:formatCode>"$"#,##0</c:formatCode>
                <c:ptCount val="2"/>
                <c:pt idx="0">
                  <c:v>985871300</c:v>
                </c:pt>
                <c:pt idx="1">
                  <c:v>79324624.383561641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E4-4109-B4B9-8B3EC4A94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718573800"/>
        <c:axId val="718576752"/>
      </c:barChart>
      <c:lineChart>
        <c:grouping val="standard"/>
        <c:varyColors val="0"/>
        <c:ser>
          <c:idx val="4"/>
          <c:order val="4"/>
          <c:tx>
            <c:strRef>
              <c:f>'Stub Vol'!$Z$28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E4-4109-B4B9-8B3EC4A94017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4-4109-B4B9-8B3EC4A94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'Stub Vol'!$AA$28:$AB$28</c:f>
              <c:numCache>
                <c:formatCode>"$"#,##0</c:formatCode>
                <c:ptCount val="2"/>
                <c:pt idx="0">
                  <c:v>10626081650</c:v>
                </c:pt>
                <c:pt idx="1">
                  <c:v>8282802603.287672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E4-4109-B4B9-8B3EC4A94017}"/>
            </c:ext>
          </c:extLst>
        </c:ser>
        <c:ser>
          <c:idx val="5"/>
          <c:order val="5"/>
          <c:tx>
            <c:strRef>
              <c:f>'Stub Vol'!$Z$29</c:f>
              <c:strCache>
                <c:ptCount val="1"/>
                <c:pt idx="0">
                  <c:v>Change -22.1%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7-C7E4-4109-B4B9-8B3EC4A94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8573800"/>
        <c:axId val="718576752"/>
      </c:lineChart>
      <c:catAx>
        <c:axId val="71857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576752"/>
        <c:crosses val="autoZero"/>
        <c:auto val="1"/>
        <c:lblAlgn val="ctr"/>
        <c:lblOffset val="100"/>
        <c:noMultiLvlLbl val="0"/>
      </c:catAx>
      <c:valAx>
        <c:axId val="71857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573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[Pipe actions taken, all, 10.1.2015 to 8.27.2018, 35,910 rcdrs, 8.27.2018.xlsx]Pivot count!PivotTable11</c:name>
    <c:fmtId val="7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FHA Applications Received 221d4, 223f &amp; A7s, </a:t>
            </a:r>
          </a:p>
          <a:p>
            <a:pPr>
              <a:defRPr sz="2800"/>
            </a:pPr>
            <a:r>
              <a:rPr lang="en-US" sz="2800" dirty="0"/>
              <a:t>First 11 Months of the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7695801565094985"/>
          <c:y val="0.31970687208402748"/>
          <c:w val="0.71473179458908453"/>
          <c:h val="0.4231993152754640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'Pivot count'!$C$7</c:f>
              <c:strCache>
                <c:ptCount val="1"/>
                <c:pt idx="0">
                  <c:v>Sum of mtg amt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count'!$A$8:$A$11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count'!$C$8:$C$11</c:f>
              <c:numCache>
                <c:formatCode>_("$"* #,##0_);_("$"* \(#,##0\);_("$"* "-"??_);_(@_)</c:formatCode>
                <c:ptCount val="3"/>
                <c:pt idx="0">
                  <c:v>10410123756</c:v>
                </c:pt>
                <c:pt idx="1">
                  <c:v>15153352739</c:v>
                </c:pt>
                <c:pt idx="2">
                  <c:v>14042073357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1-4726-A9A6-FDF380364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72173560"/>
        <c:axId val="819908888"/>
      </c:barChart>
      <c:lineChart>
        <c:grouping val="standard"/>
        <c:varyColors val="0"/>
        <c:ser>
          <c:idx val="0"/>
          <c:order val="0"/>
          <c:tx>
            <c:strRef>
              <c:f>'Pivot count'!$B$7</c:f>
              <c:strCache>
                <c:ptCount val="1"/>
                <c:pt idx="0">
                  <c:v>Count of yr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count'!$A$8:$A$11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count'!$B$8:$B$11</c:f>
              <c:numCache>
                <c:formatCode>General</c:formatCode>
                <c:ptCount val="3"/>
                <c:pt idx="0">
                  <c:v>783</c:v>
                </c:pt>
                <c:pt idx="1">
                  <c:v>958</c:v>
                </c:pt>
                <c:pt idx="2">
                  <c:v>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1-4726-A9A6-FDF380364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7439784"/>
        <c:axId val="657438800"/>
      </c:lineChart>
      <c:catAx>
        <c:axId val="37217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9908888"/>
        <c:crosses val="autoZero"/>
        <c:auto val="1"/>
        <c:lblAlgn val="ctr"/>
        <c:lblOffset val="100"/>
        <c:noMultiLvlLbl val="0"/>
      </c:catAx>
      <c:valAx>
        <c:axId val="81990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2173560"/>
        <c:crosses val="autoZero"/>
        <c:crossBetween val="between"/>
      </c:valAx>
      <c:valAx>
        <c:axId val="6574388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439784"/>
        <c:crosses val="max"/>
        <c:crossBetween val="between"/>
      </c:valAx>
      <c:catAx>
        <c:axId val="657439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57438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588009722034416"/>
          <c:y val="0.83515541569961982"/>
          <c:w val="0.70862598425196854"/>
          <c:h val="0.12707367275293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[Pipe actions taken, all, 10.1.2015 to 8.27.2018, 35,910 rcdrs, 8.27.2018.xlsx]Pivot count SOA!PivotTable7</c:name>
    <c:fmtId val="2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FHA Applications, Number Received</a:t>
            </a:r>
          </a:p>
          <a:p>
            <a:pPr>
              <a:defRPr sz="2000"/>
            </a:pPr>
            <a:r>
              <a:rPr lang="en-US" sz="2000" dirty="0"/>
              <a:t> 221d4, 223f &amp; A7s</a:t>
            </a:r>
          </a:p>
        </c:rich>
      </c:tx>
      <c:layout>
        <c:manualLayout>
          <c:xMode val="edge"/>
          <c:yMode val="edge"/>
          <c:x val="0.22991355215064882"/>
          <c:y val="7.7919481213228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chemeClr val="accent2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9"/>
        <c:spPr>
          <a:solidFill>
            <a:schemeClr val="accent3"/>
          </a:solidFill>
          <a:ln>
            <a:noFill/>
          </a:ln>
          <a:effectLst/>
        </c:spP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1784028855129168"/>
          <c:y val="0.22573073760890747"/>
          <c:w val="0.76602631973939894"/>
          <c:h val="0.44083058406783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 count SOA'!$B$7:$B$8</c:f>
              <c:strCache>
                <c:ptCount val="1"/>
                <c:pt idx="0">
                  <c:v>223a7 Refi Apts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SOA'!$A$9:$A$12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SOA'!$B$9:$B$12</c:f>
              <c:numCache>
                <c:formatCode>General</c:formatCode>
                <c:ptCount val="3"/>
                <c:pt idx="0">
                  <c:v>199</c:v>
                </c:pt>
                <c:pt idx="1">
                  <c:v>149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3-4735-A1C3-C929375F7FDD}"/>
            </c:ext>
          </c:extLst>
        </c:ser>
        <c:ser>
          <c:idx val="1"/>
          <c:order val="1"/>
          <c:tx>
            <c:strRef>
              <c:f>'Pivot count SOA'!$C$7:$C$8</c:f>
              <c:strCache>
                <c:ptCount val="1"/>
                <c:pt idx="0">
                  <c:v>223f Refi/Purchase Apts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SOA'!$A$9:$A$12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SOA'!$C$9:$C$12</c:f>
              <c:numCache>
                <c:formatCode>General</c:formatCode>
                <c:ptCount val="3"/>
                <c:pt idx="0">
                  <c:v>491</c:v>
                </c:pt>
                <c:pt idx="1">
                  <c:v>647</c:v>
                </c:pt>
                <c:pt idx="2">
                  <c:v>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03-4735-A1C3-C929375F7FDD}"/>
            </c:ext>
          </c:extLst>
        </c:ser>
        <c:ser>
          <c:idx val="2"/>
          <c:order val="2"/>
          <c:tx>
            <c:strRef>
              <c:f>'Pivot count SOA'!$D$7:$D$8</c:f>
              <c:strCache>
                <c:ptCount val="1"/>
                <c:pt idx="0">
                  <c:v>FHA NC/SR Apts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SOA'!$A$9:$A$12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SOA'!$D$9:$D$12</c:f>
              <c:numCache>
                <c:formatCode>General</c:formatCode>
                <c:ptCount val="3"/>
                <c:pt idx="0">
                  <c:v>197</c:v>
                </c:pt>
                <c:pt idx="1">
                  <c:v>272</c:v>
                </c:pt>
                <c:pt idx="2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03-4735-A1C3-C929375F7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241664"/>
        <c:axId val="317242320"/>
      </c:barChart>
      <c:catAx>
        <c:axId val="31724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42320"/>
        <c:crosses val="autoZero"/>
        <c:auto val="1"/>
        <c:lblAlgn val="ctr"/>
        <c:lblOffset val="100"/>
        <c:noMultiLvlLbl val="0"/>
      </c:catAx>
      <c:valAx>
        <c:axId val="31724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24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0596791677587278E-2"/>
          <c:y val="0.73379559789250337"/>
          <c:w val="0.93702604238013532"/>
          <c:h val="0.213779005310521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[Pipe actions taken, all, 10.1.2015 to 8.27.2018, 35,910 rcdrs, 8.27.2018.xlsx]Pivot count SOA!PivotTable9</c:name>
    <c:fmtId val="2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FHA Applications, $ Volume Received</a:t>
            </a:r>
          </a:p>
          <a:p>
            <a:pPr>
              <a:defRPr sz="2000"/>
            </a:pPr>
            <a:r>
              <a:rPr lang="en-US" sz="2000" dirty="0"/>
              <a:t> 221d4, 223f &amp; A7s</a:t>
            </a:r>
          </a:p>
        </c:rich>
      </c:tx>
      <c:layout>
        <c:manualLayout>
          <c:xMode val="edge"/>
          <c:yMode val="edge"/>
          <c:x val="0.23690376569037658"/>
          <c:y val="8.361084009350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2"/>
            </a:solidFill>
            <a:ln w="9525">
              <a:solidFill>
                <a:schemeClr val="accent2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3"/>
            </a:solidFill>
            <a:ln w="9525">
              <a:solidFill>
                <a:schemeClr val="accent3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0726430116737499"/>
          <c:y val="0.2542526861280211"/>
          <c:w val="0.79273569883262496"/>
          <c:h val="0.4588448695221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'Pivot count SOA'!$B$19:$B$20</c:f>
              <c:strCache>
                <c:ptCount val="1"/>
                <c:pt idx="0">
                  <c:v>223a7 Refi Apts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SOA'!$A$21:$A$24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SOA'!$B$21:$B$24</c:f>
              <c:numCache>
                <c:formatCode>"$"#,##0</c:formatCode>
                <c:ptCount val="3"/>
                <c:pt idx="0">
                  <c:v>2726417106</c:v>
                </c:pt>
                <c:pt idx="1">
                  <c:v>1892726696</c:v>
                </c:pt>
                <c:pt idx="2">
                  <c:v>623845900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45-4A39-A639-50A7113B2027}"/>
            </c:ext>
          </c:extLst>
        </c:ser>
        <c:ser>
          <c:idx val="1"/>
          <c:order val="1"/>
          <c:tx>
            <c:strRef>
              <c:f>'Pivot count SOA'!$C$19:$C$20</c:f>
              <c:strCache>
                <c:ptCount val="1"/>
                <c:pt idx="0">
                  <c:v>223f Refi/Purchase Apts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SOA'!$A$21:$A$24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SOA'!$C$21:$C$24</c:f>
              <c:numCache>
                <c:formatCode>"$"#,##0</c:formatCode>
                <c:ptCount val="3"/>
                <c:pt idx="0">
                  <c:v>5661702947</c:v>
                </c:pt>
                <c:pt idx="1">
                  <c:v>8946685958</c:v>
                </c:pt>
                <c:pt idx="2">
                  <c:v>6878914010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45-4A39-A639-50A7113B2027}"/>
            </c:ext>
          </c:extLst>
        </c:ser>
        <c:ser>
          <c:idx val="2"/>
          <c:order val="2"/>
          <c:tx>
            <c:strRef>
              <c:f>'Pivot count SOA'!$D$19:$D$20</c:f>
              <c:strCache>
                <c:ptCount val="1"/>
                <c:pt idx="0">
                  <c:v>FHA NC/SR Apts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'Pivot count SOA'!$A$21:$A$24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'Pivot count SOA'!$D$21:$D$24</c:f>
              <c:numCache>
                <c:formatCode>"$"#,##0</c:formatCode>
                <c:ptCount val="3"/>
                <c:pt idx="0">
                  <c:v>3660363299</c:v>
                </c:pt>
                <c:pt idx="1">
                  <c:v>6372913785</c:v>
                </c:pt>
                <c:pt idx="2">
                  <c:v>6539313447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45-4A39-A639-50A7113B2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5909856"/>
        <c:axId val="705910184"/>
      </c:barChart>
      <c:catAx>
        <c:axId val="7059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910184"/>
        <c:crosses val="autoZero"/>
        <c:auto val="1"/>
        <c:lblAlgn val="ctr"/>
        <c:lblOffset val="100"/>
        <c:noMultiLvlLbl val="0"/>
      </c:catAx>
      <c:valAx>
        <c:axId val="705910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590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8618492013590078E-2"/>
          <c:y val="0.81146915972327194"/>
          <c:w val="0.90665504103183114"/>
          <c:h val="0.155729617567437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37AC50-1C06-40AA-A9A3-D9F9A333F0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2143D-3B8C-4533-85D1-6F780814C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F7A8-AAE7-4ECA-90A3-EA80CBA689EA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008E2-F658-4A7A-A402-E86E2844DD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457BC-8352-4D13-AF1D-795036EF20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42841-6F4C-41E7-A9DC-B922372C15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6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428F479-75C2-4CC8-9E9C-0FD5DBD75C30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D99A993-5E41-4A02-980C-96251C498D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0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8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4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4895B-25C5-4F61-8046-6D44BFF1CB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demonstrates the previous point, with overall steady volume, a decrease in 223(a)(7) volume and an increase in our Section 221(d)(4) and other New Construction / Sub Rehab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3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numbers in terms of incoming pipeline.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5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the numbers in terms of incoming pipeline.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2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shows “Hit Ratios” – the % that are not rejected or withdrawn.  Firm Commitments show a steady improvement, Preapps show a deterioration.  The lesson learned is that we have tightened up on Environmental compliance, and are concerned about excess supply.   Lenders should think about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B189-9C3A-4ACB-8EE9-62740DA3CA0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8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F0D9-3631-4A12-8FDF-933BC8223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7E410-1C12-4746-8193-4662DB123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00531-C270-47D2-8777-7305A99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6BACB-DADA-40A7-A5D4-46EFD6E8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51B5A-B1BE-4A8F-B851-0519BA1C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4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8449-65E7-415A-B9A7-E62ED3B3C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BA5CA-3614-4EB3-AF1C-82A408F5E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DB67-59C9-47BD-B641-6DE08FAE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BB463-85D0-45FD-9246-19FDC9DB4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26682-5A32-4B34-8886-CC22FD5C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5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832BBE-8E9D-4240-B67A-30689E8DA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5334-B054-49D2-B540-C760D2768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14C24-DE40-4A34-B3AA-4D7D1F78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ED38D-E0EE-44CF-80A2-3845B170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E2CE3-1A18-4929-9871-DE8003CD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7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35570-D73A-4C1C-BA4F-334F45CD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18CA8-B241-4024-8F0F-D841FB27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331BD-6212-4F64-9981-204CAD6C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9CDB6-0BE9-40EC-95C2-456C10EB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9487D-78EB-4576-AE3B-99252686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6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8773-8010-49D0-8EDA-50F97C48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5F329-66F8-4268-A904-920E01977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78634-B0BE-4628-BD4C-16DF454F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C8B8D-6ACF-4350-852B-9AB09CA2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79F06-BA35-445B-8934-A5B9C147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1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AE96-7AFD-4D9D-80D4-D2DD3BC4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D38F0-BA20-483C-9EAC-A1102FADE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5AD30-1623-4C58-8012-FC6B0CA89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D4D83-B160-49A2-8E62-550B2B8C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B603B-6ABE-491C-A630-360A12D9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C4239-ABB0-4A37-B4B8-7A702F7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5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ADA0-40D6-43C4-A107-9E9212093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395AB-E8EC-410A-9BE5-E624828E1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D85FF-4DCA-488A-BD10-E1DF6AF7D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6B2B2-B278-4F79-825F-D8D40C931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EDBE6-B6DF-435D-BBAE-728F60DF0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9556B-1D24-45BF-B84A-91233B8A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F2D6D-9079-42B0-B1AC-F0A0109C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AC0E5-7E7F-4A21-813B-84AD8EED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1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D4CB-7D96-4EDC-96A6-FE4C26314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3C42B-BCD0-4D46-809E-E1FE85CA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6095D-B066-44EC-80BF-2FEC2634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27CEA-AB8A-4E8C-A8B6-35E67596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FD714-E083-4D28-AF98-BC465B6E3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1194E-3007-44CD-9F02-7DBCD61F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3E909-DB61-48B5-8F7F-8B1E056B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0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476B-1521-4714-9FF7-92FB2F0B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0F4A-7E30-4878-96FA-FCFF900B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505EB-8C24-40DF-955F-3FE40DAB2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4A412-1098-47C7-8573-70A03A6E7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1A769-5310-4538-9076-C0736AAC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48DE9-351F-4685-81E3-92792158D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F004-4558-448B-ACFC-7765E7A7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A5A67F-B08C-452A-9C4E-7B5DFABA1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495BE-EBD8-44C3-8F79-8B431194C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89BCD-06E2-4E94-A5F9-7AC65C6F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C8972-297B-4604-93AE-2ADD12E9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A38C7-BA73-421C-B353-FEF140AE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0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60099-B64E-4FF1-8528-FBE4A104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73E1C-7E4F-4677-AFBB-1DE97518D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B504E-7572-47AA-A325-A721C3226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D030-856D-4682-A25F-90045034A8DE}" type="datetimeFigureOut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2F829-CD18-424C-9D24-40555BA1B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5CAF-50F6-4293-8B05-5D3BF8E10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8678-A61D-4FC3-9F35-D7E9B0770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3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64CE-4C29-4E9E-A930-84C7478C5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279" y="406399"/>
            <a:ext cx="9144000" cy="1655763"/>
          </a:xfrm>
        </p:spPr>
        <p:txBody>
          <a:bodyPr>
            <a:normAutofit/>
          </a:bodyPr>
          <a:lstStyle/>
          <a:p>
            <a:r>
              <a:rPr lang="en-US" sz="4800" b="1" dirty="0"/>
              <a:t>MF  Production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C9BEF-3AB4-4989-A1CD-6CE031B51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181" y="2601119"/>
            <a:ext cx="9144000" cy="1655762"/>
          </a:xfrm>
        </p:spPr>
        <p:txBody>
          <a:bodyPr>
            <a:normAutofit fontScale="25000" lnSpcReduction="20000"/>
          </a:bodyPr>
          <a:lstStyle/>
          <a:p>
            <a:endParaRPr lang="en-US" sz="17600" b="1" dirty="0">
              <a:latin typeface="+mj-lt"/>
            </a:endParaRPr>
          </a:p>
          <a:p>
            <a:r>
              <a:rPr lang="en-US" sz="17600" b="1" dirty="0">
                <a:latin typeface="+mj-lt"/>
              </a:rPr>
              <a:t>Midwest Lenders Conference</a:t>
            </a:r>
          </a:p>
          <a:p>
            <a:r>
              <a:rPr lang="en-US" sz="12800" b="1" dirty="0">
                <a:latin typeface="+mj-lt"/>
              </a:rPr>
              <a:t>September 5, 2018</a:t>
            </a:r>
          </a:p>
          <a:p>
            <a:endParaRPr lang="en-US" sz="17600" b="1" cap="small" dirty="0">
              <a:latin typeface="+mj-lt"/>
            </a:endParaRPr>
          </a:p>
          <a:p>
            <a:r>
              <a:rPr lang="en-US" sz="14400" b="1" cap="small" dirty="0">
                <a:latin typeface="+mj-lt"/>
              </a:rPr>
              <a:t>Patricia Burke</a:t>
            </a:r>
          </a:p>
          <a:p>
            <a:br>
              <a:rPr lang="en-US" sz="14400" b="1" cap="small" dirty="0">
                <a:latin typeface="+mj-lt"/>
              </a:rPr>
            </a:br>
            <a:r>
              <a:rPr lang="en-US" sz="14400" b="1" cap="small" dirty="0">
                <a:latin typeface="+mj-lt"/>
              </a:rPr>
              <a:t>Acting Director, Office of MF Production</a:t>
            </a:r>
            <a:endParaRPr lang="en-US" sz="14400" b="1" dirty="0"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095FF-D5AF-4C0B-8D4C-5DBE0E11FDAC}"/>
              </a:ext>
            </a:extLst>
          </p:cNvPr>
          <p:cNvSpPr/>
          <p:nvPr/>
        </p:nvSpPr>
        <p:spPr>
          <a:xfrm>
            <a:off x="3048000" y="3275111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cap="small" dirty="0">
                <a:latin typeface="Trebuchet MS" panose="020B0603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901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218A-21D7-4EFD-8E0E-CE1361A0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05" y="365125"/>
            <a:ext cx="115124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Basic FHA Multifamily Programs</a:t>
            </a:r>
            <a:br>
              <a:rPr lang="en-US" sz="2800" dirty="0"/>
            </a:br>
            <a:r>
              <a:rPr lang="en-US" sz="2800" dirty="0"/>
              <a:t> Endorsements (Closings) </a:t>
            </a:r>
            <a:br>
              <a:rPr lang="en-US" sz="2800" dirty="0"/>
            </a:br>
            <a:r>
              <a:rPr lang="en-US" sz="2800" dirty="0"/>
              <a:t>Actual FY 2017 and Projected Fiscal Year 2018 </a:t>
            </a:r>
            <a:br>
              <a:rPr lang="en-US" sz="2800" dirty="0"/>
            </a:br>
            <a:r>
              <a:rPr lang="en-US" sz="2000" dirty="0"/>
              <a:t>Annualized data as of 8/25/2018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60931-E5C9-4E5D-A6DA-D04A032D2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1E0B550-C6CD-4BCA-9354-EF7EB1A5A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6075" y="1798820"/>
            <a:ext cx="11099849" cy="469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3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218A-21D7-4EFD-8E0E-CE1361A0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221d4</a:t>
            </a:r>
            <a:br>
              <a:rPr lang="en-US" sz="4000" dirty="0"/>
            </a:br>
            <a:r>
              <a:rPr lang="en-US" sz="4000" dirty="0"/>
              <a:t>New Construction/Sub Rehab – Endorsements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3100" dirty="0"/>
              <a:t>Annualized 2018 based on data to 8/25/18)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60931-E5C9-4E5D-A6DA-D04A032D2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7540526-2E67-480C-831B-B9ECC0AC7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18315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351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218A-21D7-4EFD-8E0E-CE1361A0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223f &amp; A7s</a:t>
            </a:r>
            <a:br>
              <a:rPr lang="en-US" sz="4000" dirty="0"/>
            </a:br>
            <a:r>
              <a:rPr lang="en-US" sz="4000" dirty="0"/>
              <a:t>Refinancings – Endorsements </a:t>
            </a:r>
            <a:br>
              <a:rPr lang="en-US" sz="4000" dirty="0"/>
            </a:br>
            <a:r>
              <a:rPr lang="en-US" sz="4000" dirty="0"/>
              <a:t>(</a:t>
            </a:r>
            <a:r>
              <a:rPr lang="en-US" sz="3100" dirty="0"/>
              <a:t>Annualized 2018 based on data to 8/25/18) 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60931-E5C9-4E5D-A6DA-D04A032D2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92C1FE-12DB-4002-9058-7111FA0C2F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694011"/>
              </p:ext>
            </p:extLst>
          </p:nvPr>
        </p:nvGraphicFramePr>
        <p:xfrm>
          <a:off x="887819" y="1969900"/>
          <a:ext cx="10515600" cy="452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314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33180-785C-45A4-B28F-BA6E7F9BE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66174"/>
            <a:ext cx="8229600" cy="1423986"/>
          </a:xfrm>
        </p:spPr>
        <p:txBody>
          <a:bodyPr>
            <a:normAutofit/>
          </a:bodyPr>
          <a:lstStyle/>
          <a:p>
            <a:pPr algn="ctr"/>
            <a:r>
              <a:rPr lang="en-US" sz="3100" dirty="0"/>
              <a:t>Basic FHA Multifamily Programs</a:t>
            </a:r>
            <a:br>
              <a:rPr lang="en-US" sz="3100" dirty="0"/>
            </a:br>
            <a:r>
              <a:rPr lang="en-US" sz="3100" dirty="0"/>
              <a:t> Firm Commitments Projected for Fiscal Year 2018 </a:t>
            </a:r>
            <a:r>
              <a:rPr lang="en-US" sz="2200" dirty="0"/>
              <a:t>Annualized data as of 8/25/2018</a:t>
            </a:r>
            <a:endParaRPr lang="en-US" sz="31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DA96CA6-DEE9-4A50-9C51-9CFF17C47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39013"/>
              </p:ext>
            </p:extLst>
          </p:nvPr>
        </p:nvGraphicFramePr>
        <p:xfrm>
          <a:off x="1981200" y="2059484"/>
          <a:ext cx="8229600" cy="42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95999424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1253683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6029569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19342107"/>
                    </a:ext>
                  </a:extLst>
                </a:gridCol>
              </a:tblGrid>
              <a:tr h="8960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# of loans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Volume ($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 change in          $ volume from FY2017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8138191"/>
                  </a:ext>
                </a:extLst>
              </a:tr>
              <a:tr h="9987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/>
                        <a:t>New Constr/Sub</a:t>
                      </a:r>
                      <a:r>
                        <a:rPr lang="en-US" sz="1800" baseline="0" dirty="0"/>
                        <a:t> Rehab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$6,687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009449"/>
                  </a:ext>
                </a:extLst>
              </a:tr>
              <a:tr h="691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/>
                        <a:t>223(f)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858438"/>
                  </a:ext>
                </a:extLst>
              </a:tr>
              <a:tr h="69146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/>
                        <a:t>223(a)(7)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2327477"/>
                  </a:ext>
                </a:extLst>
              </a:tr>
              <a:tr h="82752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03325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5BC17-7545-4697-A439-FA3C0F1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0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E9A27-7297-40FB-8BF7-F0FB28D0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42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LIHTC – FHA Production</a:t>
            </a:r>
            <a:br>
              <a:rPr lang="en-US" dirty="0"/>
            </a:br>
            <a:r>
              <a:rPr lang="en-US" dirty="0"/>
              <a:t>221d4, 223f, A7, 241a and Other &amp; Risk Share </a:t>
            </a:r>
            <a:r>
              <a:rPr lang="en-US" sz="4000" dirty="0"/>
              <a:t>(excl. Health Care)</a:t>
            </a:r>
            <a:br>
              <a:rPr lang="en-US" sz="4000" dirty="0"/>
            </a:br>
            <a:r>
              <a:rPr lang="en-US" dirty="0"/>
              <a:t>Firm Commitments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042ED-6FB1-4CAE-899B-881AB689D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400" dirty="0"/>
          </a:p>
          <a:p>
            <a:pPr marL="1371600" lvl="3" indent="0">
              <a:buNone/>
            </a:pPr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29B42-7AB0-4638-BA17-A55B9F59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42BBE-6D16-4336-AF3C-54E54BA0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3B41A-BC87-45ED-9CF6-F3047433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D727E1-BB08-437F-99CB-D9C856066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077101"/>
              </p:ext>
            </p:extLst>
          </p:nvPr>
        </p:nvGraphicFramePr>
        <p:xfrm>
          <a:off x="2314812" y="2618733"/>
          <a:ext cx="8162488" cy="354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622">
                  <a:extLst>
                    <a:ext uri="{9D8B030D-6E8A-4147-A177-3AD203B41FA5}">
                      <a16:colId xmlns:a16="http://schemas.microsoft.com/office/drawing/2014/main" val="1741333643"/>
                    </a:ext>
                  </a:extLst>
                </a:gridCol>
                <a:gridCol w="2040622">
                  <a:extLst>
                    <a:ext uri="{9D8B030D-6E8A-4147-A177-3AD203B41FA5}">
                      <a16:colId xmlns:a16="http://schemas.microsoft.com/office/drawing/2014/main" val="251260776"/>
                    </a:ext>
                  </a:extLst>
                </a:gridCol>
                <a:gridCol w="2040622">
                  <a:extLst>
                    <a:ext uri="{9D8B030D-6E8A-4147-A177-3AD203B41FA5}">
                      <a16:colId xmlns:a16="http://schemas.microsoft.com/office/drawing/2014/main" val="669666595"/>
                    </a:ext>
                  </a:extLst>
                </a:gridCol>
                <a:gridCol w="2040622">
                  <a:extLst>
                    <a:ext uri="{9D8B030D-6E8A-4147-A177-3AD203B41FA5}">
                      <a16:colId xmlns:a16="http://schemas.microsoft.com/office/drawing/2014/main" val="1264911199"/>
                    </a:ext>
                  </a:extLst>
                </a:gridCol>
              </a:tblGrid>
              <a:tr h="1295081">
                <a:tc>
                  <a:txBody>
                    <a:bodyPr/>
                    <a:lstStyle/>
                    <a:p>
                      <a:r>
                        <a:rPr lang="en-US" dirty="0"/>
                        <a:t>Tax Credit Production – MF FHA Basic and Risk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FY16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FY17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FY18 </a:t>
                      </a:r>
                      <a:r>
                        <a:rPr lang="en-US" dirty="0"/>
                        <a:t>(annualized based on YTD 8/25/18)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026518"/>
                  </a:ext>
                </a:extLst>
              </a:tr>
              <a:tr h="886604">
                <a:tc>
                  <a:txBody>
                    <a:bodyPr/>
                    <a:lstStyle/>
                    <a:p>
                      <a:r>
                        <a:rPr lang="en-US" sz="2400" dirty="0"/>
                        <a:t># of Projects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034586"/>
                  </a:ext>
                </a:extLst>
              </a:tr>
              <a:tr h="679190">
                <a:tc>
                  <a:txBody>
                    <a:bodyPr/>
                    <a:lstStyle/>
                    <a:p>
                      <a:r>
                        <a:rPr lang="en-US" sz="2400" dirty="0"/>
                        <a:t>$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$3.1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$3.8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$4.1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971101"/>
                  </a:ext>
                </a:extLst>
              </a:tr>
              <a:tr h="679190">
                <a:tc>
                  <a:txBody>
                    <a:bodyPr/>
                    <a:lstStyle/>
                    <a:p>
                      <a:r>
                        <a:rPr lang="en-US" sz="2400" dirty="0"/>
                        <a:t># of Units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45,565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53,445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49,305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654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51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2270-D0D3-43A5-AFFE-9181FDBE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36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Incoming Pipeline</a:t>
            </a:r>
            <a:br>
              <a:rPr lang="en-US" dirty="0"/>
            </a:br>
            <a:r>
              <a:rPr lang="en-US" dirty="0"/>
              <a:t>Basic MF FHA programs – FY 2016 to 8/25/18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FE9DB-9838-4DD0-8589-A0D1FA9C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FFF6-0938-41E0-9CF0-2CDA0076A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E77F9-F2C6-4BF3-8A15-9C4EB026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90733A3-B82A-4D87-9F3F-538FBC9F5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6814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863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2270-D0D3-43A5-AFFE-9181FDBE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36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Incoming Pipeline</a:t>
            </a:r>
            <a:br>
              <a:rPr lang="en-US" dirty="0"/>
            </a:br>
            <a:r>
              <a:rPr lang="en-US" dirty="0"/>
              <a:t>Basic MF FHA programs – FY 2016 to 8/25/18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FE9DB-9838-4DD0-8589-A0D1FA9C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4/15/2015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FFF6-0938-41E0-9CF0-2CDA0076A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PRE-DECISIONAL, PROPRIETARY, and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E77F9-F2C6-4BF3-8A15-9C4EB026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BF7B-F4BA-064F-8313-92D42CD4D709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3D451D0F-5257-4F06-AA18-3ABBBB835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226083"/>
              </p:ext>
            </p:extLst>
          </p:nvPr>
        </p:nvGraphicFramePr>
        <p:xfrm>
          <a:off x="838200" y="1869141"/>
          <a:ext cx="5051612" cy="4307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3BFA5FF-FF05-4359-96C6-DBB1F0755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2663681"/>
              </p:ext>
            </p:extLst>
          </p:nvPr>
        </p:nvGraphicFramePr>
        <p:xfrm>
          <a:off x="6095999" y="1869141"/>
          <a:ext cx="5212977" cy="392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7245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199"/>
            <a:ext cx="8229600" cy="1760989"/>
          </a:xfrm>
        </p:spPr>
        <p:txBody>
          <a:bodyPr>
            <a:normAutofit/>
          </a:bodyPr>
          <a:lstStyle/>
          <a:p>
            <a:r>
              <a:rPr lang="en-US" sz="3200" dirty="0"/>
              <a:t>Hit Ratio – how likely to get approved</a:t>
            </a:r>
            <a:br>
              <a:rPr lang="en-US" sz="3200" dirty="0"/>
            </a:br>
            <a:br>
              <a:rPr lang="en-US" sz="3200" dirty="0"/>
            </a:br>
            <a:r>
              <a:rPr lang="en-US" sz="1600" i="1" dirty="0"/>
              <a:t>(note:  Some deals get Final Reject, then are reworked and resubmitted as new applications and ultimately do get approved – thus, HUD and Lender get to work on it twice.  This is obviously inefficient.)</a:t>
            </a:r>
            <a:endParaRPr lang="en-US" sz="3200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29856"/>
              </p:ext>
            </p:extLst>
          </p:nvPr>
        </p:nvGraphicFramePr>
        <p:xfrm>
          <a:off x="2239617" y="2093843"/>
          <a:ext cx="7421218" cy="42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300">
                  <a:extLst>
                    <a:ext uri="{9D8B030D-6E8A-4147-A177-3AD203B41FA5}">
                      <a16:colId xmlns:a16="http://schemas.microsoft.com/office/drawing/2014/main" val="3514526136"/>
                    </a:ext>
                  </a:extLst>
                </a:gridCol>
                <a:gridCol w="1191060">
                  <a:extLst>
                    <a:ext uri="{9D8B030D-6E8A-4147-A177-3AD203B41FA5}">
                      <a16:colId xmlns:a16="http://schemas.microsoft.com/office/drawing/2014/main" val="2298548385"/>
                    </a:ext>
                  </a:extLst>
                </a:gridCol>
                <a:gridCol w="1374300">
                  <a:extLst>
                    <a:ext uri="{9D8B030D-6E8A-4147-A177-3AD203B41FA5}">
                      <a16:colId xmlns:a16="http://schemas.microsoft.com/office/drawing/2014/main" val="1048382864"/>
                    </a:ext>
                  </a:extLst>
                </a:gridCol>
                <a:gridCol w="1649159">
                  <a:extLst>
                    <a:ext uri="{9D8B030D-6E8A-4147-A177-3AD203B41FA5}">
                      <a16:colId xmlns:a16="http://schemas.microsoft.com/office/drawing/2014/main" val="692200530"/>
                    </a:ext>
                  </a:extLst>
                </a:gridCol>
              </a:tblGrid>
              <a:tr h="919690">
                <a:tc>
                  <a:txBody>
                    <a:bodyPr/>
                    <a:lstStyle/>
                    <a:p>
                      <a:r>
                        <a:rPr lang="en-US" sz="1400" dirty="0"/>
                        <a:t>Program</a:t>
                      </a:r>
                      <a:r>
                        <a:rPr lang="en-US" sz="1100" dirty="0"/>
                        <a:t> /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 of  decisions made - </a:t>
                      </a:r>
                      <a:r>
                        <a:rPr lang="en-US" sz="1050" dirty="0"/>
                        <a:t>FY16, during the MF Transformation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% approved</a:t>
                      </a:r>
                    </a:p>
                    <a:p>
                      <a:r>
                        <a:rPr lang="en-US" sz="800" i="1" dirty="0"/>
                        <a:t>(the rest</a:t>
                      </a:r>
                      <a:r>
                        <a:rPr lang="en-US" sz="800" i="1" baseline="0" dirty="0"/>
                        <a:t> were either rejected or owner withdrew)</a:t>
                      </a:r>
                      <a:endParaRPr lang="en-US" sz="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# of  decisions made </a:t>
                      </a:r>
                      <a:r>
                        <a:rPr lang="en-US" sz="1050" dirty="0"/>
                        <a:t> - FY17,   Post-MF Transformation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% approved</a:t>
                      </a:r>
                    </a:p>
                    <a:p>
                      <a:r>
                        <a:rPr lang="en-US" sz="800" i="1" dirty="0"/>
                        <a:t>(the rest</a:t>
                      </a:r>
                      <a:r>
                        <a:rPr lang="en-US" sz="800" i="1" baseline="0" dirty="0"/>
                        <a:t> were either rejected or owner withdrew)</a:t>
                      </a:r>
                      <a:endParaRPr lang="en-US" sz="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223(a)(7) - FIRM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3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223(f) - 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5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NewC/Sub Rehab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PREAPP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8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NewC/Sub</a:t>
                      </a:r>
                      <a:r>
                        <a:rPr lang="en-US" sz="1200" baseline="0" dirty="0"/>
                        <a:t> Rehab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FIRM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38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459</Words>
  <Application>Microsoft Office PowerPoint</Application>
  <PresentationFormat>Widescreen</PresentationFormat>
  <Paragraphs>120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MF  Production</vt:lpstr>
      <vt:lpstr>Basic FHA Multifamily Programs  Endorsements (Closings)  Actual FY 2017 and Projected Fiscal Year 2018  Annualized data as of 8/25/2018</vt:lpstr>
      <vt:lpstr>221d4 New Construction/Sub Rehab – Endorsements (Annualized 2018 based on data to 8/25/18)</vt:lpstr>
      <vt:lpstr>223f &amp; A7s Refinancings – Endorsements  (Annualized 2018 based on data to 8/25/18) </vt:lpstr>
      <vt:lpstr>Basic FHA Multifamily Programs  Firm Commitments Projected for Fiscal Year 2018 Annualized data as of 8/25/2018</vt:lpstr>
      <vt:lpstr>LIHTC – FHA Production 221d4, 223f, A7, 241a and Other &amp; Risk Share (excl. Health Care) Firm Commitments</vt:lpstr>
      <vt:lpstr>Incoming Pipeline Basic MF FHA programs – FY 2016 to 8/25/18 </vt:lpstr>
      <vt:lpstr>Incoming Pipeline Basic MF FHA programs – FY 2016 to 8/25/18 </vt:lpstr>
      <vt:lpstr>Hit Ratio – how likely to get approved  (note:  Some deals get Final Reject, then are reworked and resubmitted as new applications and ultimately do get approved – thus, HUD and Lender get to work on it twice.  This is obviously inefficient.)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4.19.18   DRAFT</dc:title>
  <dc:creator>Sullivan, Daniel J</dc:creator>
  <cp:lastModifiedBy>Burke, Patricia M</cp:lastModifiedBy>
  <cp:revision>57</cp:revision>
  <cp:lastPrinted>2018-05-01T13:33:21Z</cp:lastPrinted>
  <dcterms:created xsi:type="dcterms:W3CDTF">2018-04-20T11:11:52Z</dcterms:created>
  <dcterms:modified xsi:type="dcterms:W3CDTF">2018-09-04T22:02:53Z</dcterms:modified>
</cp:coreProperties>
</file>