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5.xml" ContentType="application/vnd.openxmlformats-officedocument.drawingml.chartshapes+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6.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7.xml" ContentType="application/vnd.openxmlformats-officedocument.drawingml.chartshapes+xml"/>
  <Override PartName="/ppt/notesSlides/notesSlide3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8.xml" ContentType="application/vnd.openxmlformats-officedocument.drawingml.chartshapes+xml"/>
  <Override PartName="/ppt/notesSlides/notesSlide4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9.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10.xml" ContentType="application/vnd.openxmlformats-officedocument.drawingml.chartshapes+xml"/>
  <Override PartName="/ppt/notesSlides/notesSlide4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6.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7.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64.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 id="2147483725" r:id="rId5"/>
  </p:sldMasterIdLst>
  <p:notesMasterIdLst>
    <p:notesMasterId r:id="rId79"/>
  </p:notesMasterIdLst>
  <p:handoutMasterIdLst>
    <p:handoutMasterId r:id="rId80"/>
  </p:handoutMasterIdLst>
  <p:sldIdLst>
    <p:sldId id="256" r:id="rId6"/>
    <p:sldId id="257" r:id="rId7"/>
    <p:sldId id="269" r:id="rId8"/>
    <p:sldId id="271" r:id="rId9"/>
    <p:sldId id="270" r:id="rId10"/>
    <p:sldId id="272" r:id="rId11"/>
    <p:sldId id="273" r:id="rId12"/>
    <p:sldId id="274" r:id="rId13"/>
    <p:sldId id="275" r:id="rId14"/>
    <p:sldId id="276" r:id="rId15"/>
    <p:sldId id="278" r:id="rId16"/>
    <p:sldId id="279" r:id="rId17"/>
    <p:sldId id="280" r:id="rId18"/>
    <p:sldId id="281" r:id="rId19"/>
    <p:sldId id="282" r:id="rId20"/>
    <p:sldId id="283" r:id="rId21"/>
    <p:sldId id="289" r:id="rId22"/>
    <p:sldId id="284" r:id="rId23"/>
    <p:sldId id="285" r:id="rId24"/>
    <p:sldId id="292" r:id="rId25"/>
    <p:sldId id="286" r:id="rId26"/>
    <p:sldId id="290" r:id="rId27"/>
    <p:sldId id="287" r:id="rId28"/>
    <p:sldId id="291" r:id="rId29"/>
    <p:sldId id="288" r:id="rId30"/>
    <p:sldId id="293" r:id="rId31"/>
    <p:sldId id="295" r:id="rId32"/>
    <p:sldId id="294" r:id="rId33"/>
    <p:sldId id="298" r:id="rId34"/>
    <p:sldId id="296"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5" r:id="rId59"/>
    <p:sldId id="326" r:id="rId60"/>
    <p:sldId id="324" r:id="rId61"/>
    <p:sldId id="327" r:id="rId62"/>
    <p:sldId id="329" r:id="rId63"/>
    <p:sldId id="328" r:id="rId64"/>
    <p:sldId id="330" r:id="rId65"/>
    <p:sldId id="343"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Lst>
  <p:sldSz cx="9144000" cy="6858000" type="letter"/>
  <p:notesSz cx="8375650" cy="10972800"/>
  <p:embeddedFontLst>
    <p:embeddedFont>
      <p:font typeface="Calibri" panose="020F0502020204030204" pitchFamily="34" charset="0"/>
      <p:regular r:id="rId81"/>
      <p:bold r:id="rId82"/>
      <p:italic r:id="rId83"/>
      <p:boldItalic r:id="rId84"/>
    </p:embeddedFont>
    <p:embeddedFont>
      <p:font typeface="Wingdings 3" panose="05040102010807070707" pitchFamily="18" charset="2"/>
      <p:regular r:id="rId85"/>
    </p:embeddedFont>
    <p:embeddedFont>
      <p:font typeface="Museo Sans 900" panose="02000000000000000000" pitchFamily="2" charset="0"/>
      <p:bold r:id="rId86"/>
      <p:boldItalic r:id="rId87"/>
    </p:embeddedFont>
    <p:embeddedFont>
      <p:font typeface="Verdana" panose="020B0604030504040204" pitchFamily="34" charset="0"/>
      <p:regular r:id="rId88"/>
      <p:bold r:id="rId89"/>
      <p:italic r:id="rId90"/>
      <p:boldItalic r:id="rId91"/>
    </p:embeddedFont>
    <p:embeddedFont>
      <p:font typeface="Museo Sans 300" panose="02000000000000000000" pitchFamily="2" charset="0"/>
      <p:regular r:id="rId92"/>
      <p:italic r:id="rId93"/>
    </p:embeddedFont>
    <p:embeddedFont>
      <p:font typeface="Museo Sans 700" panose="02000000000000000000" pitchFamily="2" charset="0"/>
      <p:bold r:id="rId94"/>
      <p:boldItalic r:id="rId95"/>
    </p:embeddedFont>
    <p:embeddedFont>
      <p:font typeface="Museo Sans 500" panose="02000000000000000000" pitchFamily="2" charset="0"/>
      <p:regular r:id="rId96"/>
      <p:italic r:id="rId9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s, Kelly J." initials="MKJ" lastIdx="13" clrIdx="0">
    <p:extLst>
      <p:ext uri="{19B8F6BF-5375-455C-9EA6-DF929625EA0E}">
        <p15:presenceInfo xmlns:p15="http://schemas.microsoft.com/office/powerpoint/2012/main" userId="S-1-5-21-1740863675-3465329846-2508926007-88166" providerId="AD"/>
      </p:ext>
    </p:extLst>
  </p:cmAuthor>
  <p:cmAuthor id="2" name="Quinn, Lisalynne" initials="QL" lastIdx="7" clrIdx="1">
    <p:extLst>
      <p:ext uri="{19B8F6BF-5375-455C-9EA6-DF929625EA0E}">
        <p15:presenceInfo xmlns:p15="http://schemas.microsoft.com/office/powerpoint/2012/main" userId="S-1-5-21-1740863675-3465329846-2508926007-579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18" autoAdjust="0"/>
    <p:restoredTop sz="87043" autoAdjust="0"/>
  </p:normalViewPr>
  <p:slideViewPr>
    <p:cSldViewPr snapToGrid="0" snapToObjects="1">
      <p:cViewPr varScale="1">
        <p:scale>
          <a:sx n="99" d="100"/>
          <a:sy n="99" d="100"/>
        </p:scale>
        <p:origin x="90"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69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font" Target="fonts/font4.fntdata"/><Relationship Id="rId89" Type="http://schemas.openxmlformats.org/officeDocument/2006/relationships/font" Target="fonts/font9.fntdata"/><Relationship Id="rId97" Type="http://schemas.openxmlformats.org/officeDocument/2006/relationships/font" Target="fonts/font17.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87" Type="http://schemas.openxmlformats.org/officeDocument/2006/relationships/font" Target="fonts/font7.fntdata"/><Relationship Id="rId102"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font" Target="fonts/font15.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openxmlformats.org/officeDocument/2006/relationships/font" Target="fonts/font5.fntdata"/><Relationship Id="rId93" Type="http://schemas.openxmlformats.org/officeDocument/2006/relationships/font" Target="fonts/font13.fntdata"/><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nacmh002\userdirs_red\DJHOGAN\Profile\Documents\Metro%20Market%20Briefs\Integrated%20Model\Model%201Q19\TRR%20MODEL%201Q19%20Vers1.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nacmh002\userdirs_red\DJHOGAN\Profile\Documents\Metro%20Market%20Briefs\Integrated%20Model\Model%201Q19\TRR%20MODEL%201Q19%20Vers1.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9.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1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nacmh002\userdirs_red\DJHOGAN\Profile\Documents\Metro%20Market%20Briefs\Integrated%20Model\Model%201Q19\TRR%20MODEL%201Q19%20Vers1.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nacmh002\userdirs_red\DJHOGAN\Profile\Documents\Metro%20Market%20Briefs\Integrated%20Model\Model%201Q19\TRR%20MODEL%201Q19%20Vers1.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nacmh002\userdirs_red\DJHOGAN\Profile\Documents\Metro%20Market%20Briefs\Integrated%20Model\Model%201Q19\TRR%20MODEL%201Q19%20Vers1.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nacmh002\userdirs_red\DJHOGAN\Profile\Documents\Metro%20Market%20Briefs\Integrated%20Model\Model%201Q19\TRR%20MODEL%201Q19%20Vers1.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chemeClr val="tx1">
                    <a:lumMod val="50000"/>
                  </a:schemeClr>
                </a:solidFill>
              </a:rPr>
              <a:t>Real</a:t>
            </a:r>
            <a:r>
              <a:rPr lang="en-US" b="1" baseline="0" dirty="0" smtClean="0">
                <a:solidFill>
                  <a:schemeClr val="tx1">
                    <a:lumMod val="50000"/>
                  </a:schemeClr>
                </a:solidFill>
              </a:rPr>
              <a:t> GDP and Nominal GDP Growth</a:t>
            </a:r>
          </a:p>
          <a:p>
            <a:pPr>
              <a:defRPr/>
            </a:pPr>
            <a:r>
              <a:rPr lang="en-US" sz="1200" baseline="0" dirty="0" smtClean="0"/>
              <a:t>Sources: Bureau of Economic Analysis, St. Louis Fed, RCR Tabulations</a:t>
            </a:r>
            <a:endParaRPr lang="en-US" sz="12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REAL GDP</c:v>
                </c:pt>
              </c:strCache>
            </c:strRef>
          </c:tx>
          <c:spPr>
            <a:ln w="50800" cap="rnd">
              <a:solidFill>
                <a:schemeClr val="tx1">
                  <a:lumMod val="50000"/>
                </a:schemeClr>
              </a:solidFill>
              <a:round/>
            </a:ln>
            <a:effectLst/>
          </c:spPr>
          <c:marker>
            <c:symbol val="none"/>
          </c:marker>
          <c:dLbls>
            <c:dLbl>
              <c:idx val="1"/>
              <c:layout>
                <c:manualLayout>
                  <c:x val="-6.3441712926249019E-2"/>
                  <c:y val="0.20596708486332538"/>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9"/>
              <c:layout>
                <c:manualLayout>
                  <c:x val="-1.9032513877874701E-2"/>
                  <c:y val="0.1004905635647957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ext>
              </c:extLst>
            </c:dLbl>
            <c:dLbl>
              <c:idx val="16"/>
              <c:layout>
                <c:manualLayout>
                  <c:x val="-1.7446471054718478E-2"/>
                  <c:y val="9.8971196622636773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strCache>
            </c:strRef>
          </c:cat>
          <c:val>
            <c:numRef>
              <c:f>Sheet1!$B$2:$B$18</c:f>
              <c:numCache>
                <c:formatCode>0.0%</c:formatCode>
                <c:ptCount val="17"/>
                <c:pt idx="0">
                  <c:v>3.8085644208629477E-2</c:v>
                </c:pt>
                <c:pt idx="1">
                  <c:v>3.3684745157057883E-2</c:v>
                </c:pt>
                <c:pt idx="2">
                  <c:v>2.3790077618481842E-2</c:v>
                </c:pt>
                <c:pt idx="3">
                  <c:v>2.0000064275069285E-2</c:v>
                </c:pt>
                <c:pt idx="4">
                  <c:v>1.5568472067739814E-2</c:v>
                </c:pt>
                <c:pt idx="5">
                  <c:v>1.2959511649949018E-2</c:v>
                </c:pt>
                <c:pt idx="6">
                  <c:v>1.5362465839109829E-2</c:v>
                </c:pt>
                <c:pt idx="7">
                  <c:v>1.8787567185918119E-2</c:v>
                </c:pt>
                <c:pt idx="8">
                  <c:v>1.9382625743193049E-2</c:v>
                </c:pt>
                <c:pt idx="9">
                  <c:v>2.1147073120103554E-2</c:v>
                </c:pt>
                <c:pt idx="10">
                  <c:v>2.3388767136516941E-2</c:v>
                </c:pt>
                <c:pt idx="11">
                  <c:v>2.4717073062386685E-2</c:v>
                </c:pt>
                <c:pt idx="12">
                  <c:v>2.5804143005357938E-2</c:v>
                </c:pt>
                <c:pt idx="13">
                  <c:v>2.8698065867747591E-2</c:v>
                </c:pt>
                <c:pt idx="14">
                  <c:v>3.0027852456974591E-2</c:v>
                </c:pt>
                <c:pt idx="15">
                  <c:v>2.9713849360817779E-2</c:v>
                </c:pt>
                <c:pt idx="16">
                  <c:v>3.210893844306506E-2</c:v>
                </c:pt>
              </c:numCache>
            </c:numRef>
          </c:val>
          <c:smooth val="1"/>
        </c:ser>
        <c:ser>
          <c:idx val="1"/>
          <c:order val="1"/>
          <c:tx>
            <c:strRef>
              <c:f>Sheet1!$C$1</c:f>
              <c:strCache>
                <c:ptCount val="1"/>
                <c:pt idx="0">
                  <c:v>NGDP</c:v>
                </c:pt>
              </c:strCache>
            </c:strRef>
          </c:tx>
          <c:spPr>
            <a:ln w="50800" cap="rnd">
              <a:solidFill>
                <a:srgbClr val="C00000"/>
              </a:solidFill>
              <a:round/>
            </a:ln>
            <a:effectLst/>
          </c:spPr>
          <c:marker>
            <c:symbol val="none"/>
          </c:marker>
          <c:dLbls>
            <c:dLbl>
              <c:idx val="8"/>
              <c:layout>
                <c:manualLayout>
                  <c:x val="-0.10785091197462332"/>
                  <c:y val="-9.0183839096611595E-2"/>
                </c:manualLayout>
              </c:layout>
              <c:showLegendKey val="0"/>
              <c:showVal val="0"/>
              <c:showCatName val="0"/>
              <c:showSerName val="1"/>
              <c:showPercent val="0"/>
              <c:showBubbleSize val="0"/>
              <c:extLst>
                <c:ext xmlns:c15="http://schemas.microsoft.com/office/drawing/2012/chart" uri="{CE6537A1-D6FC-4f65-9D91-7224C49458BB}">
                  <c15:layout/>
                </c:ext>
              </c:extLst>
            </c:dLbl>
            <c:dLbl>
              <c:idx val="14"/>
              <c:layout>
                <c:manualLayout>
                  <c:x val="-1.7446471054718478E-2"/>
                  <c:y val="-5.34979441203442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2.0618556701030927E-2"/>
                  <c:y val="-5.884773853237867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strCache>
            </c:strRef>
          </c:cat>
          <c:val>
            <c:numRef>
              <c:f>Sheet1!$C$2:$C$18</c:f>
              <c:numCache>
                <c:formatCode>0.0%</c:formatCode>
                <c:ptCount val="17"/>
                <c:pt idx="0">
                  <c:v>5.0721712511047692E-2</c:v>
                </c:pt>
                <c:pt idx="1">
                  <c:v>4.5652684650993217E-2</c:v>
                </c:pt>
                <c:pt idx="2">
                  <c:v>3.449563528691809E-2</c:v>
                </c:pt>
                <c:pt idx="3">
                  <c:v>2.892167673274813E-2</c:v>
                </c:pt>
                <c:pt idx="4">
                  <c:v>2.4412782293036991E-2</c:v>
                </c:pt>
                <c:pt idx="5">
                  <c:v>2.3018830874791139E-2</c:v>
                </c:pt>
                <c:pt idx="6">
                  <c:v>2.5560668968293395E-2</c:v>
                </c:pt>
                <c:pt idx="7">
                  <c:v>3.4044913113889137E-2</c:v>
                </c:pt>
                <c:pt idx="8">
                  <c:v>4.0926431613009316E-2</c:v>
                </c:pt>
                <c:pt idx="9">
                  <c:v>3.8538776266940571E-2</c:v>
                </c:pt>
                <c:pt idx="10">
                  <c:v>4.1938338419953362E-2</c:v>
                </c:pt>
                <c:pt idx="11">
                  <c:v>4.4921913384858174E-2</c:v>
                </c:pt>
                <c:pt idx="12">
                  <c:v>4.5844472682393493E-2</c:v>
                </c:pt>
                <c:pt idx="13">
                  <c:v>5.4382680455101168E-2</c:v>
                </c:pt>
                <c:pt idx="14">
                  <c:v>5.463171111156722E-2</c:v>
                </c:pt>
                <c:pt idx="15">
                  <c:v>5.2103666283124857E-2</c:v>
                </c:pt>
                <c:pt idx="16">
                  <c:v>5.0977576171544345E-2</c:v>
                </c:pt>
              </c:numCache>
            </c:numRef>
          </c:val>
          <c:smooth val="1"/>
        </c:ser>
        <c:dLbls>
          <c:showLegendKey val="0"/>
          <c:showVal val="0"/>
          <c:showCatName val="0"/>
          <c:showSerName val="0"/>
          <c:showPercent val="0"/>
          <c:showBubbleSize val="0"/>
        </c:dLbls>
        <c:smooth val="0"/>
        <c:axId val="449942168"/>
        <c:axId val="449941384"/>
      </c:lineChart>
      <c:catAx>
        <c:axId val="44994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49941384"/>
        <c:crosses val="autoZero"/>
        <c:auto val="1"/>
        <c:lblAlgn val="ctr"/>
        <c:lblOffset val="100"/>
        <c:noMultiLvlLbl val="0"/>
      </c:catAx>
      <c:valAx>
        <c:axId val="449941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Year-on-year</a:t>
                </a:r>
                <a:r>
                  <a:rPr lang="en-US" baseline="0" dirty="0" smtClean="0"/>
                  <a:t> Change</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4994216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rgbClr val="C00000"/>
                </a:solidFill>
              </a:rPr>
              <a:t>RED</a:t>
            </a:r>
            <a:r>
              <a:rPr lang="en-US" b="1" baseline="0" dirty="0" smtClean="0">
                <a:solidFill>
                  <a:schemeClr val="tx1">
                    <a:lumMod val="50000"/>
                  </a:schemeClr>
                </a:solidFill>
              </a:rPr>
              <a:t> 50 Inventory-weighted Average Occupancy</a:t>
            </a:r>
          </a:p>
          <a:p>
            <a:pPr>
              <a:defRPr/>
            </a:pPr>
            <a:r>
              <a:rPr lang="en-US" sz="1200" baseline="0" dirty="0" smtClean="0"/>
              <a:t>Sources: Reis History, RCR Forecasts</a:t>
            </a:r>
            <a:endParaRPr lang="en-US" sz="12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1"/>
          <c:order val="0"/>
          <c:tx>
            <c:strRef>
              <c:f>Sheet1!$B$1</c:f>
              <c:strCache>
                <c:ptCount val="1"/>
                <c:pt idx="0">
                  <c:v>RED 50 OCCUPANCY</c:v>
                </c:pt>
              </c:strCache>
            </c:strRef>
          </c:tx>
          <c:spPr>
            <a:solidFill>
              <a:srgbClr val="00B0F0">
                <a:alpha val="50000"/>
              </a:srgbClr>
            </a:solidFill>
            <a:ln w="9525">
              <a:solidFill>
                <a:schemeClr val="tx1"/>
              </a:solidFill>
            </a:ln>
            <a:effectLst/>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1.5860428231562252E-3"/>
                  <c:y val="-0.262139926189686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Sheet1!$B$2:$B$14</c:f>
              <c:numCache>
                <c:formatCode>0.0%</c:formatCode>
                <c:ptCount val="13"/>
                <c:pt idx="0">
                  <c:v>0.95756246802998668</c:v>
                </c:pt>
                <c:pt idx="1">
                  <c:v>0.95832638443548157</c:v>
                </c:pt>
                <c:pt idx="2">
                  <c:v>0.95896496854746949</c:v>
                </c:pt>
                <c:pt idx="3">
                  <c:v>0.95800463080965592</c:v>
                </c:pt>
                <c:pt idx="4">
                  <c:v>0.95677360017763835</c:v>
                </c:pt>
                <c:pt idx="5">
                  <c:v>0.95673251266102377</c:v>
                </c:pt>
                <c:pt idx="6">
                  <c:v>0.95587579223093389</c:v>
                </c:pt>
                <c:pt idx="7">
                  <c:v>0.95398601439382835</c:v>
                </c:pt>
                <c:pt idx="8">
                  <c:v>0.95336282115639603</c:v>
                </c:pt>
                <c:pt idx="9">
                  <c:v>0.95315963243258228</c:v>
                </c:pt>
                <c:pt idx="10">
                  <c:v>0.95248751117463049</c:v>
                </c:pt>
                <c:pt idx="11">
                  <c:v>0.95170011617189221</c:v>
                </c:pt>
                <c:pt idx="12">
                  <c:v>0.952055215954281</c:v>
                </c:pt>
              </c:numCache>
            </c:numRef>
          </c:val>
        </c:ser>
        <c:ser>
          <c:idx val="4"/>
          <c:order val="1"/>
          <c:tx>
            <c:strRef>
              <c:f>Sheet1!$C$1</c:f>
              <c:strCache>
                <c:ptCount val="1"/>
                <c:pt idx="0">
                  <c:v>Column1</c:v>
                </c:pt>
              </c:strCache>
            </c:strRef>
          </c:tx>
          <c:spPr>
            <a:solidFill>
              <a:schemeClr val="bg1">
                <a:lumMod val="95000"/>
              </a:schemeClr>
            </a:solidFill>
            <a:ln w="9525">
              <a:solidFill>
                <a:schemeClr val="tx1">
                  <a:lumMod val="50000"/>
                </a:schemeClr>
              </a:solidFill>
              <a:prstDash val="solid"/>
            </a:ln>
            <a:effectLst/>
          </c:spPr>
          <c:dLbls>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layout>
                <c:manualLayout>
                  <c:x val="-6.344171292624959E-3"/>
                  <c:y val="-0.259465028983669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layout>
                <c:manualLayout>
                  <c:x val="1.1102299762093577E-2"/>
                  <c:y val="-0.2246913653054458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layout>
                <c:manualLayout>
                  <c:x val="4.7581284694686752E-3"/>
                  <c:y val="-0.238065851335531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layout>
                <c:manualLayout>
                  <c:x val="0"/>
                  <c:y val="-0.24876544015960084"/>
                </c:manualLayout>
              </c:layout>
              <c:showLegendKey val="0"/>
              <c:showVal val="1"/>
              <c:showCatName val="0"/>
              <c:showSerName val="0"/>
              <c:showPercent val="0"/>
              <c:showBubbleSize val="0"/>
              <c:extLst>
                <c:ext xmlns:c15="http://schemas.microsoft.com/office/drawing/2012/chart" uri="{CE6537A1-D6FC-4f65-9D91-7224C49458BB}">
                  <c15:layout/>
                </c:ext>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layout>
                <c:manualLayout>
                  <c:x val="-1.5860428231562252E-3"/>
                  <c:y val="-0.24876544015960081"/>
                </c:manualLayout>
              </c:layout>
              <c:showLegendKey val="0"/>
              <c:showVal val="1"/>
              <c:showCatName val="0"/>
              <c:showSerName val="0"/>
              <c:showPercent val="0"/>
              <c:showBubbleSize val="0"/>
              <c:extLst>
                <c:ext xmlns:c15="http://schemas.microsoft.com/office/drawing/2012/chart" uri="{CE6537A1-D6FC-4f65-9D91-7224C49458BB}">
                  <c15:layout/>
                </c:ext>
              </c:extLst>
            </c:dLbl>
            <c:dLbl>
              <c:idx val="3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Sheet1!$C$2:$C$34</c:f>
              <c:numCache>
                <c:formatCode>General</c:formatCode>
                <c:ptCount val="33"/>
                <c:pt idx="12" formatCode="0.0%">
                  <c:v>0.952055215954281</c:v>
                </c:pt>
                <c:pt idx="13" formatCode="0.0%">
                  <c:v>0.95094034041431941</c:v>
                </c:pt>
                <c:pt idx="14" formatCode="0.0%">
                  <c:v>0.94887816347147658</c:v>
                </c:pt>
                <c:pt idx="15" formatCode="0.0%">
                  <c:v>0.94653351085146842</c:v>
                </c:pt>
                <c:pt idx="16" formatCode="0.0%">
                  <c:v>0.94650193342795952</c:v>
                </c:pt>
                <c:pt idx="17" formatCode="0.0%">
                  <c:v>0.94651934656715064</c:v>
                </c:pt>
                <c:pt idx="18" formatCode="0.0%">
                  <c:v>0.94551713204913768</c:v>
                </c:pt>
                <c:pt idx="19" formatCode="0.0%">
                  <c:v>0.94489270591002694</c:v>
                </c:pt>
                <c:pt idx="20" formatCode="0.0%">
                  <c:v>0.94545752524780091</c:v>
                </c:pt>
                <c:pt idx="21" formatCode="0.0%">
                  <c:v>0.94601193739556144</c:v>
                </c:pt>
                <c:pt idx="22" formatCode="0.0%">
                  <c:v>0.9457708648519052</c:v>
                </c:pt>
                <c:pt idx="23" formatCode="0.0%">
                  <c:v>0.94560948969173519</c:v>
                </c:pt>
                <c:pt idx="24" formatCode="0.0%">
                  <c:v>0.94677323564328686</c:v>
                </c:pt>
                <c:pt idx="25" formatCode="0.0%">
                  <c:v>0.94799313875728075</c:v>
                </c:pt>
                <c:pt idx="26" formatCode="0.0%">
                  <c:v>0.94796446158076708</c:v>
                </c:pt>
                <c:pt idx="27" formatCode="0.0%">
                  <c:v>0.94788330028010936</c:v>
                </c:pt>
                <c:pt idx="28" formatCode="0.0%">
                  <c:v>0.94866466504666525</c:v>
                </c:pt>
                <c:pt idx="29" formatCode="0.0%">
                  <c:v>0.9494988714440622</c:v>
                </c:pt>
                <c:pt idx="30" formatCode="0.0%">
                  <c:v>0.94899101706746836</c:v>
                </c:pt>
                <c:pt idx="31" formatCode="0.0%">
                  <c:v>0.94845945325093362</c:v>
                </c:pt>
                <c:pt idx="32" formatCode="0.0%">
                  <c:v>0.94910899729399933</c:v>
                </c:pt>
              </c:numCache>
            </c:numRef>
          </c:val>
        </c:ser>
        <c:ser>
          <c:idx val="2"/>
          <c:order val="2"/>
          <c:tx>
            <c:strRef>
              <c:f>Sheet1!$D$1</c:f>
              <c:strCache>
                <c:ptCount val="1"/>
              </c:strCache>
            </c:strRef>
          </c:tx>
          <c:spPr>
            <a:solidFill>
              <a:schemeClr val="accent3"/>
            </a:solidFill>
            <a:ln w="50800">
              <a:solidFill>
                <a:srgbClr val="C00000"/>
              </a:solidFill>
            </a:ln>
            <a:effectLst/>
          </c:spPr>
          <c:dLbls>
            <c:dLbl>
              <c:idx val="12"/>
              <c:layout>
                <c:manualLayout>
                  <c:x val="-3.3306899286280847E-2"/>
                  <c:y val="-8.024691618051638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Sheet1!$D$2:$D$14</c:f>
              <c:numCache>
                <c:formatCode>General</c:formatCode>
                <c:ptCount val="13"/>
              </c:numCache>
            </c:numRef>
          </c:val>
        </c:ser>
        <c:ser>
          <c:idx val="3"/>
          <c:order val="3"/>
          <c:tx>
            <c:strRef>
              <c:f>Sheet1!$E$1</c:f>
              <c:strCache>
                <c:ptCount val="1"/>
              </c:strCache>
            </c:strRef>
          </c:tx>
          <c:spPr>
            <a:solidFill>
              <a:schemeClr val="accent4"/>
            </a:solidFill>
            <a:ln w="50800">
              <a:solidFill>
                <a:srgbClr val="C00000"/>
              </a:solidFill>
              <a:prstDash val="sysDot"/>
            </a:ln>
            <a:effectLst/>
          </c:spP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Sheet1!$E$2:$E$34</c:f>
              <c:numCache>
                <c:formatCode>General</c:formatCode>
                <c:ptCount val="33"/>
              </c:numCache>
            </c:numRef>
          </c:val>
        </c:ser>
        <c:dLbls>
          <c:showLegendKey val="0"/>
          <c:showVal val="0"/>
          <c:showCatName val="0"/>
          <c:showSerName val="0"/>
          <c:showPercent val="0"/>
          <c:showBubbleSize val="0"/>
        </c:dLbls>
        <c:axId val="450524184"/>
        <c:axId val="450552456"/>
      </c:areaChart>
      <c:catAx>
        <c:axId val="45052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0552456"/>
        <c:crosses val="autoZero"/>
        <c:auto val="1"/>
        <c:lblAlgn val="ctr"/>
        <c:lblOffset val="100"/>
        <c:tickLblSkip val="4"/>
        <c:noMultiLvlLbl val="0"/>
      </c:catAx>
      <c:valAx>
        <c:axId val="450552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Inventory-weighted Average</a:t>
                </a:r>
                <a:endParaRPr lang="en-US" dirty="0"/>
              </a:p>
            </c:rich>
          </c:tx>
          <c:layout>
            <c:manualLayout>
              <c:xMode val="edge"/>
              <c:yMode val="edge"/>
              <c:x val="1.5860428231562252E-3"/>
              <c:y val="0.2629188057068405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052418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0070C0"/>
                </a:solidFill>
                <a:latin typeface="+mn-lt"/>
                <a:ea typeface="+mn-ea"/>
                <a:cs typeface="+mn-cs"/>
              </a:defRPr>
            </a:pPr>
            <a:endParaRPr lang="en-US"/>
          </a:p>
        </c:txPr>
      </c:legendEntry>
      <c:legendEntry>
        <c:idx val="1"/>
        <c:delete val="1"/>
      </c:legendEntry>
      <c:legendEntry>
        <c:idx val="2"/>
        <c:delete val="1"/>
      </c:legendEntry>
      <c:legendEntry>
        <c:idx val="3"/>
        <c:delete val="1"/>
      </c:legendEntry>
      <c:layout>
        <c:manualLayout>
          <c:xMode val="edge"/>
          <c:yMode val="edge"/>
          <c:x val="0.51357790030409556"/>
          <c:y val="0.20228857465048358"/>
          <c:w val="0.24699182625962393"/>
          <c:h val="5.409000207673121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rgbClr val="C00000"/>
                </a:solidFill>
              </a:rPr>
              <a:t>RED</a:t>
            </a:r>
            <a:r>
              <a:rPr lang="en-US" b="1" baseline="0" dirty="0" smtClean="0">
                <a:solidFill>
                  <a:schemeClr val="tx1">
                    <a:lumMod val="50000"/>
                  </a:schemeClr>
                </a:solidFill>
              </a:rPr>
              <a:t> 50 Inventory-weighted Average Rent Growth</a:t>
            </a:r>
          </a:p>
          <a:p>
            <a:pPr>
              <a:defRPr/>
            </a:pPr>
            <a:r>
              <a:rPr lang="en-US" sz="1200" baseline="0" dirty="0" smtClean="0"/>
              <a:t>Sources: Reis History, RCR Forecasts</a:t>
            </a:r>
            <a:endParaRPr lang="en-US" sz="1200" dirty="0"/>
          </a:p>
        </c:rich>
      </c:tx>
      <c:layout>
        <c:manualLayout>
          <c:xMode val="edge"/>
          <c:yMode val="edge"/>
          <c:x val="0.1665740850593517"/>
          <c:y val="2.407407485415491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RED 50 RENT TREND</c:v>
                </c:pt>
              </c:strCache>
            </c:strRef>
          </c:tx>
          <c:spPr>
            <a:ln w="50800" cap="rnd">
              <a:solidFill>
                <a:srgbClr val="FF0000"/>
              </a:solidFill>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3.3306899286280729E-2"/>
                  <c:y val="-0.115020579858740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Sheet1!$B$2:$B$14</c:f>
              <c:numCache>
                <c:formatCode>0.0%</c:formatCode>
                <c:ptCount val="13"/>
                <c:pt idx="0">
                  <c:v>5.7195289634072444E-2</c:v>
                </c:pt>
                <c:pt idx="1">
                  <c:v>5.4888241547305795E-2</c:v>
                </c:pt>
                <c:pt idx="2">
                  <c:v>5.1433834858986456E-2</c:v>
                </c:pt>
                <c:pt idx="3">
                  <c:v>4.4887715131795229E-2</c:v>
                </c:pt>
                <c:pt idx="4">
                  <c:v>4.0758153670753174E-2</c:v>
                </c:pt>
                <c:pt idx="5">
                  <c:v>4.1092184635768268E-2</c:v>
                </c:pt>
                <c:pt idx="6">
                  <c:v>4.1581154100883456E-2</c:v>
                </c:pt>
                <c:pt idx="7">
                  <c:v>4.3336933270087065E-2</c:v>
                </c:pt>
                <c:pt idx="8">
                  <c:v>4.8270347838789314E-2</c:v>
                </c:pt>
                <c:pt idx="9">
                  <c:v>4.8222384107492931E-2</c:v>
                </c:pt>
                <c:pt idx="10">
                  <c:v>4.8093920596477116E-2</c:v>
                </c:pt>
                <c:pt idx="11">
                  <c:v>5.0668323120475076E-2</c:v>
                </c:pt>
                <c:pt idx="12">
                  <c:v>4.4576808206102499E-2</c:v>
                </c:pt>
              </c:numCache>
            </c:numRef>
          </c:val>
          <c:smooth val="1"/>
        </c:ser>
        <c:ser>
          <c:idx val="4"/>
          <c:order val="1"/>
          <c:tx>
            <c:strRef>
              <c:f>Sheet1!$C$1</c:f>
              <c:strCache>
                <c:ptCount val="1"/>
                <c:pt idx="0">
                  <c:v>Column1</c:v>
                </c:pt>
              </c:strCache>
            </c:strRef>
          </c:tx>
          <c:spPr>
            <a:ln w="50800" cap="rnd">
              <a:solidFill>
                <a:srgbClr val="C00000"/>
              </a:solidFill>
              <a:prstDash val="sysDot"/>
              <a:round/>
            </a:ln>
            <a:effectLst/>
          </c:spPr>
          <c:marker>
            <c:symbol val="none"/>
          </c:marker>
          <c:dLbls>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layout>
                <c:manualLayout>
                  <c:x val="-2.2204599524187209E-2"/>
                  <c:y val="-0.1150205798587401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layout>
                <c:manualLayout>
                  <c:x val="-3.3306899286280729E-2"/>
                  <c:y val="-8.82716077985680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layout>
                <c:manualLayout>
                  <c:x val="-3.013481363996828E-2"/>
                  <c:y val="-0.1016460938286540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layout>
                <c:manualLayout>
                  <c:x val="-3.3306899286280729E-2"/>
                  <c:y val="-8.29218133865335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layout>
                <c:manualLayout>
                  <c:x val="-2.5376685170499604E-2"/>
                  <c:y val="-8.55967105925508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Sheet1!$C$2:$C$34</c:f>
              <c:numCache>
                <c:formatCode>General</c:formatCode>
                <c:ptCount val="33"/>
                <c:pt idx="12" formatCode="0.0%">
                  <c:v>4.4576808206102499E-2</c:v>
                </c:pt>
                <c:pt idx="13" formatCode="0.0%">
                  <c:v>3.9488764249016976E-2</c:v>
                </c:pt>
                <c:pt idx="14" formatCode="0.0%">
                  <c:v>3.5685060246071328E-2</c:v>
                </c:pt>
                <c:pt idx="15" formatCode="0.0%">
                  <c:v>3.0844167574249091E-2</c:v>
                </c:pt>
                <c:pt idx="16" formatCode="0.0%">
                  <c:v>2.8013577499057665E-2</c:v>
                </c:pt>
                <c:pt idx="17" formatCode="0.0%">
                  <c:v>2.5353913077472211E-2</c:v>
                </c:pt>
                <c:pt idx="18" formatCode="0.0%">
                  <c:v>2.2733121839965661E-2</c:v>
                </c:pt>
                <c:pt idx="19" formatCode="0.0%">
                  <c:v>2.1715313172113164E-2</c:v>
                </c:pt>
                <c:pt idx="20" formatCode="0.0%">
                  <c:v>2.1431069603372429E-2</c:v>
                </c:pt>
                <c:pt idx="21" formatCode="0.0%">
                  <c:v>2.2648428006593342E-2</c:v>
                </c:pt>
                <c:pt idx="22" formatCode="0.0%">
                  <c:v>2.5053761076797059E-2</c:v>
                </c:pt>
                <c:pt idx="23" formatCode="0.0%">
                  <c:v>2.7196660788690926E-2</c:v>
                </c:pt>
                <c:pt idx="24" formatCode="0.0%">
                  <c:v>2.9100629869890923E-2</c:v>
                </c:pt>
                <c:pt idx="25" formatCode="0.0%">
                  <c:v>3.0425620251500925E-2</c:v>
                </c:pt>
                <c:pt idx="26" formatCode="0.0%">
                  <c:v>3.0781728021074258E-2</c:v>
                </c:pt>
                <c:pt idx="27" formatCode="0.0%">
                  <c:v>3.0840187644660379E-2</c:v>
                </c:pt>
                <c:pt idx="28" formatCode="0.0%">
                  <c:v>3.0704691504846213E-2</c:v>
                </c:pt>
                <c:pt idx="29" formatCode="0.0%">
                  <c:v>3.0745058015849262E-2</c:v>
                </c:pt>
                <c:pt idx="30" formatCode="0.0%">
                  <c:v>3.1048932629528878E-2</c:v>
                </c:pt>
                <c:pt idx="31" formatCode="0.0%">
                  <c:v>3.1203625573889917E-2</c:v>
                </c:pt>
                <c:pt idx="32" formatCode="0.0%">
                  <c:v>3.1538470878892666E-2</c:v>
                </c:pt>
              </c:numCache>
            </c:numRef>
          </c:val>
          <c:smooth val="1"/>
        </c:ser>
        <c:ser>
          <c:idx val="2"/>
          <c:order val="2"/>
          <c:tx>
            <c:strRef>
              <c:f>Sheet1!$D$1</c:f>
              <c:strCache>
                <c:ptCount val="1"/>
              </c:strCache>
            </c:strRef>
          </c:tx>
          <c:spPr>
            <a:ln w="50800" cap="rnd">
              <a:solidFill>
                <a:srgbClr val="C00000"/>
              </a:solidFill>
              <a:round/>
            </a:ln>
            <a:effectLst/>
          </c:spPr>
          <c:marker>
            <c:symbol val="none"/>
          </c:marker>
          <c:dLbls>
            <c:dLbl>
              <c:idx val="12"/>
              <c:layout>
                <c:manualLayout>
                  <c:x val="-3.3306899286280847E-2"/>
                  <c:y val="-8.024691618051638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Sheet1!$D$2:$D$14</c:f>
              <c:numCache>
                <c:formatCode>General</c:formatCode>
                <c:ptCount val="13"/>
              </c:numCache>
            </c:numRef>
          </c:val>
          <c:smooth val="1"/>
        </c:ser>
        <c:ser>
          <c:idx val="3"/>
          <c:order val="3"/>
          <c:tx>
            <c:strRef>
              <c:f>Sheet1!$E$1</c:f>
              <c:strCache>
                <c:ptCount val="1"/>
              </c:strCache>
            </c:strRef>
          </c:tx>
          <c:spPr>
            <a:ln w="50800" cap="rnd">
              <a:solidFill>
                <a:srgbClr val="C00000"/>
              </a:solidFill>
              <a:prstDash val="sysDot"/>
              <a:round/>
            </a:ln>
            <a:effectLst/>
          </c:spPr>
          <c:marker>
            <c:symbol val="none"/>
          </c:marke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Sheet1!$E$2:$E$34</c:f>
              <c:numCache>
                <c:formatCode>General</c:formatCode>
                <c:ptCount val="33"/>
              </c:numCache>
            </c:numRef>
          </c:val>
          <c:smooth val="1"/>
        </c:ser>
        <c:dLbls>
          <c:showLegendKey val="0"/>
          <c:showVal val="0"/>
          <c:showCatName val="0"/>
          <c:showSerName val="0"/>
          <c:showPercent val="0"/>
          <c:showBubbleSize val="0"/>
        </c:dLbls>
        <c:smooth val="0"/>
        <c:axId val="450553240"/>
        <c:axId val="450553632"/>
      </c:lineChart>
      <c:catAx>
        <c:axId val="45055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0553632"/>
        <c:crosses val="autoZero"/>
        <c:auto val="1"/>
        <c:lblAlgn val="ctr"/>
        <c:lblOffset val="100"/>
        <c:tickLblSkip val="4"/>
        <c:noMultiLvlLbl val="0"/>
      </c:catAx>
      <c:valAx>
        <c:axId val="450553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Year-on-year Change</a:t>
                </a:r>
                <a:endParaRPr lang="en-US" dirty="0"/>
              </a:p>
            </c:rich>
          </c:tx>
          <c:layout>
            <c:manualLayout>
              <c:xMode val="edge"/>
              <c:yMode val="edge"/>
              <c:x val="6.3441712926249009E-3"/>
              <c:y val="0.3163765210581809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05532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1"/>
        <c:delete val="1"/>
      </c:legendEntry>
      <c:legendEntry>
        <c:idx val="2"/>
        <c:delete val="1"/>
      </c:legendEntry>
      <c:legendEntry>
        <c:idx val="3"/>
        <c:delete val="1"/>
      </c:legendEntry>
      <c:layout>
        <c:manualLayout>
          <c:xMode val="edge"/>
          <c:yMode val="edge"/>
          <c:x val="0.51357790030409556"/>
          <c:y val="0.20228857465048358"/>
          <c:w val="0.2639813421419071"/>
          <c:h val="5.409000207673121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10-year US Treasury Note Yield</a:t>
            </a:r>
          </a:p>
          <a:p>
            <a:pPr>
              <a:defRPr/>
            </a:pPr>
            <a:r>
              <a:rPr lang="en-US" sz="1200" baseline="0" dirty="0" smtClean="0"/>
              <a:t>Sources: Federal Reserve, RCR Forecast</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93592137223924"/>
          <c:y val="0.13958287610845002"/>
          <c:w val="0.86814651538898635"/>
          <c:h val="0.71419018224264219"/>
        </c:manualLayout>
      </c:layout>
      <c:lineChart>
        <c:grouping val="standard"/>
        <c:varyColors val="0"/>
        <c:ser>
          <c:idx val="1"/>
          <c:order val="0"/>
          <c:tx>
            <c:strRef>
              <c:f>Sheet1!$B$1</c:f>
              <c:strCache>
                <c:ptCount val="1"/>
                <c:pt idx="0">
                  <c:v>10-Year Yield</c:v>
                </c:pt>
              </c:strCache>
            </c:strRef>
          </c:tx>
          <c:spPr>
            <a:ln w="50800" cap="rnd">
              <a:solidFill>
                <a:srgbClr val="FF0000"/>
              </a:solidFill>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3.3306899286280729E-2"/>
                  <c:y val="-0.115020579858740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Sheet1!$B$2:$B$14</c:f>
              <c:numCache>
                <c:formatCode>0.0%</c:formatCode>
                <c:ptCount val="13"/>
                <c:pt idx="0">
                  <c:v>1.9199999999999998E-2</c:v>
                </c:pt>
                <c:pt idx="1">
                  <c:v>1.7533333333333335E-2</c:v>
                </c:pt>
                <c:pt idx="2">
                  <c:v>1.5633333333333332E-2</c:v>
                </c:pt>
                <c:pt idx="3">
                  <c:v>2.1299999999999999E-2</c:v>
                </c:pt>
                <c:pt idx="4">
                  <c:v>2.4433333333333335E-2</c:v>
                </c:pt>
                <c:pt idx="5">
                  <c:v>2.2633333333333332E-2</c:v>
                </c:pt>
                <c:pt idx="6">
                  <c:v>2.2433333333333333E-2</c:v>
                </c:pt>
                <c:pt idx="7">
                  <c:v>2.3700000000000002E-2</c:v>
                </c:pt>
                <c:pt idx="8">
                  <c:v>2.76E-2</c:v>
                </c:pt>
                <c:pt idx="9">
                  <c:v>2.92E-2</c:v>
                </c:pt>
                <c:pt idx="10">
                  <c:v>2.92E-2</c:v>
                </c:pt>
                <c:pt idx="11">
                  <c:v>0.03</c:v>
                </c:pt>
                <c:pt idx="12">
                  <c:v>2.6499999999999999E-2</c:v>
                </c:pt>
              </c:numCache>
            </c:numRef>
          </c:val>
          <c:smooth val="1"/>
        </c:ser>
        <c:ser>
          <c:idx val="4"/>
          <c:order val="1"/>
          <c:tx>
            <c:strRef>
              <c:f>Sheet1!$C$1</c:f>
              <c:strCache>
                <c:ptCount val="1"/>
                <c:pt idx="0">
                  <c:v>Column1</c:v>
                </c:pt>
              </c:strCache>
            </c:strRef>
          </c:tx>
          <c:spPr>
            <a:ln w="50800" cap="rnd">
              <a:solidFill>
                <a:srgbClr val="C00000"/>
              </a:solidFill>
              <a:prstDash val="sysDot"/>
              <a:round/>
            </a:ln>
            <a:effectLst/>
          </c:spPr>
          <c:marker>
            <c:symbol val="none"/>
          </c:marker>
          <c:dLbls>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layout>
                <c:manualLayout>
                  <c:x val="-3.6478984932593238E-2"/>
                  <c:y val="-0.1016460938286540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layout>
                <c:manualLayout>
                  <c:x val="-3.3306899286280729E-2"/>
                  <c:y val="-8.82716077985680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layout>
                <c:manualLayout>
                  <c:x val="-3.0134813639968394E-2"/>
                  <c:y val="-6.95473273564475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layout>
                <c:manualLayout>
                  <c:x val="-3.3306899286280729E-2"/>
                  <c:y val="-8.29218133865335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layout>
                <c:manualLayout>
                  <c:x val="-2.5376685170499604E-2"/>
                  <c:y val="-8.55967105925508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Sheet1!$C$2:$C$34</c:f>
              <c:numCache>
                <c:formatCode>General</c:formatCode>
                <c:ptCount val="33"/>
                <c:pt idx="12" formatCode="0.0%">
                  <c:v>2.6499999999999999E-2</c:v>
                </c:pt>
                <c:pt idx="13" formatCode="0.0%">
                  <c:v>2.6257547940827745E-2</c:v>
                </c:pt>
                <c:pt idx="14" formatCode="0.0%">
                  <c:v>2.6151377884224544E-2</c:v>
                </c:pt>
                <c:pt idx="15" formatCode="0.0%">
                  <c:v>2.5906319458303264E-2</c:v>
                </c:pt>
                <c:pt idx="16" formatCode="0.0%">
                  <c:v>2.5321006912247077E-2</c:v>
                </c:pt>
                <c:pt idx="17" formatCode="0.0%">
                  <c:v>2.469647904399672E-2</c:v>
                </c:pt>
                <c:pt idx="18" formatCode="0.0%">
                  <c:v>2.4564483799443981E-2</c:v>
                </c:pt>
                <c:pt idx="19" formatCode="0.0%">
                  <c:v>2.485180623520522E-2</c:v>
                </c:pt>
                <c:pt idx="20" formatCode="0.0%">
                  <c:v>2.5091580759681365E-2</c:v>
                </c:pt>
                <c:pt idx="21" formatCode="0.0%">
                  <c:v>2.5531759032576141E-2</c:v>
                </c:pt>
                <c:pt idx="22" formatCode="0.0%">
                  <c:v>2.6038169525511197E-2</c:v>
                </c:pt>
                <c:pt idx="23" formatCode="0.0%">
                  <c:v>2.6597896135490455E-2</c:v>
                </c:pt>
                <c:pt idx="24" formatCode="0.0%">
                  <c:v>2.7129845909906587E-2</c:v>
                </c:pt>
                <c:pt idx="25" formatCode="0.0%">
                  <c:v>2.758074690089923E-2</c:v>
                </c:pt>
                <c:pt idx="26" formatCode="0.0%">
                  <c:v>2.7976690502444182E-2</c:v>
                </c:pt>
                <c:pt idx="27" formatCode="0.0%">
                  <c:v>2.8282148340308684E-2</c:v>
                </c:pt>
                <c:pt idx="28" formatCode="0.0%">
                  <c:v>2.8515570797982261E-2</c:v>
                </c:pt>
                <c:pt idx="29" formatCode="0.0%">
                  <c:v>2.8707635099081884E-2</c:v>
                </c:pt>
                <c:pt idx="30" formatCode="0.0%">
                  <c:v>2.8863822928940359E-2</c:v>
                </c:pt>
                <c:pt idx="31" formatCode="0.0%">
                  <c:v>2.8708295974454269E-2</c:v>
                </c:pt>
                <c:pt idx="32" formatCode="0.0%">
                  <c:v>2.8270802596655393E-2</c:v>
                </c:pt>
              </c:numCache>
            </c:numRef>
          </c:val>
          <c:smooth val="1"/>
        </c:ser>
        <c:dLbls>
          <c:showLegendKey val="0"/>
          <c:showVal val="0"/>
          <c:showCatName val="0"/>
          <c:showSerName val="0"/>
          <c:showPercent val="0"/>
          <c:showBubbleSize val="0"/>
        </c:dLbls>
        <c:smooth val="0"/>
        <c:axId val="447746864"/>
        <c:axId val="447747256"/>
        <c:extLst>
          <c:ext xmlns:c15="http://schemas.microsoft.com/office/drawing/2012/chart" uri="{02D57815-91ED-43cb-92C2-25804820EDAC}">
            <c15:filteredLineSeries>
              <c15:ser>
                <c:idx val="0"/>
                <c:order val="2"/>
                <c:tx>
                  <c:strRef>
                    <c:extLst>
                      <c:ext uri="{02D57815-91ED-43cb-92C2-25804820EDAC}">
                        <c15:formulaRef>
                          <c15:sqref>Sheet1!$D$1</c15:sqref>
                        </c15:formulaRef>
                      </c:ext>
                    </c:extLst>
                    <c:strCache>
                      <c:ptCount val="1"/>
                      <c:pt idx="0">
                        <c:v>Cap Rates</c:v>
                      </c:pt>
                    </c:strCache>
                  </c:strRef>
                </c:tx>
                <c:spPr>
                  <a:ln w="28575" cap="rnd">
                    <a:solidFill>
                      <a:schemeClr val="accent1"/>
                    </a:solidFill>
                    <a:round/>
                  </a:ln>
                  <a:effectLst/>
                </c:spPr>
                <c:marker>
                  <c:symbol val="none"/>
                </c:marker>
                <c:cat>
                  <c:strRef>
                    <c:extLst>
                      <c:ext uri="{02D57815-91ED-43cb-92C2-25804820EDAC}">
                        <c15:formulaRef>
                          <c15:sqref>Sheet1!$A$2:$A$34</c15:sqref>
                        </c15:formulaRef>
                      </c:ext>
                    </c:extLst>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extLst>
                      <c:ext uri="{02D57815-91ED-43cb-92C2-25804820EDAC}">
                        <c15:formulaRef>
                          <c15:sqref>Sheet1!$D$2:$D$14</c15:sqref>
                        </c15:formulaRef>
                      </c:ext>
                    </c:extLst>
                    <c:numCache>
                      <c:formatCode>0.00%</c:formatCode>
                      <c:ptCount val="13"/>
                      <c:pt idx="0">
                        <c:v>5.2489990553001534E-2</c:v>
                      </c:pt>
                      <c:pt idx="1">
                        <c:v>5.2390677297580311E-2</c:v>
                      </c:pt>
                      <c:pt idx="2">
                        <c:v>5.3332019774167995E-2</c:v>
                      </c:pt>
                      <c:pt idx="3">
                        <c:v>5.2181987076052302E-2</c:v>
                      </c:pt>
                      <c:pt idx="4">
                        <c:v>5.4495819363668589E-2</c:v>
                      </c:pt>
                      <c:pt idx="5">
                        <c:v>5.2383058231654497E-2</c:v>
                      </c:pt>
                      <c:pt idx="6">
                        <c:v>5.2365710873625237E-2</c:v>
                      </c:pt>
                      <c:pt idx="7">
                        <c:v>5.0780257178035713E-2</c:v>
                      </c:pt>
                      <c:pt idx="8">
                        <c:v>4.9737729162845967E-2</c:v>
                      </c:pt>
                      <c:pt idx="9">
                        <c:v>5.1565210104241525E-2</c:v>
                      </c:pt>
                      <c:pt idx="10">
                        <c:v>5.1499999999999997E-2</c:v>
                      </c:pt>
                      <c:pt idx="11">
                        <c:v>5.0979516470761939E-2</c:v>
                      </c:pt>
                      <c:pt idx="12">
                        <c:v>5.0373466084752599E-2</c:v>
                      </c:pt>
                    </c:numCache>
                  </c:numRef>
                </c:val>
                <c:smooth val="0"/>
              </c15:ser>
            </c15:filteredLineSeries>
            <c15:filteredLineSeries>
              <c15:ser>
                <c:idx val="2"/>
                <c:order val="3"/>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Sheet1!$A$2:$A$34</c15:sqref>
                        </c15:formulaRef>
                      </c:ext>
                    </c:extLst>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extLst xmlns:c15="http://schemas.microsoft.com/office/drawing/2012/chart">
                      <c:ext xmlns:c15="http://schemas.microsoft.com/office/drawing/2012/chart" uri="{02D57815-91ED-43cb-92C2-25804820EDAC}">
                        <c15:formulaRef>
                          <c15:sqref>Sheet1!$E$2:$E$34</c15:sqref>
                        </c15:formulaRef>
                      </c:ext>
                    </c:extLst>
                    <c:numCache>
                      <c:formatCode>General</c:formatCode>
                      <c:ptCount val="33"/>
                      <c:pt idx="12" formatCode="0.00%">
                        <c:v>5.0373466084752599E-2</c:v>
                      </c:pt>
                      <c:pt idx="13" formatCode="0.00%">
                        <c:v>5.0348930416496449E-2</c:v>
                      </c:pt>
                      <c:pt idx="14" formatCode="0.00%">
                        <c:v>4.9868826023987907E-2</c:v>
                      </c:pt>
                      <c:pt idx="15" formatCode="0.00%">
                        <c:v>4.9549323011433388E-2</c:v>
                      </c:pt>
                      <c:pt idx="16" formatCode="0.00%">
                        <c:v>4.9538950581450657E-2</c:v>
                      </c:pt>
                      <c:pt idx="17" formatCode="0.00%">
                        <c:v>4.9195905051044882E-2</c:v>
                      </c:pt>
                      <c:pt idx="18" formatCode="0.00%">
                        <c:v>4.9140453859284609E-2</c:v>
                      </c:pt>
                      <c:pt idx="19" formatCode="0.00%">
                        <c:v>4.9052464014393199E-2</c:v>
                      </c:pt>
                      <c:pt idx="20" formatCode="0.00%">
                        <c:v>4.8927468174744249E-2</c:v>
                      </c:pt>
                      <c:pt idx="21" formatCode="0.00%">
                        <c:v>4.8831671382892725E-2</c:v>
                      </c:pt>
                      <c:pt idx="22" formatCode="0.00%">
                        <c:v>4.8639571861097755E-2</c:v>
                      </c:pt>
                      <c:pt idx="23" formatCode="0.00%">
                        <c:v>4.8439816792558758E-2</c:v>
                      </c:pt>
                      <c:pt idx="24" formatCode="0.00%">
                        <c:v>4.8275918029941522E-2</c:v>
                      </c:pt>
                      <c:pt idx="25" formatCode="0.00%">
                        <c:v>4.8089884684024704E-2</c:v>
                      </c:pt>
                      <c:pt idx="26" formatCode="0.00%">
                        <c:v>4.7944721854345486E-2</c:v>
                      </c:pt>
                      <c:pt idx="27" formatCode="0.00%">
                        <c:v>4.7818051419461952E-2</c:v>
                      </c:pt>
                      <c:pt idx="28" formatCode="0.00%">
                        <c:v>4.7691198146864545E-2</c:v>
                      </c:pt>
                      <c:pt idx="29" formatCode="0.00%">
                        <c:v>4.7585776818372179E-2</c:v>
                      </c:pt>
                      <c:pt idx="30" formatCode="0.00%">
                        <c:v>4.7483238398741696E-2</c:v>
                      </c:pt>
                      <c:pt idx="31" formatCode="0.00%">
                        <c:v>4.7367064205711192E-2</c:v>
                      </c:pt>
                      <c:pt idx="32" formatCode="0.00%">
                        <c:v>4.7234798720506607E-2</c:v>
                      </c:pt>
                    </c:numCache>
                  </c:numRef>
                </c:val>
                <c:smooth val="0"/>
              </c15:ser>
            </c15:filteredLineSeries>
          </c:ext>
        </c:extLst>
      </c:lineChart>
      <c:catAx>
        <c:axId val="44774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47747256"/>
        <c:crosses val="autoZero"/>
        <c:auto val="1"/>
        <c:lblAlgn val="ctr"/>
        <c:lblOffset val="100"/>
        <c:tickLblSkip val="4"/>
        <c:noMultiLvlLbl val="0"/>
      </c:catAx>
      <c:valAx>
        <c:axId val="447747256"/>
        <c:scaling>
          <c:orientation val="minMax"/>
          <c:max val="4.0000000000000008E-2"/>
          <c:min val="1.0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Quarterly Average Yield</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477468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1"/>
        <c:delete val="1"/>
      </c:legendEntry>
      <c:layout>
        <c:manualLayout>
          <c:xMode val="edge"/>
          <c:yMode val="edge"/>
          <c:x val="0.46599661560940886"/>
          <c:y val="0.69446966055765069"/>
          <c:w val="0.18123711340206186"/>
          <c:h val="5.409000207673121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Baa-rated Corporates and MFH Cap Rate Forecast</a:t>
            </a:r>
          </a:p>
          <a:p>
            <a:pPr>
              <a:defRPr/>
            </a:pPr>
            <a:r>
              <a:rPr lang="en-US" sz="1200" baseline="0" dirty="0" smtClean="0"/>
              <a:t>Sources: Federal Reserve, RCR Forecast</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489450317520785E-2"/>
          <c:y val="0.14225777331446723"/>
          <c:w val="0.88242090079739244"/>
          <c:h val="0.71419018224264219"/>
        </c:manualLayout>
      </c:layout>
      <c:lineChart>
        <c:grouping val="standard"/>
        <c:varyColors val="0"/>
        <c:ser>
          <c:idx val="0"/>
          <c:order val="2"/>
          <c:tx>
            <c:strRef>
              <c:f>Sheet1!$D$1</c:f>
              <c:strCache>
                <c:ptCount val="1"/>
                <c:pt idx="0">
                  <c:v>Cap Rates</c:v>
                </c:pt>
              </c:strCache>
              <c:extLst xmlns:c15="http://schemas.microsoft.com/office/drawing/2012/chart"/>
            </c:strRef>
          </c:tx>
          <c:spPr>
            <a:ln w="50800" cap="rnd">
              <a:solidFill>
                <a:schemeClr val="tx1">
                  <a:lumMod val="50000"/>
                </a:schemeClr>
              </a:solidFill>
              <a:round/>
            </a:ln>
            <a:effectLst/>
          </c:spPr>
          <c:marker>
            <c:symbol val="none"/>
          </c:marke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extLst xmlns:c15="http://schemas.microsoft.com/office/drawing/2012/chart"/>
            </c:strRef>
          </c:cat>
          <c:val>
            <c:numRef>
              <c:f>Sheet1!$D$2:$D$14</c:f>
              <c:numCache>
                <c:formatCode>0.00%</c:formatCode>
                <c:ptCount val="13"/>
                <c:pt idx="0">
                  <c:v>5.2489990553001534E-2</c:v>
                </c:pt>
                <c:pt idx="1">
                  <c:v>5.2390677297580311E-2</c:v>
                </c:pt>
                <c:pt idx="2">
                  <c:v>5.3332019774167995E-2</c:v>
                </c:pt>
                <c:pt idx="3">
                  <c:v>5.2181987076052302E-2</c:v>
                </c:pt>
                <c:pt idx="4">
                  <c:v>5.4495819363668589E-2</c:v>
                </c:pt>
                <c:pt idx="5">
                  <c:v>5.2383058231654497E-2</c:v>
                </c:pt>
                <c:pt idx="6">
                  <c:v>5.2365710873625237E-2</c:v>
                </c:pt>
                <c:pt idx="7">
                  <c:v>5.0780257178035713E-2</c:v>
                </c:pt>
                <c:pt idx="8">
                  <c:v>4.9737729162845967E-2</c:v>
                </c:pt>
                <c:pt idx="9">
                  <c:v>5.1565210104241525E-2</c:v>
                </c:pt>
                <c:pt idx="10">
                  <c:v>5.1499999999999997E-2</c:v>
                </c:pt>
                <c:pt idx="11">
                  <c:v>5.0979516470761939E-2</c:v>
                </c:pt>
                <c:pt idx="12">
                  <c:v>5.0373466084752599E-2</c:v>
                </c:pt>
              </c:numCache>
              <c:extLst xmlns:c15="http://schemas.microsoft.com/office/drawing/2012/chart"/>
            </c:numRef>
          </c:val>
          <c:smooth val="1"/>
        </c:ser>
        <c:ser>
          <c:idx val="2"/>
          <c:order val="3"/>
          <c:spPr>
            <a:ln w="50800" cap="rnd">
              <a:solidFill>
                <a:schemeClr val="tx1">
                  <a:lumMod val="50000"/>
                </a:schemeClr>
              </a:solidFill>
              <a:prstDash val="sysDash"/>
              <a:round/>
            </a:ln>
            <a:effectLst/>
          </c:spPr>
          <c:marker>
            <c:symbol val="none"/>
          </c:marker>
          <c:dLbls>
            <c:dLbl>
              <c:idx val="12"/>
              <c:layout>
                <c:manualLayout>
                  <c:x val="-3.4892942109436956E-2"/>
                  <c:y val="8.82716077985679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1.7446471054718592E-2"/>
                  <c:y val="4.547325250229256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extLst xmlns:c15="http://schemas.microsoft.com/office/drawing/2012/chart"/>
            </c:strRef>
          </c:cat>
          <c:val>
            <c:numRef>
              <c:f>Sheet1!$E$2:$E$34</c:f>
              <c:numCache>
                <c:formatCode>General</c:formatCode>
                <c:ptCount val="33"/>
                <c:pt idx="12" formatCode="0.000%">
                  <c:v>5.0373466084752599E-2</c:v>
                </c:pt>
                <c:pt idx="13" formatCode="0.000%">
                  <c:v>5.0530722479465447E-2</c:v>
                </c:pt>
                <c:pt idx="14" formatCode="0.000%">
                  <c:v>5.0279737228188445E-2</c:v>
                </c:pt>
                <c:pt idx="15" formatCode="0.000%">
                  <c:v>5.0181617020990568E-2</c:v>
                </c:pt>
                <c:pt idx="16" formatCode="0.000%">
                  <c:v>5.0396169406856491E-2</c:v>
                </c:pt>
                <c:pt idx="17" formatCode="0.000%">
                  <c:v>5.028039931381123E-2</c:v>
                </c:pt>
                <c:pt idx="18" formatCode="0.000%">
                  <c:v>5.0401551137768195E-2</c:v>
                </c:pt>
                <c:pt idx="19" formatCode="0.000%">
                  <c:v>5.0487400318711566E-2</c:v>
                </c:pt>
                <c:pt idx="20" formatCode="0.000%">
                  <c:v>5.052165096753107E-2</c:v>
                </c:pt>
                <c:pt idx="21" formatCode="0.000%">
                  <c:v>5.0563873596298943E-2</c:v>
                </c:pt>
                <c:pt idx="22" formatCode="0.000%">
                  <c:v>5.0508458780780995E-2</c:v>
                </c:pt>
                <c:pt idx="23" formatCode="0.000%">
                  <c:v>5.0436910326181715E-2</c:v>
                </c:pt>
                <c:pt idx="24" formatCode="0.000%">
                  <c:v>5.0394379025817095E-2</c:v>
                </c:pt>
                <c:pt idx="25" formatCode="0.000%">
                  <c:v>5.0329843774345032E-2</c:v>
                </c:pt>
                <c:pt idx="26" formatCode="0.000%">
                  <c:v>5.0299193494554605E-2</c:v>
                </c:pt>
                <c:pt idx="27" formatCode="0.000%">
                  <c:v>5.0283731042762708E-2</c:v>
                </c:pt>
                <c:pt idx="28" formatCode="0.000%">
                  <c:v>5.026550718825866E-2</c:v>
                </c:pt>
                <c:pt idx="29" formatCode="0.000%">
                  <c:v>5.0262661801415552E-2</c:v>
                </c:pt>
                <c:pt idx="30" formatCode="0.000%">
                  <c:v>5.0258935248894271E-2</c:v>
                </c:pt>
                <c:pt idx="31" formatCode="0.000%">
                  <c:v>5.0234406366930419E-2</c:v>
                </c:pt>
                <c:pt idx="32" formatCode="0.000%">
                  <c:v>5.0183231788017972E-2</c:v>
                </c:pt>
              </c:numCache>
              <c:extLst xmlns:c15="http://schemas.microsoft.com/office/drawing/2012/chart"/>
            </c:numRef>
          </c:val>
          <c:smooth val="0"/>
        </c:ser>
        <c:ser>
          <c:idx val="3"/>
          <c:order val="4"/>
          <c:tx>
            <c:strRef>
              <c:f>Sheet1!$F$1</c:f>
              <c:strCache>
                <c:ptCount val="1"/>
                <c:pt idx="0">
                  <c:v>Baa Index</c:v>
                </c:pt>
              </c:strCache>
            </c:strRef>
          </c:tx>
          <c:spPr>
            <a:ln w="50800" cap="rnd">
              <a:solidFill>
                <a:schemeClr val="accent3"/>
              </a:solidFill>
              <a:round/>
            </a:ln>
            <a:effectLst/>
          </c:spPr>
          <c:marker>
            <c:symbol val="none"/>
          </c:marker>
          <c:val>
            <c:numRef>
              <c:f>Sheet1!$F$2:$F$14</c:f>
              <c:numCache>
                <c:formatCode>0.0%</c:formatCode>
                <c:ptCount val="13"/>
                <c:pt idx="0">
                  <c:v>5.3099999999999994E-2</c:v>
                </c:pt>
                <c:pt idx="1">
                  <c:v>4.6699999999999998E-2</c:v>
                </c:pt>
                <c:pt idx="2">
                  <c:v>4.2599999999999999E-2</c:v>
                </c:pt>
                <c:pt idx="3">
                  <c:v>4.6399999999999997E-2</c:v>
                </c:pt>
                <c:pt idx="4">
                  <c:v>4.6600000000000003E-2</c:v>
                </c:pt>
                <c:pt idx="5">
                  <c:v>4.4999999999999998E-2</c:v>
                </c:pt>
                <c:pt idx="6">
                  <c:v>4.3299999999999998E-2</c:v>
                </c:pt>
                <c:pt idx="7">
                  <c:v>4.2699999999999995E-2</c:v>
                </c:pt>
                <c:pt idx="8">
                  <c:v>4.4699999999999997E-2</c:v>
                </c:pt>
                <c:pt idx="9">
                  <c:v>4.7800000000000002E-2</c:v>
                </c:pt>
                <c:pt idx="10">
                  <c:v>4.8099999999999997E-2</c:v>
                </c:pt>
                <c:pt idx="11">
                  <c:v>5.1399999999999994E-2</c:v>
                </c:pt>
                <c:pt idx="12">
                  <c:v>4.9699999999999994E-2</c:v>
                </c:pt>
              </c:numCache>
            </c:numRef>
          </c:val>
          <c:smooth val="1"/>
        </c:ser>
        <c:ser>
          <c:idx val="5"/>
          <c:order val="5"/>
          <c:spPr>
            <a:ln w="50800" cap="rnd">
              <a:solidFill>
                <a:schemeClr val="accent2"/>
              </a:solidFill>
              <a:prstDash val="sysDot"/>
              <a:round/>
            </a:ln>
            <a:effectLst/>
          </c:spPr>
          <c:marker>
            <c:symbol val="none"/>
          </c:marker>
          <c:val>
            <c:numRef>
              <c:f>Sheet1!$G$2:$G$34</c:f>
              <c:numCache>
                <c:formatCode>General</c:formatCode>
                <c:ptCount val="33"/>
                <c:pt idx="12" formatCode="0.0%">
                  <c:v>4.9699999999999994E-2</c:v>
                </c:pt>
                <c:pt idx="13" formatCode="0.0%">
                  <c:v>5.023690172988346E-2</c:v>
                </c:pt>
                <c:pt idx="14" formatCode="0.0%">
                  <c:v>5.1038190884602659E-2</c:v>
                </c:pt>
                <c:pt idx="15" formatCode="0.0%">
                  <c:v>5.1597916824501149E-2</c:v>
                </c:pt>
                <c:pt idx="16" formatCode="0.0%">
                  <c:v>5.1891865644518594E-2</c:v>
                </c:pt>
                <c:pt idx="17" formatCode="0.0%">
                  <c:v>5.1708123410478236E-2</c:v>
                </c:pt>
                <c:pt idx="18" formatCode="0.0%">
                  <c:v>5.1586917499914557E-2</c:v>
                </c:pt>
                <c:pt idx="19" formatCode="0.0%">
                  <c:v>5.1473179006379738E-2</c:v>
                </c:pt>
                <c:pt idx="20" formatCode="0.0%">
                  <c:v>5.140057963486408E-2</c:v>
                </c:pt>
                <c:pt idx="21" formatCode="0.0%">
                  <c:v>5.1450834590330563E-2</c:v>
                </c:pt>
                <c:pt idx="22" formatCode="0.0%">
                  <c:v>5.1664214576696385E-2</c:v>
                </c:pt>
                <c:pt idx="23" formatCode="0.0%">
                  <c:v>5.2010667666796039E-2</c:v>
                </c:pt>
                <c:pt idx="24" formatCode="0.0%">
                  <c:v>5.241233382167159E-2</c:v>
                </c:pt>
                <c:pt idx="25" formatCode="0.0%">
                  <c:v>5.281615569011415E-2</c:v>
                </c:pt>
                <c:pt idx="26" formatCode="0.0%">
                  <c:v>5.3201151813782523E-2</c:v>
                </c:pt>
                <c:pt idx="27" formatCode="0.0%">
                  <c:v>5.3528542254221254E-2</c:v>
                </c:pt>
                <c:pt idx="28" formatCode="0.0%">
                  <c:v>5.3799188119267885E-2</c:v>
                </c:pt>
                <c:pt idx="29" formatCode="0.0%">
                  <c:v>5.4009644625473384E-2</c:v>
                </c:pt>
                <c:pt idx="30" formatCode="0.0%">
                  <c:v>5.4168466349194755E-2</c:v>
                </c:pt>
                <c:pt idx="31" formatCode="0.0%">
                  <c:v>5.4091407863718952E-2</c:v>
                </c:pt>
                <c:pt idx="32" formatCode="0.0%">
                  <c:v>5.3766147561627405E-2</c:v>
                </c:pt>
              </c:numCache>
            </c:numRef>
          </c:val>
          <c:smooth val="0"/>
        </c:ser>
        <c:dLbls>
          <c:showLegendKey val="0"/>
          <c:showVal val="0"/>
          <c:showCatName val="0"/>
          <c:showSerName val="0"/>
          <c:showPercent val="0"/>
          <c:showBubbleSize val="0"/>
        </c:dLbls>
        <c:smooth val="0"/>
        <c:axId val="301460872"/>
        <c:axId val="301461264"/>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10-Year Yield</c:v>
                      </c:pt>
                    </c:strCache>
                  </c:strRef>
                </c:tx>
                <c:spPr>
                  <a:ln w="50800" cap="rnd">
                    <a:solidFill>
                      <a:srgbClr val="FF0000"/>
                    </a:solidFill>
                    <a:round/>
                  </a:ln>
                  <a:effectLst/>
                </c:spPr>
                <c:marker>
                  <c:symbol val="none"/>
                </c:marker>
                <c:dLbls>
                  <c:dLbl>
                    <c:idx val="0"/>
                    <c:delete val="1"/>
                    <c:extLst>
                      <c:ext uri="{CE6537A1-D6FC-4f65-9D91-7224C49458BB}"/>
                    </c:extLst>
                  </c:dLbl>
                  <c:dLbl>
                    <c:idx val="1"/>
                    <c:delete val="1"/>
                    <c:extLst>
                      <c:ext uri="{CE6537A1-D6FC-4f65-9D91-7224C49458BB}"/>
                    </c:extLst>
                  </c:dLbl>
                  <c:dLbl>
                    <c:idx val="2"/>
                    <c:delete val="1"/>
                    <c:extLst>
                      <c:ext uri="{CE6537A1-D6FC-4f65-9D91-7224C49458BB}"/>
                    </c:extLst>
                  </c:dLbl>
                  <c:dLbl>
                    <c:idx val="3"/>
                    <c:delete val="1"/>
                    <c:extLst>
                      <c:ext uri="{CE6537A1-D6FC-4f65-9D91-7224C49458BB}"/>
                    </c:extLst>
                  </c:dLbl>
                  <c:dLbl>
                    <c:idx val="4"/>
                    <c:delete val="1"/>
                    <c:extLst>
                      <c:ext uri="{CE6537A1-D6FC-4f65-9D91-7224C49458BB}"/>
                    </c:extLst>
                  </c:dLbl>
                  <c:dLbl>
                    <c:idx val="5"/>
                    <c:delete val="1"/>
                    <c:extLst>
                      <c:ext uri="{CE6537A1-D6FC-4f65-9D91-7224C49458BB}"/>
                    </c:extLst>
                  </c:dLbl>
                  <c:dLbl>
                    <c:idx val="6"/>
                    <c:delete val="1"/>
                    <c:extLst>
                      <c:ext uri="{CE6537A1-D6FC-4f65-9D91-7224C49458BB}"/>
                    </c:extLst>
                  </c:dLbl>
                  <c:dLbl>
                    <c:idx val="7"/>
                    <c:delete val="1"/>
                    <c:extLst>
                      <c:ext uri="{CE6537A1-D6FC-4f65-9D91-7224C49458BB}"/>
                    </c:extLst>
                  </c:dLbl>
                  <c:dLbl>
                    <c:idx val="8"/>
                    <c:delete val="1"/>
                    <c:extLst>
                      <c:ext uri="{CE6537A1-D6FC-4f65-9D91-7224C49458BB}"/>
                    </c:extLst>
                  </c:dLbl>
                  <c:dLbl>
                    <c:idx val="9"/>
                    <c:delete val="1"/>
                    <c:extLst>
                      <c:ext uri="{CE6537A1-D6FC-4f65-9D91-7224C49458BB}"/>
                    </c:extLst>
                  </c:dLbl>
                  <c:dLbl>
                    <c:idx val="10"/>
                    <c:delete val="1"/>
                    <c:extLst>
                      <c:ext uri="{CE6537A1-D6FC-4f65-9D91-7224C49458BB}"/>
                    </c:extLst>
                  </c:dLbl>
                  <c:dLbl>
                    <c:idx val="11"/>
                    <c:delete val="1"/>
                    <c:extLst>
                      <c:ext uri="{CE6537A1-D6FC-4f65-9D91-7224C49458BB}"/>
                    </c:extLst>
                  </c:dLbl>
                  <c:dLbl>
                    <c:idx val="12"/>
                    <c:layout>
                      <c:manualLayout>
                        <c:x val="-3.3306899286280729E-2"/>
                        <c:y val="-0.1150205798587402"/>
                      </c:manualLayout>
                    </c:layout>
                    <c:showLegendKey val="0"/>
                    <c:showVal val="1"/>
                    <c:showCatName val="0"/>
                    <c:showSerName val="0"/>
                    <c:showPercent val="0"/>
                    <c:showBubbleSize val="0"/>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Sheet1!$A$2:$A$34</c15:sqref>
                        </c15:formulaRef>
                      </c:ext>
                    </c:extLst>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extLst>
                      <c:ext uri="{02D57815-91ED-43cb-92C2-25804820EDAC}">
                        <c15:formulaRef>
                          <c15:sqref>Sheet1!$B$2:$B$14</c15:sqref>
                        </c15:formulaRef>
                      </c:ext>
                    </c:extLst>
                    <c:numCache>
                      <c:formatCode>0.0%</c:formatCode>
                      <c:ptCount val="13"/>
                      <c:pt idx="0">
                        <c:v>1.9199999999999998E-2</c:v>
                      </c:pt>
                      <c:pt idx="1">
                        <c:v>1.7533333333333335E-2</c:v>
                      </c:pt>
                      <c:pt idx="2">
                        <c:v>1.5633333333333332E-2</c:v>
                      </c:pt>
                      <c:pt idx="3">
                        <c:v>2.1299999999999999E-2</c:v>
                      </c:pt>
                      <c:pt idx="4">
                        <c:v>2.4433333333333335E-2</c:v>
                      </c:pt>
                      <c:pt idx="5">
                        <c:v>2.2633333333333332E-2</c:v>
                      </c:pt>
                      <c:pt idx="6">
                        <c:v>2.2433333333333333E-2</c:v>
                      </c:pt>
                      <c:pt idx="7">
                        <c:v>2.3700000000000002E-2</c:v>
                      </c:pt>
                      <c:pt idx="8">
                        <c:v>2.76E-2</c:v>
                      </c:pt>
                      <c:pt idx="9">
                        <c:v>2.92E-2</c:v>
                      </c:pt>
                      <c:pt idx="10">
                        <c:v>2.92E-2</c:v>
                      </c:pt>
                      <c:pt idx="11">
                        <c:v>0.03</c:v>
                      </c:pt>
                      <c:pt idx="12">
                        <c:v>2.6499999999999999E-2</c:v>
                      </c:pt>
                    </c:numCache>
                  </c:numRef>
                </c:val>
                <c:smooth val="1"/>
              </c15:ser>
            </c15:filteredLineSeries>
            <c15:filteredLineSeries>
              <c15:ser>
                <c:idx val="4"/>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Column1</c:v>
                      </c:pt>
                    </c:strCache>
                  </c:strRef>
                </c:tx>
                <c:spPr>
                  <a:ln w="50800" cap="rnd">
                    <a:solidFill>
                      <a:srgbClr val="C00000"/>
                    </a:solidFill>
                    <a:prstDash val="sysDot"/>
                    <a:round/>
                  </a:ln>
                  <a:effectLst/>
                </c:spPr>
                <c:marker>
                  <c:symbol val="none"/>
                </c:marker>
                <c:dLbls>
                  <c:dLbl>
                    <c:idx val="12"/>
                    <c:delete val="1"/>
                    <c:extLst xmlns:c15="http://schemas.microsoft.com/office/drawing/2012/chart">
                      <c:ext xmlns:c15="http://schemas.microsoft.com/office/drawing/2012/chart" uri="{CE6537A1-D6FC-4f65-9D91-7224C49458BB}"/>
                    </c:extLst>
                  </c:dLbl>
                  <c:dLbl>
                    <c:idx val="13"/>
                    <c:delete val="1"/>
                    <c:extLst xmlns:c15="http://schemas.microsoft.com/office/drawing/2012/chart">
                      <c:ext xmlns:c15="http://schemas.microsoft.com/office/drawing/2012/chart" uri="{CE6537A1-D6FC-4f65-9D91-7224C49458BB}"/>
                    </c:extLst>
                  </c:dLbl>
                  <c:dLbl>
                    <c:idx val="14"/>
                    <c:delete val="1"/>
                    <c:extLst xmlns:c15="http://schemas.microsoft.com/office/drawing/2012/chart">
                      <c:ext xmlns:c15="http://schemas.microsoft.com/office/drawing/2012/chart" uri="{CE6537A1-D6FC-4f65-9D91-7224C49458BB}"/>
                    </c:extLst>
                  </c:dLbl>
                  <c:dLbl>
                    <c:idx val="15"/>
                    <c:layout>
                      <c:manualLayout>
                        <c:x val="-3.6478984932593238E-2"/>
                        <c:y val="-0.10164609382865408"/>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16"/>
                    <c:delete val="1"/>
                    <c:extLst xmlns:c15="http://schemas.microsoft.com/office/drawing/2012/chart">
                      <c:ext xmlns:c15="http://schemas.microsoft.com/office/drawing/2012/chart" uri="{CE6537A1-D6FC-4f65-9D91-7224C49458BB}"/>
                    </c:extLst>
                  </c:dLbl>
                  <c:dLbl>
                    <c:idx val="17"/>
                    <c:delete val="1"/>
                    <c:extLst xmlns:c15="http://schemas.microsoft.com/office/drawing/2012/chart">
                      <c:ext xmlns:c15="http://schemas.microsoft.com/office/drawing/2012/chart" uri="{CE6537A1-D6FC-4f65-9D91-7224C49458BB}"/>
                    </c:extLst>
                  </c:dLbl>
                  <c:dLbl>
                    <c:idx val="18"/>
                    <c:delete val="1"/>
                    <c:extLst xmlns:c15="http://schemas.microsoft.com/office/drawing/2012/chart">
                      <c:ext xmlns:c15="http://schemas.microsoft.com/office/drawing/2012/chart" uri="{CE6537A1-D6FC-4f65-9D91-7224C49458BB}"/>
                    </c:extLst>
                  </c:dLbl>
                  <c:dLbl>
                    <c:idx val="19"/>
                    <c:layout>
                      <c:manualLayout>
                        <c:x val="-3.3306899286280729E-2"/>
                        <c:y val="-8.827160779856801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0"/>
                    <c:delete val="1"/>
                    <c:extLst xmlns:c15="http://schemas.microsoft.com/office/drawing/2012/chart">
                      <c:ext xmlns:c15="http://schemas.microsoft.com/office/drawing/2012/chart" uri="{CE6537A1-D6FC-4f65-9D91-7224C49458BB}"/>
                    </c:extLst>
                  </c:dLbl>
                  <c:dLbl>
                    <c:idx val="21"/>
                    <c:delete val="1"/>
                    <c:extLst xmlns:c15="http://schemas.microsoft.com/office/drawing/2012/chart">
                      <c:ext xmlns:c15="http://schemas.microsoft.com/office/drawing/2012/chart" uri="{CE6537A1-D6FC-4f65-9D91-7224C49458BB}"/>
                    </c:extLst>
                  </c:dLbl>
                  <c:dLbl>
                    <c:idx val="22"/>
                    <c:delete val="1"/>
                    <c:extLst xmlns:c15="http://schemas.microsoft.com/office/drawing/2012/chart">
                      <c:ext xmlns:c15="http://schemas.microsoft.com/office/drawing/2012/chart" uri="{CE6537A1-D6FC-4f65-9D91-7224C49458BB}"/>
                    </c:extLst>
                  </c:dLbl>
                  <c:dLbl>
                    <c:idx val="23"/>
                    <c:layout>
                      <c:manualLayout>
                        <c:x val="-3.0134813639968394E-2"/>
                        <c:y val="-6.954732735644751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4"/>
                    <c:delete val="1"/>
                    <c:extLst xmlns:c15="http://schemas.microsoft.com/office/drawing/2012/chart">
                      <c:ext xmlns:c15="http://schemas.microsoft.com/office/drawing/2012/chart" uri="{CE6537A1-D6FC-4f65-9D91-7224C49458BB}"/>
                    </c:extLst>
                  </c:dLbl>
                  <c:dLbl>
                    <c:idx val="25"/>
                    <c:delete val="1"/>
                    <c:extLst xmlns:c15="http://schemas.microsoft.com/office/drawing/2012/chart">
                      <c:ext xmlns:c15="http://schemas.microsoft.com/office/drawing/2012/chart" uri="{CE6537A1-D6FC-4f65-9D91-7224C49458BB}"/>
                    </c:extLst>
                  </c:dLbl>
                  <c:dLbl>
                    <c:idx val="26"/>
                    <c:delete val="1"/>
                    <c:extLst xmlns:c15="http://schemas.microsoft.com/office/drawing/2012/chart">
                      <c:ext xmlns:c15="http://schemas.microsoft.com/office/drawing/2012/chart" uri="{CE6537A1-D6FC-4f65-9D91-7224C49458BB}"/>
                    </c:extLst>
                  </c:dLbl>
                  <c:dLbl>
                    <c:idx val="27"/>
                    <c:layout>
                      <c:manualLayout>
                        <c:x val="-3.3306899286280729E-2"/>
                        <c:y val="-8.292181338653359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8"/>
                    <c:delete val="1"/>
                    <c:extLst xmlns:c15="http://schemas.microsoft.com/office/drawing/2012/chart">
                      <c:ext xmlns:c15="http://schemas.microsoft.com/office/drawing/2012/chart" uri="{CE6537A1-D6FC-4f65-9D91-7224C49458BB}"/>
                    </c:extLst>
                  </c:dLbl>
                  <c:dLbl>
                    <c:idx val="29"/>
                    <c:delete val="1"/>
                    <c:extLst xmlns:c15="http://schemas.microsoft.com/office/drawing/2012/chart">
                      <c:ext xmlns:c15="http://schemas.microsoft.com/office/drawing/2012/chart" uri="{CE6537A1-D6FC-4f65-9D91-7224C49458BB}"/>
                    </c:extLst>
                  </c:dLbl>
                  <c:dLbl>
                    <c:idx val="30"/>
                    <c:delete val="1"/>
                    <c:extLst xmlns:c15="http://schemas.microsoft.com/office/drawing/2012/chart">
                      <c:ext xmlns:c15="http://schemas.microsoft.com/office/drawing/2012/chart" uri="{CE6537A1-D6FC-4f65-9D91-7224C49458BB}"/>
                    </c:extLst>
                  </c:dLbl>
                  <c:dLbl>
                    <c:idx val="31"/>
                    <c:layout>
                      <c:manualLayout>
                        <c:x val="-2.5376685170499604E-2"/>
                        <c:y val="-8.55967105925508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32"/>
                    <c:delete val="1"/>
                    <c:extLst xmlns:c15="http://schemas.microsoft.com/office/drawing/2012/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Sheet1!$A$2:$A$34</c15:sqref>
                        </c15:formulaRef>
                      </c:ext>
                    </c:extLst>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extLst xmlns:c15="http://schemas.microsoft.com/office/drawing/2012/chart">
                      <c:ext xmlns:c15="http://schemas.microsoft.com/office/drawing/2012/chart" uri="{02D57815-91ED-43cb-92C2-25804820EDAC}">
                        <c15:formulaRef>
                          <c15:sqref>Sheet1!$C$2:$C$34</c15:sqref>
                        </c15:formulaRef>
                      </c:ext>
                    </c:extLst>
                    <c:numCache>
                      <c:formatCode>General</c:formatCode>
                      <c:ptCount val="33"/>
                      <c:pt idx="12" formatCode="0.0%">
                        <c:v>2.6499999999999999E-2</c:v>
                      </c:pt>
                      <c:pt idx="13" formatCode="0.0%">
                        <c:v>2.6257547940827745E-2</c:v>
                      </c:pt>
                      <c:pt idx="14" formatCode="0.0%">
                        <c:v>2.6151377884224544E-2</c:v>
                      </c:pt>
                      <c:pt idx="15" formatCode="0.0%">
                        <c:v>2.5906319458303264E-2</c:v>
                      </c:pt>
                      <c:pt idx="16" formatCode="0.0%">
                        <c:v>2.5321006912247077E-2</c:v>
                      </c:pt>
                      <c:pt idx="17" formatCode="0.0%">
                        <c:v>2.469647904399672E-2</c:v>
                      </c:pt>
                      <c:pt idx="18" formatCode="0.0%">
                        <c:v>2.4564483799443981E-2</c:v>
                      </c:pt>
                      <c:pt idx="19" formatCode="0.0%">
                        <c:v>2.485180623520522E-2</c:v>
                      </c:pt>
                      <c:pt idx="20" formatCode="0.0%">
                        <c:v>2.5091580759681365E-2</c:v>
                      </c:pt>
                      <c:pt idx="21" formatCode="0.0%">
                        <c:v>2.5531759032576141E-2</c:v>
                      </c:pt>
                      <c:pt idx="22" formatCode="0.0%">
                        <c:v>2.6038169525511197E-2</c:v>
                      </c:pt>
                      <c:pt idx="23" formatCode="0.0%">
                        <c:v>2.6597896135490455E-2</c:v>
                      </c:pt>
                      <c:pt idx="24" formatCode="0.0%">
                        <c:v>2.7129845909906587E-2</c:v>
                      </c:pt>
                      <c:pt idx="25" formatCode="0.0%">
                        <c:v>2.758074690089923E-2</c:v>
                      </c:pt>
                      <c:pt idx="26" formatCode="0.0%">
                        <c:v>2.7976690502444182E-2</c:v>
                      </c:pt>
                      <c:pt idx="27" formatCode="0.0%">
                        <c:v>2.8282148340308684E-2</c:v>
                      </c:pt>
                      <c:pt idx="28" formatCode="0.0%">
                        <c:v>2.8515570797982261E-2</c:v>
                      </c:pt>
                      <c:pt idx="29" formatCode="0.0%">
                        <c:v>2.8707635099081884E-2</c:v>
                      </c:pt>
                      <c:pt idx="30" formatCode="0.0%">
                        <c:v>2.8863822928940359E-2</c:v>
                      </c:pt>
                      <c:pt idx="31" formatCode="0.0%">
                        <c:v>2.8708295974454269E-2</c:v>
                      </c:pt>
                      <c:pt idx="32" formatCode="0.0%">
                        <c:v>2.8270802596655393E-2</c:v>
                      </c:pt>
                    </c:numCache>
                  </c:numRef>
                </c:val>
                <c:smooth val="1"/>
              </c15:ser>
            </c15:filteredLineSeries>
          </c:ext>
        </c:extLst>
      </c:lineChart>
      <c:catAx>
        <c:axId val="30146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01461264"/>
        <c:crosses val="autoZero"/>
        <c:auto val="1"/>
        <c:lblAlgn val="ctr"/>
        <c:lblOffset val="100"/>
        <c:tickLblSkip val="4"/>
        <c:noMultiLvlLbl val="0"/>
      </c:catAx>
      <c:valAx>
        <c:axId val="301461264"/>
        <c:scaling>
          <c:orientation val="minMax"/>
          <c:max val="6.0000000000000012E-2"/>
          <c:min val="3.0000000000000006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Quarterly Average Yield</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014608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197" b="1" i="0" u="none" strike="noStrike" kern="1200" baseline="0">
                <a:solidFill>
                  <a:srgbClr val="FF0000"/>
                </a:solidFill>
                <a:latin typeface="+mn-lt"/>
                <a:ea typeface="+mn-ea"/>
                <a:cs typeface="+mn-cs"/>
              </a:defRPr>
            </a:pPr>
            <a:endParaRPr lang="en-US"/>
          </a:p>
        </c:txPr>
      </c:legendEntry>
      <c:legendEntry>
        <c:idx val="3"/>
        <c:delete val="1"/>
      </c:legendEntry>
      <c:layout>
        <c:manualLayout>
          <c:xMode val="edge"/>
          <c:yMode val="edge"/>
          <c:x val="0.51040581465778312"/>
          <c:y val="0.15414042494217378"/>
          <c:w val="0.29345301504242977"/>
          <c:h val="5.409000207673121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800" dirty="0" smtClean="0"/>
              <a:t>Personal Income Growth</a:t>
            </a:r>
          </a:p>
          <a:p>
            <a:pPr>
              <a:defRPr/>
            </a:pPr>
            <a:r>
              <a:rPr lang="en-US" sz="800" dirty="0" smtClean="0"/>
              <a:t>Source:  BEA Data, RCR</a:t>
            </a:r>
            <a:r>
              <a:rPr lang="en-US" sz="800" baseline="0" dirty="0" smtClean="0"/>
              <a:t> Forecast</a:t>
            </a:r>
            <a:endParaRPr lang="en-US" sz="800" dirty="0"/>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0.15172472085057165"/>
          <c:y val="0.10268817204301076"/>
          <c:w val="0.81702455625250237"/>
          <c:h val="0.75034798069596143"/>
        </c:manualLayout>
      </c:layout>
      <c:areaChart>
        <c:grouping val="standard"/>
        <c:varyColors val="0"/>
        <c:ser>
          <c:idx val="0"/>
          <c:order val="0"/>
          <c:tx>
            <c:strRef>
              <c:f>Sheet1!$B$1</c:f>
              <c:strCache>
                <c:ptCount val="1"/>
                <c:pt idx="0">
                  <c:v>RED 50</c:v>
                </c:pt>
              </c:strCache>
            </c:strRef>
          </c:tx>
          <c:spPr>
            <a:solidFill>
              <a:srgbClr val="3C7DFF"/>
            </a:solidFill>
            <a:ln>
              <a:noFill/>
            </a:ln>
            <a:effectLst/>
          </c:spPr>
          <c:cat>
            <c:strRef>
              <c:f>Sheet1!$A$2:$A$25</c:f>
              <c:strCache>
                <c:ptCount val="2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strCache>
            </c:strRef>
          </c:cat>
          <c:val>
            <c:numRef>
              <c:f>Sheet1!$B$2:$B$25</c:f>
              <c:numCache>
                <c:formatCode>0.0%</c:formatCode>
                <c:ptCount val="24"/>
                <c:pt idx="0">
                  <c:v>6.5737619934582811E-2</c:v>
                </c:pt>
                <c:pt idx="1">
                  <c:v>6.2574732230657473E-2</c:v>
                </c:pt>
                <c:pt idx="2">
                  <c:v>5.6879448348702281E-2</c:v>
                </c:pt>
                <c:pt idx="3">
                  <c:v>4.6565840259747332E-2</c:v>
                </c:pt>
                <c:pt idx="4">
                  <c:v>3.5479580487166179E-2</c:v>
                </c:pt>
                <c:pt idx="5">
                  <c:v>2.7327798221321292E-2</c:v>
                </c:pt>
                <c:pt idx="6">
                  <c:v>2.6712792162872825E-2</c:v>
                </c:pt>
                <c:pt idx="7">
                  <c:v>3.5785246604921883E-2</c:v>
                </c:pt>
                <c:pt idx="8">
                  <c:v>4.3654410035560198E-2</c:v>
                </c:pt>
                <c:pt idx="9">
                  <c:v>4.5252039686168484E-2</c:v>
                </c:pt>
                <c:pt idx="10">
                  <c:v>4.5921988232050528E-2</c:v>
                </c:pt>
                <c:pt idx="11">
                  <c:v>4.6936742556686527E-2</c:v>
                </c:pt>
              </c:numCache>
            </c:numRef>
          </c:val>
        </c:ser>
        <c:ser>
          <c:idx val="1"/>
          <c:order val="1"/>
          <c:tx>
            <c:strRef>
              <c:f>Sheet1!$C$1</c:f>
              <c:strCache>
                <c:ptCount val="1"/>
              </c:strCache>
            </c:strRef>
          </c:tx>
          <c:spPr>
            <a:solidFill>
              <a:srgbClr val="3C7DFF">
                <a:alpha val="33000"/>
              </a:srgbClr>
            </a:solidFill>
            <a:ln>
              <a:noFill/>
            </a:ln>
            <a:effectLst/>
          </c:spPr>
          <c:cat>
            <c:strRef>
              <c:f>Sheet1!$A$2:$A$25</c:f>
              <c:strCache>
                <c:ptCount val="2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strCache>
            </c:strRef>
          </c:cat>
          <c:val>
            <c:numRef>
              <c:f>Sheet1!$C$2:$C$25</c:f>
              <c:numCache>
                <c:formatCode>General</c:formatCode>
                <c:ptCount val="24"/>
                <c:pt idx="11" formatCode="0.0%">
                  <c:v>4.6936742556686527E-2</c:v>
                </c:pt>
                <c:pt idx="12" formatCode="0.0%">
                  <c:v>4.5105428845311747E-2</c:v>
                </c:pt>
                <c:pt idx="13" formatCode="0.0%">
                  <c:v>4.861324552077604E-2</c:v>
                </c:pt>
                <c:pt idx="14" formatCode="0.0%">
                  <c:v>5.0590660612565085E-2</c:v>
                </c:pt>
                <c:pt idx="15" formatCode="0.0%">
                  <c:v>5.1111847026852439E-2</c:v>
                </c:pt>
                <c:pt idx="16" formatCode="0.0%">
                  <c:v>4.7007926395679661E-2</c:v>
                </c:pt>
                <c:pt idx="17" formatCode="0.0%">
                  <c:v>4.5297965450859332E-2</c:v>
                </c:pt>
                <c:pt idx="18" formatCode="0.0%">
                  <c:v>4.0550227373375276E-2</c:v>
                </c:pt>
                <c:pt idx="19" formatCode="0.0%">
                  <c:v>3.5868435019176838E-2</c:v>
                </c:pt>
                <c:pt idx="20" formatCode="0.0%">
                  <c:v>3.2687744398294499E-2</c:v>
                </c:pt>
                <c:pt idx="21" formatCode="0.0%">
                  <c:v>2.8951628988732669E-2</c:v>
                </c:pt>
                <c:pt idx="22" formatCode="0.0%">
                  <c:v>2.8632711915094405E-2</c:v>
                </c:pt>
                <c:pt idx="23" formatCode="0.0%">
                  <c:v>2.9345379173435535E-2</c:v>
                </c:pt>
              </c:numCache>
            </c:numRef>
          </c:val>
        </c:ser>
        <c:dLbls>
          <c:showLegendKey val="0"/>
          <c:showVal val="0"/>
          <c:showCatName val="0"/>
          <c:showSerName val="0"/>
          <c:showPercent val="0"/>
          <c:showBubbleSize val="0"/>
        </c:dLbls>
        <c:axId val="244779432"/>
        <c:axId val="244779824"/>
      </c:areaChart>
      <c:lineChart>
        <c:grouping val="standard"/>
        <c:varyColors val="0"/>
        <c:ser>
          <c:idx val="2"/>
          <c:order val="2"/>
          <c:tx>
            <c:strRef>
              <c:f>Sheet1!$D$1</c:f>
              <c:strCache>
                <c:ptCount val="1"/>
                <c:pt idx="0">
                  <c:v>CHICAGO</c:v>
                </c:pt>
              </c:strCache>
            </c:strRef>
          </c:tx>
          <c:spPr>
            <a:ln w="41275" cap="rnd">
              <a:solidFill>
                <a:srgbClr val="FFFF00"/>
              </a:solidFill>
              <a:round/>
            </a:ln>
            <a:effectLst/>
          </c:spPr>
          <c:marker>
            <c:symbol val="none"/>
          </c:marker>
          <c:cat>
            <c:strRef>
              <c:f>Sheet1!$A$2:$A$21</c:f>
              <c:strCache>
                <c:ptCount val="20"/>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strCache>
            </c:strRef>
          </c:cat>
          <c:val>
            <c:numRef>
              <c:f>Sheet1!$D$2:$D$25</c:f>
              <c:numCache>
                <c:formatCode>0.0%</c:formatCode>
                <c:ptCount val="24"/>
                <c:pt idx="0">
                  <c:v>5.1472088218360489E-2</c:v>
                </c:pt>
                <c:pt idx="1">
                  <c:v>5.2639716885895693E-2</c:v>
                </c:pt>
                <c:pt idx="2">
                  <c:v>5.5657118706302175E-2</c:v>
                </c:pt>
                <c:pt idx="3">
                  <c:v>4.453181904184185E-2</c:v>
                </c:pt>
                <c:pt idx="4">
                  <c:v>2.4007013420520744E-2</c:v>
                </c:pt>
                <c:pt idx="5">
                  <c:v>1.3178111571932041E-2</c:v>
                </c:pt>
                <c:pt idx="6">
                  <c:v>4.3802509493536413E-3</c:v>
                </c:pt>
                <c:pt idx="7">
                  <c:v>1.6015382579956373E-2</c:v>
                </c:pt>
                <c:pt idx="8">
                  <c:v>2.9584619503937256E-2</c:v>
                </c:pt>
                <c:pt idx="9">
                  <c:v>3.1848897884227935E-2</c:v>
                </c:pt>
                <c:pt idx="10">
                  <c:v>3.8595324491102131E-2</c:v>
                </c:pt>
                <c:pt idx="11">
                  <c:v>3.57943896445264E-2</c:v>
                </c:pt>
              </c:numCache>
            </c:numRef>
          </c:val>
          <c:smooth val="1"/>
        </c:ser>
        <c:ser>
          <c:idx val="3"/>
          <c:order val="3"/>
          <c:tx>
            <c:strRef>
              <c:f>Sheet1!$E$1</c:f>
              <c:strCache>
                <c:ptCount val="1"/>
              </c:strCache>
            </c:strRef>
          </c:tx>
          <c:spPr>
            <a:ln w="41275" cap="rnd">
              <a:solidFill>
                <a:srgbClr val="FFFF00"/>
              </a:solidFill>
              <a:prstDash val="sysDash"/>
              <a:round/>
            </a:ln>
            <a:effectLst/>
          </c:spPr>
          <c:marker>
            <c:symbol val="none"/>
          </c:marker>
          <c:cat>
            <c:strRef>
              <c:f>Sheet1!$A$2:$A$21</c:f>
              <c:strCache>
                <c:ptCount val="20"/>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strCache>
            </c:strRef>
          </c:cat>
          <c:val>
            <c:numRef>
              <c:f>Sheet1!$E$2:$E$25</c:f>
              <c:numCache>
                <c:formatCode>General</c:formatCode>
                <c:ptCount val="24"/>
                <c:pt idx="11" formatCode="0.0%">
                  <c:v>3.57943896445264E-2</c:v>
                </c:pt>
                <c:pt idx="12" formatCode="0.0%">
                  <c:v>3.5517183238746385E-2</c:v>
                </c:pt>
                <c:pt idx="13" formatCode="0.0%">
                  <c:v>3.9412576696383733E-2</c:v>
                </c:pt>
                <c:pt idx="14" formatCode="0.0%">
                  <c:v>4.1797907073025789E-2</c:v>
                </c:pt>
                <c:pt idx="15" formatCode="0.0%">
                  <c:v>4.3401512942257581E-2</c:v>
                </c:pt>
                <c:pt idx="16" formatCode="0.0%">
                  <c:v>3.7475775195606888E-2</c:v>
                </c:pt>
                <c:pt idx="17" formatCode="0.0%">
                  <c:v>3.5200362450041364E-2</c:v>
                </c:pt>
                <c:pt idx="18" formatCode="0.0%">
                  <c:v>2.9632641889863223E-2</c:v>
                </c:pt>
                <c:pt idx="19" formatCode="0.0%">
                  <c:v>2.508494175556546E-2</c:v>
                </c:pt>
                <c:pt idx="20" formatCode="0.0%">
                  <c:v>2.3260563428566725E-2</c:v>
                </c:pt>
                <c:pt idx="21" formatCode="0.0%">
                  <c:v>2.0714032616290869E-2</c:v>
                </c:pt>
                <c:pt idx="22" formatCode="0.0%">
                  <c:v>2.223156362665181E-2</c:v>
                </c:pt>
                <c:pt idx="23" formatCode="0.0%">
                  <c:v>2.4525068561064917E-2</c:v>
                </c:pt>
              </c:numCache>
            </c:numRef>
          </c:val>
          <c:smooth val="1"/>
        </c:ser>
        <c:dLbls>
          <c:showLegendKey val="0"/>
          <c:showVal val="0"/>
          <c:showCatName val="0"/>
          <c:showSerName val="0"/>
          <c:showPercent val="0"/>
          <c:showBubbleSize val="0"/>
        </c:dLbls>
        <c:marker val="1"/>
        <c:smooth val="0"/>
        <c:axId val="244779432"/>
        <c:axId val="244779824"/>
      </c:lineChart>
      <c:catAx>
        <c:axId val="244779432"/>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244779824"/>
        <c:crosses val="autoZero"/>
        <c:auto val="1"/>
        <c:lblAlgn val="ctr"/>
        <c:lblOffset val="0"/>
        <c:tickLblSkip val="4"/>
        <c:noMultiLvlLbl val="0"/>
      </c:catAx>
      <c:valAx>
        <c:axId val="244779824"/>
        <c:scaling>
          <c:orientation val="minMax"/>
          <c:max val="8.0000000000000016E-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Year-on-year Growth</a:t>
                </a:r>
                <a:endParaRPr lang="en-US" sz="1000" dirty="0"/>
              </a:p>
            </c:rich>
          </c:tx>
          <c:layout>
            <c:manualLayout>
              <c:xMode val="edge"/>
              <c:yMode val="edge"/>
              <c:x val="1.8079096045197741E-2"/>
              <c:y val="0.379051519769706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244779432"/>
        <c:crosses val="autoZero"/>
        <c:crossBetween val="between"/>
        <c:majorUnit val="1.0000000000000002E-2"/>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3C7DFF"/>
                </a:solidFill>
                <a:latin typeface="+mj-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400" b="0" i="0" u="none" strike="noStrike" kern="1200" baseline="0">
                <a:solidFill>
                  <a:srgbClr val="FF9900"/>
                </a:solidFill>
                <a:latin typeface="+mj-lt"/>
                <a:ea typeface="+mn-ea"/>
                <a:cs typeface="+mn-cs"/>
              </a:defRPr>
            </a:pPr>
            <a:endParaRPr lang="en-US"/>
          </a:p>
        </c:txPr>
      </c:legendEntry>
      <c:legendEntry>
        <c:idx val="3"/>
        <c:delete val="1"/>
      </c:legendEntry>
      <c:layout>
        <c:manualLayout>
          <c:xMode val="edge"/>
          <c:yMode val="edge"/>
          <c:x val="0.2269711730948886"/>
          <c:y val="0.91227965455930915"/>
          <c:w val="0.55762756350371456"/>
          <c:h val="6.08386250105833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800" dirty="0" smtClean="0"/>
              <a:t>Payroll Job Growth</a:t>
            </a:r>
          </a:p>
          <a:p>
            <a:pPr>
              <a:defRPr/>
            </a:pPr>
            <a:r>
              <a:rPr lang="en-US" sz="800" dirty="0" smtClean="0"/>
              <a:t>Source:  BLS CES Data, RCR</a:t>
            </a:r>
            <a:r>
              <a:rPr lang="en-US" sz="800" baseline="0" dirty="0" smtClean="0"/>
              <a:t> Forecast</a:t>
            </a:r>
            <a:endParaRPr lang="en-US" sz="800" dirty="0"/>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0.18745268466675291"/>
          <c:y val="0.12479044958089916"/>
          <c:w val="0.77564797120012585"/>
          <c:h val="0.72824549149098294"/>
        </c:manualLayout>
      </c:layout>
      <c:areaChart>
        <c:grouping val="standard"/>
        <c:varyColors val="0"/>
        <c:ser>
          <c:idx val="0"/>
          <c:order val="0"/>
          <c:tx>
            <c:strRef>
              <c:f>Sheet1!$B$1</c:f>
              <c:strCache>
                <c:ptCount val="1"/>
                <c:pt idx="0">
                  <c:v>RED 50</c:v>
                </c:pt>
              </c:strCache>
            </c:strRef>
          </c:tx>
          <c:spPr>
            <a:solidFill>
              <a:srgbClr val="92D050"/>
            </a:solidFill>
            <a:ln>
              <a:noFill/>
            </a:ln>
            <a:effectLst/>
          </c:spPr>
          <c:cat>
            <c:strRef>
              <c:f>Sheet1!$A$2:$A$29</c:f>
              <c:strCache>
                <c:ptCount val="28"/>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strCache>
            </c:strRef>
          </c:cat>
          <c:val>
            <c:numRef>
              <c:f>Sheet1!$B$2:$B$29</c:f>
              <c:numCache>
                <c:formatCode>0.0%</c:formatCode>
                <c:ptCount val="28"/>
                <c:pt idx="0">
                  <c:v>2.8401050770544785E-2</c:v>
                </c:pt>
                <c:pt idx="1">
                  <c:v>2.7307847220225896E-2</c:v>
                </c:pt>
                <c:pt idx="2">
                  <c:v>2.836066273824276E-2</c:v>
                </c:pt>
                <c:pt idx="3">
                  <c:v>2.7277159698706418E-2</c:v>
                </c:pt>
                <c:pt idx="4">
                  <c:v>2.7169194515075663E-2</c:v>
                </c:pt>
                <c:pt idx="5">
                  <c:v>2.5286773626489571E-2</c:v>
                </c:pt>
                <c:pt idx="6">
                  <c:v>2.4643025143733358E-2</c:v>
                </c:pt>
                <c:pt idx="7">
                  <c:v>2.0838267812298538E-2</c:v>
                </c:pt>
                <c:pt idx="8">
                  <c:v>2.0544938957827205E-2</c:v>
                </c:pt>
                <c:pt idx="9">
                  <c:v>1.9373447809828727E-2</c:v>
                </c:pt>
                <c:pt idx="10">
                  <c:v>1.6960787039968256E-2</c:v>
                </c:pt>
                <c:pt idx="11">
                  <c:v>1.8942428278212107E-2</c:v>
                </c:pt>
                <c:pt idx="12">
                  <c:v>1.9773998345710985E-2</c:v>
                </c:pt>
                <c:pt idx="13">
                  <c:v>1.8684308700477902E-2</c:v>
                </c:pt>
                <c:pt idx="14">
                  <c:v>2.025618084422675E-2</c:v>
                </c:pt>
                <c:pt idx="15">
                  <c:v>1.6864668395794761E-2</c:v>
                </c:pt>
                <c:pt idx="16">
                  <c:v>1.715582741232223E-2</c:v>
                </c:pt>
              </c:numCache>
            </c:numRef>
          </c:val>
        </c:ser>
        <c:ser>
          <c:idx val="1"/>
          <c:order val="1"/>
          <c:tx>
            <c:strRef>
              <c:f>Sheet1!$C$1</c:f>
              <c:strCache>
                <c:ptCount val="1"/>
              </c:strCache>
            </c:strRef>
          </c:tx>
          <c:spPr>
            <a:solidFill>
              <a:srgbClr val="92D050">
                <a:alpha val="33000"/>
              </a:srgbClr>
            </a:solidFill>
            <a:ln>
              <a:noFill/>
            </a:ln>
            <a:effectLst/>
          </c:spPr>
          <c:cat>
            <c:strRef>
              <c:f>Sheet1!$A$2:$A$29</c:f>
              <c:strCache>
                <c:ptCount val="28"/>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strCache>
            </c:strRef>
          </c:cat>
          <c:val>
            <c:numRef>
              <c:f>Sheet1!$C$2:$C$29</c:f>
              <c:numCache>
                <c:formatCode>General</c:formatCode>
                <c:ptCount val="28"/>
                <c:pt idx="16" formatCode="0.0%">
                  <c:v>1.715582741232223E-2</c:v>
                </c:pt>
                <c:pt idx="17" formatCode="0.0%">
                  <c:v>1.6368017322493496E-2</c:v>
                </c:pt>
                <c:pt idx="18" formatCode="0.0%">
                  <c:v>1.3698456576426963E-2</c:v>
                </c:pt>
                <c:pt idx="19" formatCode="0.0%">
                  <c:v>1.1745025345206658E-2</c:v>
                </c:pt>
                <c:pt idx="20" formatCode="0.0%">
                  <c:v>8.7138322260778018E-3</c:v>
                </c:pt>
                <c:pt idx="21" formatCode="0.0%">
                  <c:v>6.4993838580416014E-3</c:v>
                </c:pt>
                <c:pt idx="22" formatCode="0.0%">
                  <c:v>5.6573713329132087E-3</c:v>
                </c:pt>
                <c:pt idx="23" formatCode="0.0%">
                  <c:v>5.406274835496788E-3</c:v>
                </c:pt>
                <c:pt idx="24" formatCode="0.0%">
                  <c:v>6.2130749729527373E-3</c:v>
                </c:pt>
                <c:pt idx="25" formatCode="0.0%">
                  <c:v>7.4933663389819593E-3</c:v>
                </c:pt>
                <c:pt idx="26" formatCode="0.0%">
                  <c:v>8.6997138230837153E-3</c:v>
                </c:pt>
                <c:pt idx="27" formatCode="0.0%">
                  <c:v>9.9291954290767273E-3</c:v>
                </c:pt>
              </c:numCache>
            </c:numRef>
          </c:val>
        </c:ser>
        <c:dLbls>
          <c:showLegendKey val="0"/>
          <c:showVal val="0"/>
          <c:showCatName val="0"/>
          <c:showSerName val="0"/>
          <c:showPercent val="0"/>
          <c:showBubbleSize val="0"/>
        </c:dLbls>
        <c:axId val="244781000"/>
        <c:axId val="244781392"/>
      </c:areaChart>
      <c:lineChart>
        <c:grouping val="standard"/>
        <c:varyColors val="0"/>
        <c:ser>
          <c:idx val="2"/>
          <c:order val="2"/>
          <c:tx>
            <c:strRef>
              <c:f>Sheet1!$D$1</c:f>
              <c:strCache>
                <c:ptCount val="1"/>
                <c:pt idx="0">
                  <c:v>CHICAGO</c:v>
                </c:pt>
              </c:strCache>
            </c:strRef>
          </c:tx>
          <c:spPr>
            <a:ln w="41275" cap="rnd">
              <a:solidFill>
                <a:srgbClr val="C00000"/>
              </a:solidFill>
              <a:round/>
            </a:ln>
            <a:effectLst/>
          </c:spPr>
          <c:marker>
            <c:symbol val="none"/>
          </c:marker>
          <c:cat>
            <c:strRef>
              <c:f>Sheet1!$A$2:$A$25</c:f>
              <c:strCache>
                <c:ptCount val="2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strCache>
            </c:strRef>
          </c:cat>
          <c:val>
            <c:numRef>
              <c:f>Sheet1!$D$2:$D$29</c:f>
              <c:numCache>
                <c:formatCode>0.0%</c:formatCode>
                <c:ptCount val="28"/>
                <c:pt idx="0">
                  <c:v>1.9035557163806695E-2</c:v>
                </c:pt>
                <c:pt idx="1">
                  <c:v>2.1852603862450037E-2</c:v>
                </c:pt>
                <c:pt idx="2">
                  <c:v>2.2304901354357906E-2</c:v>
                </c:pt>
                <c:pt idx="3">
                  <c:v>2.1074005981944456E-2</c:v>
                </c:pt>
                <c:pt idx="4">
                  <c:v>2.1006793567136719E-2</c:v>
                </c:pt>
                <c:pt idx="5">
                  <c:v>1.4281048123684534E-2</c:v>
                </c:pt>
                <c:pt idx="6">
                  <c:v>1.5270967101044889E-2</c:v>
                </c:pt>
                <c:pt idx="7">
                  <c:v>1.1654259941056889E-2</c:v>
                </c:pt>
                <c:pt idx="8">
                  <c:v>1.1138466607481152E-2</c:v>
                </c:pt>
                <c:pt idx="9">
                  <c:v>7.3441273816978589E-3</c:v>
                </c:pt>
                <c:pt idx="10">
                  <c:v>5.4792570981285057E-3</c:v>
                </c:pt>
                <c:pt idx="11">
                  <c:v>6.446242938353431E-3</c:v>
                </c:pt>
                <c:pt idx="12">
                  <c:v>6.200329477361927E-3</c:v>
                </c:pt>
                <c:pt idx="13">
                  <c:v>7.1751427480440466E-3</c:v>
                </c:pt>
                <c:pt idx="14">
                  <c:v>1.0810332625619314E-2</c:v>
                </c:pt>
                <c:pt idx="15">
                  <c:v>1.1059105065897157E-2</c:v>
                </c:pt>
                <c:pt idx="16">
                  <c:v>1.2450185763248777E-2</c:v>
                </c:pt>
              </c:numCache>
            </c:numRef>
          </c:val>
          <c:smooth val="1"/>
        </c:ser>
        <c:ser>
          <c:idx val="3"/>
          <c:order val="3"/>
          <c:tx>
            <c:strRef>
              <c:f>Sheet1!$E$1</c:f>
              <c:strCache>
                <c:ptCount val="1"/>
              </c:strCache>
            </c:strRef>
          </c:tx>
          <c:spPr>
            <a:ln w="41275" cap="rnd">
              <a:solidFill>
                <a:srgbClr val="C00000"/>
              </a:solidFill>
              <a:prstDash val="sysDash"/>
              <a:round/>
            </a:ln>
            <a:effectLst/>
          </c:spPr>
          <c:marker>
            <c:symbol val="none"/>
          </c:marker>
          <c:dLbls>
            <c:dLbl>
              <c:idx val="13"/>
              <c:layout>
                <c:manualLayout>
                  <c:x val="-8.4745762711864514E-2"/>
                  <c:y val="3.942710042962086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6"/>
              <c:layout>
                <c:manualLayout>
                  <c:x val="-0.12146892655367232"/>
                  <c:y val="-5.519794060146921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50000"/>
                        </a:schemeClr>
                      </a:solidFill>
                      <a:round/>
                    </a:ln>
                    <a:effectLst/>
                  </c:spPr>
                </c15:leaderLines>
              </c:ext>
            </c:extLst>
          </c:dLbls>
          <c:cat>
            <c:strRef>
              <c:f>Sheet1!$A$2:$A$25</c:f>
              <c:strCache>
                <c:ptCount val="2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strCache>
            </c:strRef>
          </c:cat>
          <c:val>
            <c:numRef>
              <c:f>Sheet1!$E$2:$E$29</c:f>
              <c:numCache>
                <c:formatCode>General</c:formatCode>
                <c:ptCount val="28"/>
                <c:pt idx="16" formatCode="0.0%">
                  <c:v>1.2450185763248777E-2</c:v>
                </c:pt>
                <c:pt idx="17" formatCode="0.0%">
                  <c:v>1.0744524617159622E-2</c:v>
                </c:pt>
                <c:pt idx="18" formatCode="0.0%">
                  <c:v>8.8898425507947625E-3</c:v>
                </c:pt>
                <c:pt idx="19" formatCode="0.0%">
                  <c:v>6.5104854195964105E-3</c:v>
                </c:pt>
                <c:pt idx="20" formatCode="0.0%">
                  <c:v>3.918486207406752E-3</c:v>
                </c:pt>
                <c:pt idx="21" formatCode="0.0%">
                  <c:v>2.4441912242433657E-3</c:v>
                </c:pt>
                <c:pt idx="22" formatCode="0.0%">
                  <c:v>1.4766705115619055E-3</c:v>
                </c:pt>
                <c:pt idx="23" formatCode="0.0%">
                  <c:v>1.7389760035966195E-3</c:v>
                </c:pt>
                <c:pt idx="24" formatCode="0.0%">
                  <c:v>2.4459653620928991E-3</c:v>
                </c:pt>
                <c:pt idx="25" formatCode="0.0%">
                  <c:v>3.7880679849046795E-3</c:v>
                </c:pt>
                <c:pt idx="26" formatCode="0.0%">
                  <c:v>5.0757374770977965E-3</c:v>
                </c:pt>
                <c:pt idx="27" formatCode="0.0%">
                  <c:v>6.0787510327100476E-3</c:v>
                </c:pt>
              </c:numCache>
            </c:numRef>
          </c:val>
          <c:smooth val="1"/>
        </c:ser>
        <c:dLbls>
          <c:showLegendKey val="0"/>
          <c:showVal val="0"/>
          <c:showCatName val="0"/>
          <c:showSerName val="0"/>
          <c:showPercent val="0"/>
          <c:showBubbleSize val="0"/>
        </c:dLbls>
        <c:marker val="1"/>
        <c:smooth val="0"/>
        <c:axId val="244781000"/>
        <c:axId val="244781392"/>
      </c:lineChart>
      <c:catAx>
        <c:axId val="24478100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244781392"/>
        <c:crosses val="autoZero"/>
        <c:auto val="1"/>
        <c:lblAlgn val="ctr"/>
        <c:lblOffset val="0"/>
        <c:tickLblSkip val="4"/>
        <c:noMultiLvlLbl val="0"/>
      </c:catAx>
      <c:valAx>
        <c:axId val="244781392"/>
        <c:scaling>
          <c:orientation val="minMax"/>
          <c:max val="3.0000000000000006E-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Year-on-year Growth</a:t>
                </a:r>
                <a:endParaRPr lang="en-US" sz="1000" dirty="0"/>
              </a:p>
            </c:rich>
          </c:tx>
          <c:layout>
            <c:manualLayout>
              <c:xMode val="edge"/>
              <c:yMode val="edge"/>
              <c:x val="1.8079096045197741E-2"/>
              <c:y val="0.379051519769706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244781000"/>
        <c:crosses val="autoZero"/>
        <c:crossBetween val="between"/>
        <c:majorUnit val="5.000000000000001E-3"/>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00B050"/>
                </a:solidFill>
                <a:latin typeface="+mj-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400" b="0" i="0" u="none" strike="noStrike" kern="1200" baseline="0">
                <a:solidFill>
                  <a:srgbClr val="C00000"/>
                </a:solidFill>
                <a:latin typeface="+mj-lt"/>
                <a:ea typeface="+mn-ea"/>
                <a:cs typeface="+mn-cs"/>
              </a:defRPr>
            </a:pPr>
            <a:endParaRPr lang="en-US"/>
          </a:p>
        </c:txPr>
      </c:legendEntry>
      <c:legendEntry>
        <c:idx val="3"/>
        <c:delete val="1"/>
      </c:legendEntry>
      <c:layout>
        <c:manualLayout>
          <c:xMode val="edge"/>
          <c:yMode val="edge"/>
          <c:x val="0.11962654032652698"/>
          <c:y val="0.91765599864533065"/>
          <c:w val="0.55762756350371456"/>
          <c:h val="6.08386250105833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dirty="0" smtClean="0"/>
              <a:t>Chicago</a:t>
            </a:r>
            <a:r>
              <a:rPr lang="en-US" sz="1600" baseline="0" dirty="0" smtClean="0"/>
              <a:t> Permit Issuance</a:t>
            </a:r>
            <a:r>
              <a:rPr lang="en-US" sz="1600" dirty="0" smtClean="0"/>
              <a:t> </a:t>
            </a:r>
            <a:endParaRPr lang="en-US" sz="1600" dirty="0"/>
          </a:p>
          <a:p>
            <a:pPr>
              <a:defRPr/>
            </a:pPr>
            <a:r>
              <a:rPr lang="en-US" sz="1000" dirty="0"/>
              <a:t>Sources:  </a:t>
            </a:r>
            <a:r>
              <a:rPr lang="en-US" sz="1000" dirty="0" smtClean="0"/>
              <a:t>USCB, </a:t>
            </a:r>
            <a:r>
              <a:rPr lang="en-US" sz="1000" dirty="0" err="1" smtClean="0"/>
              <a:t>RealPage</a:t>
            </a:r>
            <a:endParaRPr lang="en-US" sz="1000" dirty="0"/>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9.653420472058688E-2"/>
          <c:y val="0.12306559265259255"/>
          <c:w val="0.84766233028858462"/>
          <c:h val="0.71161391076115488"/>
        </c:manualLayout>
      </c:layout>
      <c:barChart>
        <c:barDir val="col"/>
        <c:grouping val="clustered"/>
        <c:varyColors val="0"/>
        <c:ser>
          <c:idx val="0"/>
          <c:order val="0"/>
          <c:tx>
            <c:strRef>
              <c:f>Sheet1!$B$1</c:f>
              <c:strCache>
                <c:ptCount val="1"/>
                <c:pt idx="0">
                  <c:v>Multifamily Permits</c:v>
                </c:pt>
              </c:strCache>
            </c:strRef>
          </c:tx>
          <c:spPr>
            <a:solidFill>
              <a:srgbClr val="002060"/>
            </a:solidFill>
            <a:ln>
              <a:solidFill>
                <a:schemeClr val="tx1"/>
              </a:solidFill>
            </a:ln>
            <a:effectLst/>
          </c:spPr>
          <c:invertIfNegative val="0"/>
          <c:dPt>
            <c:idx val="2"/>
            <c:invertIfNegative val="0"/>
            <c:bubble3D val="0"/>
            <c:spPr>
              <a:solidFill>
                <a:srgbClr val="002060"/>
              </a:solidFill>
              <a:ln>
                <a:solidFill>
                  <a:schemeClr val="tx1"/>
                </a:solidFill>
              </a:ln>
              <a:effectLst/>
            </c:spPr>
          </c:dPt>
          <c:dPt>
            <c:idx val="3"/>
            <c:invertIfNegative val="0"/>
            <c:bubble3D val="0"/>
            <c:spPr>
              <a:pattFill prst="wdDnDiag">
                <a:fgClr>
                  <a:srgbClr val="002060"/>
                </a:fgClr>
                <a:bgClr>
                  <a:schemeClr val="bg1"/>
                </a:bgClr>
              </a:pattFill>
              <a:ln>
                <a:solidFill>
                  <a:schemeClr val="tx1"/>
                </a:solidFill>
              </a:ln>
              <a:effectLst/>
            </c:spPr>
          </c:dPt>
          <c:dLbls>
            <c:dLbl>
              <c:idx val="0"/>
              <c:layout>
                <c:manualLayout>
                  <c:x val="-2.7145040911434477E-17"/>
                  <c:y val="0.1012315809809646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806556996325526E-3"/>
                  <c:y val="0.135863437632347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806556996325526E-3"/>
                  <c:y val="0.1033343668444630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364589897427869E-2"/>
                  <c:y val="-4.0074300327336887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2016</c:v>
                </c:pt>
                <c:pt idx="1">
                  <c:v>2017</c:v>
                </c:pt>
                <c:pt idx="2">
                  <c:v>2018</c:v>
                </c:pt>
                <c:pt idx="3">
                  <c:v>T12 March</c:v>
                </c:pt>
              </c:strCache>
            </c:strRef>
          </c:cat>
          <c:val>
            <c:numRef>
              <c:f>Sheet1!$B$2:$B$5</c:f>
              <c:numCache>
                <c:formatCode>_(* #,##0_);_(* \(#,##0\);_(* "-"??_);_(@_)</c:formatCode>
                <c:ptCount val="4"/>
                <c:pt idx="0">
                  <c:v>10556</c:v>
                </c:pt>
                <c:pt idx="1">
                  <c:v>12552</c:v>
                </c:pt>
                <c:pt idx="2">
                  <c:v>7843</c:v>
                </c:pt>
                <c:pt idx="3">
                  <c:v>8240</c:v>
                </c:pt>
              </c:numCache>
            </c:numRef>
          </c:val>
        </c:ser>
        <c:dLbls>
          <c:showLegendKey val="0"/>
          <c:showVal val="0"/>
          <c:showCatName val="0"/>
          <c:showSerName val="0"/>
          <c:showPercent val="0"/>
          <c:showBubbleSize val="0"/>
        </c:dLbls>
        <c:gapWidth val="136"/>
        <c:overlap val="-14"/>
        <c:axId val="447748432"/>
        <c:axId val="301460480"/>
        <c:extLst/>
      </c:barChart>
      <c:catAx>
        <c:axId val="44774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301460480"/>
        <c:crosses val="autoZero"/>
        <c:auto val="1"/>
        <c:lblAlgn val="ctr"/>
        <c:lblOffset val="100"/>
        <c:noMultiLvlLbl val="0"/>
      </c:catAx>
      <c:valAx>
        <c:axId val="301460480"/>
        <c:scaling>
          <c:orientation val="minMax"/>
          <c:max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Units</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47748432"/>
        <c:crosses val="autoZero"/>
        <c:crossBetween val="between"/>
        <c:majorUnit val="3000"/>
      </c:valAx>
      <c:spPr>
        <a:noFill/>
        <a:ln w="25400">
          <a:noFill/>
        </a:ln>
        <a:effectLst/>
      </c:spPr>
    </c:plotArea>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dirty="0" smtClean="0"/>
              <a:t>Chicago</a:t>
            </a:r>
            <a:r>
              <a:rPr lang="en-US" sz="1600" baseline="0" dirty="0" smtClean="0"/>
              <a:t> Supply &amp; Demand</a:t>
            </a:r>
            <a:r>
              <a:rPr lang="en-US" sz="1600" dirty="0" smtClean="0"/>
              <a:t> Levels </a:t>
            </a:r>
            <a:endParaRPr lang="en-US" sz="1600" dirty="0"/>
          </a:p>
          <a:p>
            <a:pPr>
              <a:defRPr/>
            </a:pPr>
            <a:r>
              <a:rPr lang="en-US" sz="1000" dirty="0"/>
              <a:t>Sources:  </a:t>
            </a:r>
            <a:r>
              <a:rPr lang="en-US" sz="1000" dirty="0" smtClean="0"/>
              <a:t>REIS </a:t>
            </a:r>
            <a:r>
              <a:rPr lang="en-US" sz="1000" dirty="0"/>
              <a:t>Histories, RCR Forecasts</a:t>
            </a:r>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9.355942531441179E-2"/>
          <c:y val="0.12306561679790026"/>
          <c:w val="0.87135283416083886"/>
          <c:h val="0.71161391076115488"/>
        </c:manualLayout>
      </c:layout>
      <c:barChart>
        <c:barDir val="col"/>
        <c:grouping val="clustered"/>
        <c:varyColors val="0"/>
        <c:ser>
          <c:idx val="2"/>
          <c:order val="2"/>
          <c:tx>
            <c:strRef>
              <c:f>Sheet1!$D$1</c:f>
              <c:strCache>
                <c:ptCount val="1"/>
                <c:pt idx="0">
                  <c:v>DEMAND</c:v>
                </c:pt>
              </c:strCache>
            </c:strRef>
          </c:tx>
          <c:spPr>
            <a:solidFill>
              <a:srgbClr val="C00000"/>
            </a:solidFill>
            <a:ln>
              <a:solidFill>
                <a:schemeClr val="tx1"/>
              </a:solidFill>
            </a:ln>
            <a:effectLst/>
          </c:spPr>
          <c:invertIfNegative val="0"/>
          <c:dPt>
            <c:idx val="2"/>
            <c:invertIfNegative val="0"/>
            <c:bubble3D val="0"/>
            <c:spPr>
              <a:pattFill prst="wdUpDiag">
                <a:fgClr>
                  <a:srgbClr val="C00000"/>
                </a:fgClr>
                <a:bgClr>
                  <a:schemeClr val="bg1"/>
                </a:bgClr>
              </a:pattFill>
              <a:ln>
                <a:solidFill>
                  <a:schemeClr val="tx1"/>
                </a:solidFill>
              </a:ln>
              <a:effectLst/>
            </c:spPr>
          </c:dPt>
          <c:dPt>
            <c:idx val="3"/>
            <c:invertIfNegative val="0"/>
            <c:bubble3D val="0"/>
            <c:spPr>
              <a:pattFill prst="wdUpDiag">
                <a:fgClr>
                  <a:srgbClr val="C00000"/>
                </a:fgClr>
                <a:bgClr>
                  <a:schemeClr val="bg1"/>
                </a:bgClr>
              </a:pattFill>
              <a:ln>
                <a:solidFill>
                  <a:schemeClr val="tx1"/>
                </a:solidFill>
              </a:ln>
              <a:effectLst/>
            </c:spPr>
          </c:dPt>
          <c:dPt>
            <c:idx val="4"/>
            <c:invertIfNegative val="0"/>
            <c:bubble3D val="0"/>
            <c:spPr>
              <a:pattFill prst="wdUpDiag">
                <a:fgClr>
                  <a:srgbClr val="C00000"/>
                </a:fgClr>
                <a:bgClr>
                  <a:schemeClr val="bg1"/>
                </a:bgClr>
              </a:pattFill>
              <a:ln>
                <a:solidFill>
                  <a:schemeClr val="tx1"/>
                </a:solidFill>
              </a:ln>
              <a:effectLst/>
            </c:spPr>
          </c:dPt>
          <c:dLbls>
            <c:dLbl>
              <c:idx val="0"/>
              <c:layout>
                <c:manualLayout>
                  <c:x val="-2.2345076487525727E-3"/>
                  <c:y val="7.12449239997507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7151633483851116E-3"/>
                  <c:y val="0.1431860511020209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637786146915267E-3"/>
                  <c:y val="-8.6613203694260489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0480310718513247E-2"/>
                  <c:y val="-1.7991994188728405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873529035599976E-2"/>
                  <c:y val="-1.1994662792485537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2017</c:v>
                </c:pt>
                <c:pt idx="1">
                  <c:v>2018</c:v>
                </c:pt>
                <c:pt idx="2">
                  <c:v>2019f</c:v>
                </c:pt>
                <c:pt idx="3">
                  <c:v>2020f</c:v>
                </c:pt>
                <c:pt idx="4">
                  <c:v>2021f</c:v>
                </c:pt>
              </c:strCache>
            </c:strRef>
          </c:cat>
          <c:val>
            <c:numRef>
              <c:f>Sheet1!$D$2:$D$6</c:f>
              <c:numCache>
                <c:formatCode>_(* #,##0_);_(* \(#,##0\);_(* "-"??_);_(@_)</c:formatCode>
                <c:ptCount val="5"/>
                <c:pt idx="0">
                  <c:v>3198</c:v>
                </c:pt>
                <c:pt idx="1">
                  <c:v>7351</c:v>
                </c:pt>
                <c:pt idx="2">
                  <c:v>7975</c:v>
                </c:pt>
                <c:pt idx="3">
                  <c:v>3377</c:v>
                </c:pt>
                <c:pt idx="4">
                  <c:v>4696</c:v>
                </c:pt>
              </c:numCache>
            </c:numRef>
          </c:val>
        </c:ser>
        <c:ser>
          <c:idx val="0"/>
          <c:order val="0"/>
          <c:tx>
            <c:strRef>
              <c:f>Sheet1!$B$1</c:f>
              <c:strCache>
                <c:ptCount val="1"/>
                <c:pt idx="0">
                  <c:v>SUPPLY</c:v>
                </c:pt>
              </c:strCache>
            </c:strRef>
          </c:tx>
          <c:spPr>
            <a:solidFill>
              <a:srgbClr val="002060"/>
            </a:solidFill>
            <a:ln>
              <a:solidFill>
                <a:schemeClr val="tx1"/>
              </a:solidFill>
            </a:ln>
            <a:effectLst/>
          </c:spPr>
          <c:invertIfNegative val="0"/>
          <c:dPt>
            <c:idx val="2"/>
            <c:invertIfNegative val="0"/>
            <c:bubble3D val="0"/>
            <c:spPr>
              <a:pattFill prst="wdDnDiag">
                <a:fgClr>
                  <a:srgbClr val="002060"/>
                </a:fgClr>
                <a:bgClr>
                  <a:schemeClr val="bg1"/>
                </a:bgClr>
              </a:pattFill>
              <a:ln>
                <a:solidFill>
                  <a:schemeClr val="tx1"/>
                </a:solidFill>
              </a:ln>
              <a:effectLst/>
            </c:spPr>
          </c:dPt>
          <c:dPt>
            <c:idx val="3"/>
            <c:invertIfNegative val="0"/>
            <c:bubble3D val="0"/>
            <c:spPr>
              <a:pattFill prst="wdDnDiag">
                <a:fgClr>
                  <a:srgbClr val="002060"/>
                </a:fgClr>
                <a:bgClr>
                  <a:schemeClr val="bg1"/>
                </a:bgClr>
              </a:pattFill>
              <a:ln>
                <a:solidFill>
                  <a:schemeClr val="tx1"/>
                </a:solidFill>
              </a:ln>
              <a:effectLst/>
            </c:spPr>
          </c:dPt>
          <c:dPt>
            <c:idx val="4"/>
            <c:invertIfNegative val="0"/>
            <c:bubble3D val="0"/>
            <c:spPr>
              <a:pattFill prst="wdDnDiag">
                <a:fgClr>
                  <a:srgbClr val="002060"/>
                </a:fgClr>
                <a:bgClr>
                  <a:schemeClr val="bg1"/>
                </a:bgClr>
              </a:pattFill>
              <a:ln>
                <a:solidFill>
                  <a:schemeClr val="tx1"/>
                </a:solidFill>
              </a:ln>
              <a:effectLst/>
            </c:spPr>
          </c:dPt>
          <c:dLbls>
            <c:dLbl>
              <c:idx val="0"/>
              <c:layout>
                <c:manualLayout>
                  <c:x val="-2.7145040911434477E-17"/>
                  <c:y val="0.1012315809809646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806556996325526E-3"/>
                  <c:y val="0.1358634376323472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613113992651052E-3"/>
                  <c:y val="-1.3319944865916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4032784981627629E-3"/>
                  <c:y val="-1.86479228122830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287212695958078E-2"/>
                  <c:y val="-4.5287812544115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2017</c:v>
                </c:pt>
                <c:pt idx="1">
                  <c:v>2018</c:v>
                </c:pt>
                <c:pt idx="2">
                  <c:v>2019f</c:v>
                </c:pt>
                <c:pt idx="3">
                  <c:v>2020f</c:v>
                </c:pt>
                <c:pt idx="4">
                  <c:v>2021f</c:v>
                </c:pt>
              </c:strCache>
            </c:strRef>
          </c:cat>
          <c:val>
            <c:numRef>
              <c:f>Sheet1!$B$2:$B$6</c:f>
              <c:numCache>
                <c:formatCode>_(* #,##0_);_(* \(#,##0\);_(* "-"??_);_(@_)</c:formatCode>
                <c:ptCount val="5"/>
                <c:pt idx="0">
                  <c:v>6960</c:v>
                </c:pt>
                <c:pt idx="1">
                  <c:v>8218</c:v>
                </c:pt>
                <c:pt idx="2">
                  <c:v>7422</c:v>
                </c:pt>
                <c:pt idx="3">
                  <c:v>5995</c:v>
                </c:pt>
                <c:pt idx="4">
                  <c:v>5232</c:v>
                </c:pt>
              </c:numCache>
            </c:numRef>
          </c:val>
        </c:ser>
        <c:dLbls>
          <c:showLegendKey val="0"/>
          <c:showVal val="0"/>
          <c:showCatName val="0"/>
          <c:showSerName val="0"/>
          <c:showPercent val="0"/>
          <c:showBubbleSize val="0"/>
        </c:dLbls>
        <c:gapWidth val="136"/>
        <c:overlap val="-14"/>
        <c:axId val="244664688"/>
        <c:axId val="24466508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CORE URBAN SUPPLY</c:v>
                      </c:pt>
                    </c:strCache>
                  </c:strRef>
                </c:tx>
                <c:spPr>
                  <a:solidFill>
                    <a:schemeClr val="accent2"/>
                  </a:solidFill>
                  <a:ln>
                    <a:noFill/>
                  </a:ln>
                  <a:effectLst/>
                </c:spPr>
                <c:invertIfNegative val="0"/>
                <c:dPt>
                  <c:idx val="0"/>
                  <c:invertIfNegative val="0"/>
                  <c:bubble3D val="0"/>
                  <c:spPr>
                    <a:solidFill>
                      <a:srgbClr val="002060"/>
                    </a:solidFill>
                    <a:ln>
                      <a:noFill/>
                    </a:ln>
                    <a:effectLst/>
                  </c:spPr>
                </c:dPt>
                <c:cat>
                  <c:strRef>
                    <c:extLst>
                      <c:ext uri="{02D57815-91ED-43cb-92C2-25804820EDAC}">
                        <c15:formulaRef>
                          <c15:sqref>Sheet1!$A$2:$A$6</c15:sqref>
                        </c15:formulaRef>
                      </c:ext>
                    </c:extLst>
                    <c:strCache>
                      <c:ptCount val="5"/>
                      <c:pt idx="0">
                        <c:v>2017</c:v>
                      </c:pt>
                      <c:pt idx="1">
                        <c:v>2018</c:v>
                      </c:pt>
                      <c:pt idx="2">
                        <c:v>2019f</c:v>
                      </c:pt>
                      <c:pt idx="3">
                        <c:v>2020f</c:v>
                      </c:pt>
                      <c:pt idx="4">
                        <c:v>2021f</c:v>
                      </c:pt>
                    </c:strCache>
                  </c:strRef>
                </c:cat>
                <c:val>
                  <c:numRef>
                    <c:extLst>
                      <c:ext uri="{02D57815-91ED-43cb-92C2-25804820EDAC}">
                        <c15:formulaRef>
                          <c15:sqref>Sheet1!$C$2:$C$7</c15:sqref>
                        </c15:formulaRef>
                      </c:ext>
                    </c:extLst>
                    <c:numCache>
                      <c:formatCode>General</c:formatCode>
                      <c:ptCount val="6"/>
                    </c:numCache>
                  </c:numRef>
                </c:val>
              </c15:ser>
            </c15:filteredBarSeries>
          </c:ext>
        </c:extLst>
      </c:barChart>
      <c:lineChart>
        <c:grouping val="standard"/>
        <c:varyColors val="0"/>
        <c:ser>
          <c:idx val="3"/>
          <c:order val="3"/>
          <c:tx>
            <c:strRef>
              <c:f>Sheet1!$E$1</c:f>
              <c:strCache>
                <c:ptCount val="1"/>
                <c:pt idx="0">
                  <c:v>OCCUPANCY</c:v>
                </c:pt>
              </c:strCache>
            </c:strRef>
          </c:tx>
          <c:spPr>
            <a:ln w="28575" cap="rnd">
              <a:solidFill>
                <a:schemeClr val="accent4"/>
              </a:solidFill>
              <a:round/>
            </a:ln>
            <a:effectLst/>
          </c:spPr>
          <c:marker>
            <c:symbol val="none"/>
          </c:marker>
          <c:dLbls>
            <c:dLbl>
              <c:idx val="0"/>
              <c:layout>
                <c:manualLayout>
                  <c:x val="-3.109376969228363E-2"/>
                  <c:y val="-8.52476471418649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5148850783832313E-2"/>
                  <c:y val="-0.1811512501764630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4419670988976581E-3"/>
                  <c:y val="-3.99598345977492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861638087874346E-2"/>
                  <c:y val="-0.2637349083451447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8110162183097525E-2"/>
                  <c:y val="-0.2584069303987781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50000"/>
                        </a:schemeClr>
                      </a:solidFill>
                      <a:round/>
                    </a:ln>
                    <a:effectLst/>
                  </c:spPr>
                </c15:leaderLines>
              </c:ext>
            </c:extLst>
          </c:dLbls>
          <c:val>
            <c:numRef>
              <c:f>Sheet1!$E$2:$E$6</c:f>
              <c:numCache>
                <c:formatCode>0.0%</c:formatCode>
                <c:ptCount val="5"/>
                <c:pt idx="0">
                  <c:v>0.95199999999999996</c:v>
                </c:pt>
                <c:pt idx="1">
                  <c:v>0.95099999999999996</c:v>
                </c:pt>
                <c:pt idx="2">
                  <c:v>0.95299999999999996</c:v>
                </c:pt>
                <c:pt idx="3">
                  <c:v>0.94799999999999995</c:v>
                </c:pt>
                <c:pt idx="4">
                  <c:v>0.94799999999999995</c:v>
                </c:pt>
              </c:numCache>
            </c:numRef>
          </c:val>
          <c:smooth val="0"/>
        </c:ser>
        <c:dLbls>
          <c:showLegendKey val="0"/>
          <c:showVal val="0"/>
          <c:showCatName val="0"/>
          <c:showSerName val="0"/>
          <c:showPercent val="0"/>
          <c:showBubbleSize val="0"/>
        </c:dLbls>
        <c:marker val="1"/>
        <c:smooth val="0"/>
        <c:axId val="244665864"/>
        <c:axId val="244665472"/>
      </c:lineChart>
      <c:catAx>
        <c:axId val="24466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244665080"/>
        <c:crosses val="autoZero"/>
        <c:auto val="1"/>
        <c:lblAlgn val="ctr"/>
        <c:lblOffset val="100"/>
        <c:noMultiLvlLbl val="0"/>
      </c:catAx>
      <c:valAx>
        <c:axId val="244665080"/>
        <c:scaling>
          <c:orientation val="minMax"/>
          <c:max val="1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Units</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244664688"/>
        <c:crosses val="autoZero"/>
        <c:crossBetween val="between"/>
        <c:majorUnit val="2000"/>
      </c:valAx>
      <c:valAx>
        <c:axId val="24466547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244665864"/>
        <c:crosses val="max"/>
        <c:crossBetween val="between"/>
      </c:valAx>
      <c:catAx>
        <c:axId val="244665864"/>
        <c:scaling>
          <c:orientation val="minMax"/>
        </c:scaling>
        <c:delete val="1"/>
        <c:axPos val="b"/>
        <c:majorTickMark val="out"/>
        <c:minorTickMark val="none"/>
        <c:tickLblPos val="nextTo"/>
        <c:crossAx val="244665472"/>
        <c:crosses val="autoZero"/>
        <c:auto val="1"/>
        <c:lblAlgn val="ctr"/>
        <c:lblOffset val="100"/>
        <c:noMultiLvlLbl val="0"/>
      </c:catAx>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C00000"/>
                </a:solidFill>
                <a:latin typeface="+mj-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002060"/>
                </a:solidFill>
                <a:latin typeface="+mj-lt"/>
                <a:ea typeface="+mn-ea"/>
                <a:cs typeface="+mn-cs"/>
              </a:defRPr>
            </a:pPr>
            <a:endParaRPr lang="en-US"/>
          </a:p>
        </c:txPr>
      </c:legendEntry>
      <c:layout>
        <c:manualLayout>
          <c:xMode val="edge"/>
          <c:yMode val="edge"/>
          <c:x val="0.39647322027634363"/>
          <c:y val="0.93706666666666671"/>
          <c:w val="0.44016396338186892"/>
          <c:h val="5.39617186882182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Metro Chicago Rent Trends and Forecast</a:t>
            </a:r>
          </a:p>
          <a:p>
            <a:pPr>
              <a:defRPr/>
            </a:pPr>
            <a:r>
              <a:rPr lang="en-US" sz="1200" baseline="0" dirty="0" smtClean="0"/>
              <a:t>Sources: Reis History, RCR Forecasts</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025407906485919E-2"/>
          <c:y val="0.14848606797621366"/>
          <c:w val="0.87788494320842725"/>
          <c:h val="0.73250543874284169"/>
        </c:manualLayout>
      </c:layout>
      <c:areaChart>
        <c:grouping val="standard"/>
        <c:varyColors val="0"/>
        <c:ser>
          <c:idx val="1"/>
          <c:order val="0"/>
          <c:tx>
            <c:strRef>
              <c:f>Sheet1!$B$1</c:f>
              <c:strCache>
                <c:ptCount val="1"/>
                <c:pt idx="0">
                  <c:v>RED 50 RENT TREND</c:v>
                </c:pt>
              </c:strCache>
            </c:strRef>
          </c:tx>
          <c:spPr>
            <a:solidFill>
              <a:schemeClr val="bg1">
                <a:lumMod val="85000"/>
              </a:schemeClr>
            </a:solidFill>
            <a:ln w="9525">
              <a:solidFill>
                <a:schemeClr val="tx1"/>
              </a:solidFill>
            </a:ln>
            <a:effectLst/>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4.7581284694686752E-3"/>
                  <c:y val="-0.3156378703100311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Sheet1!$B$2:$B$14</c:f>
              <c:numCache>
                <c:formatCode>0.0%</c:formatCode>
                <c:ptCount val="13"/>
                <c:pt idx="0">
                  <c:v>5.7195289634072444E-2</c:v>
                </c:pt>
                <c:pt idx="1">
                  <c:v>5.4888241547305795E-2</c:v>
                </c:pt>
                <c:pt idx="2">
                  <c:v>5.1433834858986456E-2</c:v>
                </c:pt>
                <c:pt idx="3">
                  <c:v>4.4887715131795229E-2</c:v>
                </c:pt>
                <c:pt idx="4">
                  <c:v>4.0758153670753174E-2</c:v>
                </c:pt>
                <c:pt idx="5">
                  <c:v>4.1092184635768268E-2</c:v>
                </c:pt>
                <c:pt idx="6">
                  <c:v>4.1581154100883456E-2</c:v>
                </c:pt>
                <c:pt idx="7">
                  <c:v>4.3336933270087065E-2</c:v>
                </c:pt>
                <c:pt idx="8">
                  <c:v>4.8270347838789314E-2</c:v>
                </c:pt>
                <c:pt idx="9">
                  <c:v>4.8222384107492931E-2</c:v>
                </c:pt>
                <c:pt idx="10">
                  <c:v>4.8093920596477116E-2</c:v>
                </c:pt>
                <c:pt idx="11">
                  <c:v>5.0668323120475076E-2</c:v>
                </c:pt>
                <c:pt idx="12">
                  <c:v>4.4576808206102499E-2</c:v>
                </c:pt>
              </c:numCache>
            </c:numRef>
          </c:val>
        </c:ser>
        <c:ser>
          <c:idx val="4"/>
          <c:order val="1"/>
          <c:tx>
            <c:strRef>
              <c:f>Sheet1!$C$1</c:f>
              <c:strCache>
                <c:ptCount val="1"/>
                <c:pt idx="0">
                  <c:v>Column1</c:v>
                </c:pt>
              </c:strCache>
            </c:strRef>
          </c:tx>
          <c:spPr>
            <a:pattFill prst="ltDnDiag">
              <a:fgClr>
                <a:schemeClr val="bg1">
                  <a:lumMod val="85000"/>
                </a:schemeClr>
              </a:fgClr>
              <a:bgClr>
                <a:schemeClr val="bg1"/>
              </a:bgClr>
            </a:pattFill>
            <a:ln w="9525">
              <a:solidFill>
                <a:schemeClr val="tx1"/>
              </a:solidFill>
              <a:prstDash val="sysDot"/>
            </a:ln>
            <a:effectLst/>
          </c:spPr>
          <c:dLbls>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Sheet1!$C$2:$C$34</c:f>
              <c:numCache>
                <c:formatCode>General</c:formatCode>
                <c:ptCount val="33"/>
                <c:pt idx="12" formatCode="0.0%">
                  <c:v>4.4576808206102499E-2</c:v>
                </c:pt>
                <c:pt idx="13" formatCode="0.0%">
                  <c:v>3.9488764249016976E-2</c:v>
                </c:pt>
                <c:pt idx="14" formatCode="0.0%">
                  <c:v>3.5685060246071328E-2</c:v>
                </c:pt>
                <c:pt idx="15" formatCode="0.0%">
                  <c:v>3.0844167574249091E-2</c:v>
                </c:pt>
                <c:pt idx="16" formatCode="0.0%">
                  <c:v>2.8013577499057665E-2</c:v>
                </c:pt>
                <c:pt idx="17" formatCode="0.0%">
                  <c:v>2.5353913077472211E-2</c:v>
                </c:pt>
                <c:pt idx="18" formatCode="0.0%">
                  <c:v>2.2733121839965661E-2</c:v>
                </c:pt>
                <c:pt idx="19" formatCode="0.0%">
                  <c:v>2.1715313172113164E-2</c:v>
                </c:pt>
                <c:pt idx="20" formatCode="0.0%">
                  <c:v>2.1431069603372429E-2</c:v>
                </c:pt>
                <c:pt idx="21" formatCode="0.0%">
                  <c:v>2.2648428006593342E-2</c:v>
                </c:pt>
                <c:pt idx="22" formatCode="0.0%">
                  <c:v>2.5053761076797059E-2</c:v>
                </c:pt>
                <c:pt idx="23" formatCode="0.0%">
                  <c:v>2.7196660788690926E-2</c:v>
                </c:pt>
                <c:pt idx="24" formatCode="0.0%">
                  <c:v>2.9100629869890923E-2</c:v>
                </c:pt>
                <c:pt idx="25" formatCode="0.0%">
                  <c:v>3.0425620251500925E-2</c:v>
                </c:pt>
                <c:pt idx="26" formatCode="0.0%">
                  <c:v>3.0781728021074258E-2</c:v>
                </c:pt>
                <c:pt idx="27" formatCode="0.0%">
                  <c:v>3.0840187644660379E-2</c:v>
                </c:pt>
                <c:pt idx="28" formatCode="0.0%">
                  <c:v>3.0704691504846213E-2</c:v>
                </c:pt>
                <c:pt idx="29" formatCode="0.0%">
                  <c:v>3.0745058015849262E-2</c:v>
                </c:pt>
                <c:pt idx="30" formatCode="0.0%">
                  <c:v>3.1048932629528878E-2</c:v>
                </c:pt>
                <c:pt idx="31" formatCode="0.0%">
                  <c:v>3.1203625573889917E-2</c:v>
                </c:pt>
                <c:pt idx="32" formatCode="0.0%">
                  <c:v>3.1538470878892666E-2</c:v>
                </c:pt>
              </c:numCache>
            </c:numRef>
          </c:val>
        </c:ser>
        <c:dLbls>
          <c:showLegendKey val="0"/>
          <c:showVal val="0"/>
          <c:showCatName val="0"/>
          <c:showSerName val="0"/>
          <c:showPercent val="0"/>
          <c:showBubbleSize val="0"/>
        </c:dLbls>
        <c:axId val="244667040"/>
        <c:axId val="244667432"/>
      </c:areaChart>
      <c:lineChart>
        <c:grouping val="standard"/>
        <c:varyColors val="0"/>
        <c:ser>
          <c:idx val="2"/>
          <c:order val="2"/>
          <c:tx>
            <c:strRef>
              <c:f>Sheet1!$D$1</c:f>
              <c:strCache>
                <c:ptCount val="1"/>
                <c:pt idx="0">
                  <c:v>CHICAGO</c:v>
                </c:pt>
              </c:strCache>
            </c:strRef>
          </c:tx>
          <c:spPr>
            <a:ln w="50800" cap="rnd">
              <a:solidFill>
                <a:srgbClr val="C00000"/>
              </a:solidFill>
              <a:round/>
            </a:ln>
            <a:effectLst/>
          </c:spPr>
          <c:marker>
            <c:symbol val="none"/>
          </c:marker>
          <c:dLbls>
            <c:dLbl>
              <c:idx val="12"/>
              <c:layout>
                <c:manualLayout>
                  <c:x val="-3.1720856463125086E-3"/>
                  <c:y val="0.1631687295670498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Sheet1!$D$2:$D$14</c:f>
              <c:numCache>
                <c:formatCode>0.0%</c:formatCode>
                <c:ptCount val="13"/>
                <c:pt idx="0">
                  <c:v>4.29824561403509E-2</c:v>
                </c:pt>
                <c:pt idx="1">
                  <c:v>4.7660311958405588E-2</c:v>
                </c:pt>
                <c:pt idx="2">
                  <c:v>4.5376712328767166E-2</c:v>
                </c:pt>
                <c:pt idx="3">
                  <c:v>4.4067796610169463E-2</c:v>
                </c:pt>
                <c:pt idx="4">
                  <c:v>4.6257359125315478E-2</c:v>
                </c:pt>
                <c:pt idx="5">
                  <c:v>5.1282051282051322E-2</c:v>
                </c:pt>
                <c:pt idx="6">
                  <c:v>5.6511056511056479E-2</c:v>
                </c:pt>
                <c:pt idx="7">
                  <c:v>5.9253246753246724E-2</c:v>
                </c:pt>
                <c:pt idx="8">
                  <c:v>5.8681672025723497E-2</c:v>
                </c:pt>
                <c:pt idx="9">
                  <c:v>4.2486231313926037E-2</c:v>
                </c:pt>
                <c:pt idx="10">
                  <c:v>4.0310077519379872E-2</c:v>
                </c:pt>
                <c:pt idx="11">
                  <c:v>3.2950191570881193E-2</c:v>
                </c:pt>
                <c:pt idx="12">
                  <c:v>4.1002277904327977E-2</c:v>
                </c:pt>
              </c:numCache>
            </c:numRef>
          </c:val>
          <c:smooth val="1"/>
        </c:ser>
        <c:ser>
          <c:idx val="3"/>
          <c:order val="3"/>
          <c:tx>
            <c:strRef>
              <c:f>Sheet1!$E$1</c:f>
              <c:strCache>
                <c:ptCount val="1"/>
                <c:pt idx="0">
                  <c:v>Column2</c:v>
                </c:pt>
              </c:strCache>
            </c:strRef>
          </c:tx>
          <c:spPr>
            <a:ln w="50800" cap="rnd">
              <a:solidFill>
                <a:srgbClr val="C00000"/>
              </a:solidFill>
              <a:prstDash val="sysDot"/>
              <a:round/>
            </a:ln>
            <a:effectLst/>
          </c:spPr>
          <c:marker>
            <c:symbol val="none"/>
          </c:marker>
          <c:dLbls>
            <c:dLbl>
              <c:idx val="15"/>
              <c:layout>
                <c:manualLayout>
                  <c:x val="0"/>
                  <c:y val="-7.2222224562464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2.3790642347343495E-2"/>
                  <c:y val="-0.1337448603008607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3.1720856463124621E-2"/>
                  <c:y val="-9.62962994166196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4.1237113402061973E-2"/>
                  <c:y val="-0.1417695519189123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4.5995241871530645E-2"/>
                  <c:y val="-0.1337448603008606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Sheet1!$E$2:$E$34</c:f>
              <c:numCache>
                <c:formatCode>General</c:formatCode>
                <c:ptCount val="33"/>
                <c:pt idx="12" formatCode="0.0%">
                  <c:v>4.1002277904327977E-2</c:v>
                </c:pt>
                <c:pt idx="13" formatCode="0.0%">
                  <c:v>4.3447516725258657E-2</c:v>
                </c:pt>
                <c:pt idx="14" formatCode="0.0%">
                  <c:v>3.9806256936280815E-2</c:v>
                </c:pt>
                <c:pt idx="15" formatCode="0.0%">
                  <c:v>3.7491215768618552E-2</c:v>
                </c:pt>
                <c:pt idx="16" formatCode="0.0%">
                  <c:v>2.8057379175373844E-2</c:v>
                </c:pt>
                <c:pt idx="17" formatCode="0.0%">
                  <c:v>2.1448691592387041E-2</c:v>
                </c:pt>
                <c:pt idx="18" formatCode="0.0%">
                  <c:v>1.8437468415542196E-2</c:v>
                </c:pt>
                <c:pt idx="19" formatCode="0.0%">
                  <c:v>1.6323813137624502E-2</c:v>
                </c:pt>
                <c:pt idx="20" formatCode="0.0%">
                  <c:v>1.9170606571632057E-2</c:v>
                </c:pt>
                <c:pt idx="21" formatCode="0.0%">
                  <c:v>2.2208195447447787E-2</c:v>
                </c:pt>
                <c:pt idx="22" formatCode="0.0%">
                  <c:v>2.4455865617122242E-2</c:v>
                </c:pt>
                <c:pt idx="23" formatCode="0.0%">
                  <c:v>2.6399168621402881E-2</c:v>
                </c:pt>
                <c:pt idx="24" formatCode="0.0%">
                  <c:v>2.5862748925189766E-2</c:v>
                </c:pt>
                <c:pt idx="25" formatCode="0.0%">
                  <c:v>2.4961322918910823E-2</c:v>
                </c:pt>
                <c:pt idx="26" formatCode="0.0%">
                  <c:v>2.393500742487524E-2</c:v>
                </c:pt>
                <c:pt idx="27" formatCode="0.0%">
                  <c:v>2.2761461987651208E-2</c:v>
                </c:pt>
                <c:pt idx="28" formatCode="0.0%">
                  <c:v>2.2726923827197949E-2</c:v>
                </c:pt>
                <c:pt idx="29" formatCode="0.0%">
                  <c:v>2.3073723603380163E-2</c:v>
                </c:pt>
                <c:pt idx="30" formatCode="0.0%">
                  <c:v>2.3675431490109436E-2</c:v>
                </c:pt>
                <c:pt idx="31" formatCode="0.0%">
                  <c:v>2.4423708351583296E-2</c:v>
                </c:pt>
                <c:pt idx="32" formatCode="0.0%">
                  <c:v>2.4772035661795686E-2</c:v>
                </c:pt>
              </c:numCache>
            </c:numRef>
          </c:val>
          <c:smooth val="1"/>
        </c:ser>
        <c:dLbls>
          <c:showLegendKey val="0"/>
          <c:showVal val="0"/>
          <c:showCatName val="0"/>
          <c:showSerName val="0"/>
          <c:showPercent val="0"/>
          <c:showBubbleSize val="0"/>
        </c:dLbls>
        <c:marker val="1"/>
        <c:smooth val="0"/>
        <c:axId val="244667040"/>
        <c:axId val="244667432"/>
      </c:lineChart>
      <c:catAx>
        <c:axId val="24466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244667432"/>
        <c:crosses val="autoZero"/>
        <c:auto val="1"/>
        <c:lblAlgn val="ctr"/>
        <c:lblOffset val="100"/>
        <c:tickLblSkip val="4"/>
        <c:noMultiLvlLbl val="0"/>
      </c:catAx>
      <c:valAx>
        <c:axId val="244667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smtClean="0">
                    <a:solidFill>
                      <a:schemeClr val="tx1"/>
                    </a:solidFill>
                  </a:rPr>
                  <a:t>Year-on-year Effective Rent Growth</a:t>
                </a:r>
                <a:endParaRPr lang="en-US" dirty="0">
                  <a:solidFill>
                    <a:schemeClr val="tx1"/>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244667040"/>
        <c:crosses val="autoZero"/>
        <c:crossBetween val="between"/>
      </c:valAx>
      <c:spPr>
        <a:noFill/>
        <a:ln>
          <a:noFill/>
        </a:ln>
        <a:effectLst/>
      </c:spPr>
    </c:plotArea>
    <c:legend>
      <c:legendPos val="t"/>
      <c:legendEntry>
        <c:idx val="1"/>
        <c:delete val="1"/>
      </c:legendEntry>
      <c:legendEntry>
        <c:idx val="2"/>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3"/>
        <c:delete val="1"/>
      </c:legendEntry>
      <c:layout>
        <c:manualLayout>
          <c:xMode val="edge"/>
          <c:yMode val="edge"/>
          <c:x val="0.44541265212585929"/>
          <c:y val="0.15429147356641193"/>
          <c:w val="0.41436680050203878"/>
          <c:h val="5.419454798343929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dirty="0" smtClean="0"/>
              <a:t>Chicago</a:t>
            </a:r>
            <a:r>
              <a:rPr lang="en-US" sz="1600" baseline="0" dirty="0" smtClean="0"/>
              <a:t> Supply 2019 - 2020</a:t>
            </a:r>
            <a:r>
              <a:rPr lang="en-US" sz="1600" dirty="0" smtClean="0"/>
              <a:t> </a:t>
            </a:r>
            <a:endParaRPr lang="en-US" sz="1600" dirty="0"/>
          </a:p>
          <a:p>
            <a:pPr>
              <a:defRPr/>
            </a:pPr>
            <a:r>
              <a:rPr lang="en-US" sz="1000" dirty="0"/>
              <a:t>Sources:  </a:t>
            </a:r>
            <a:r>
              <a:rPr lang="en-US" sz="1000" dirty="0" smtClean="0"/>
              <a:t>Reis, Inc.</a:t>
            </a:r>
            <a:endParaRPr lang="en-US" sz="1000" dirty="0"/>
          </a:p>
        </c:rich>
      </c:tx>
      <c:layout>
        <c:manualLayout>
          <c:xMode val="edge"/>
          <c:yMode val="edge"/>
          <c:x val="6.0326697889695725E-2"/>
          <c:y val="0.0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view3D>
      <c:rotX val="40"/>
      <c:hPercent val="100"/>
      <c:rotY val="20"/>
      <c:depthPercent val="2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5.4423662921533472E-2"/>
          <c:y val="0.2152879419484329"/>
          <c:w val="0.87135283416083886"/>
          <c:h val="0.71161391076115488"/>
        </c:manualLayout>
      </c:layout>
      <c:pie3DChart>
        <c:varyColors val="1"/>
        <c:ser>
          <c:idx val="0"/>
          <c:order val="0"/>
          <c:tx>
            <c:strRef>
              <c:f>Sheet1!$B$1</c:f>
              <c:strCache>
                <c:ptCount val="1"/>
                <c:pt idx="0">
                  <c:v>2019 - 2020</c:v>
                </c:pt>
              </c:strCache>
            </c:strRef>
          </c:tx>
          <c:spPr>
            <a:solidFill>
              <a:srgbClr val="002060"/>
            </a:solidFill>
            <a:scene3d>
              <a:camera prst="orthographicFront"/>
              <a:lightRig rig="threePt" dir="t"/>
            </a:scene3d>
            <a:sp3d>
              <a:bevelT w="165100" prst="coolSlant"/>
              <a:bevelB w="704850"/>
            </a:sp3d>
          </c:spPr>
          <c:explosion val="9"/>
          <c:dPt>
            <c:idx val="0"/>
            <c:bubble3D val="0"/>
            <c:spPr>
              <a:solidFill>
                <a:srgbClr val="002060"/>
              </a:solidFill>
              <a:ln>
                <a:noFill/>
              </a:ln>
              <a:effectLst/>
              <a:scene3d>
                <a:camera prst="orthographicFront"/>
                <a:lightRig rig="threePt" dir="t"/>
              </a:scene3d>
              <a:sp3d>
                <a:bevelT w="165100" prst="coolSlant"/>
                <a:bevelB w="704850"/>
              </a:sp3d>
            </c:spPr>
          </c:dPt>
          <c:dPt>
            <c:idx val="1"/>
            <c:bubble3D val="0"/>
            <c:spPr>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bevelB w="704850"/>
              </a:sp3d>
            </c:spPr>
          </c:dPt>
          <c:dPt>
            <c:idx val="2"/>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3"/>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4"/>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5"/>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Lbls>
            <c:dLbl>
              <c:idx val="0"/>
              <c:layout>
                <c:manualLayout>
                  <c:x val="-4.0010449731026167E-2"/>
                  <c:y val="7.4117775719211451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18398699890607409"/>
                      <c:h val="0.20180639184807778"/>
                    </c:manualLayout>
                  </c15:layout>
                </c:ext>
              </c:extLst>
            </c:dLbl>
            <c:dLbl>
              <c:idx val="1"/>
              <c:layout>
                <c:manualLayout>
                  <c:x val="3.9768109030050589E-4"/>
                  <c:y val="1.7516339869281042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35163151030117618"/>
                      <c:h val="0.11500591837784982"/>
                    </c:manualLayout>
                  </c15:layout>
                </c:ext>
              </c:extLst>
            </c:dLbl>
            <c:spPr>
              <a:solidFill>
                <a:srgbClr val="FFFFFF"/>
              </a:solidFill>
              <a:ln>
                <a:solidFill>
                  <a:srgbClr val="86787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schemeClr>
                    </a:solidFill>
                    <a:latin typeface="+mj-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OUTSIDE CORE</c:v>
                </c:pt>
                <c:pt idx="1">
                  <c:v>CORE URBAN</c:v>
                </c:pt>
              </c:strCache>
            </c:strRef>
          </c:cat>
          <c:val>
            <c:numRef>
              <c:f>Sheet1!$B$2:$B$3</c:f>
              <c:numCache>
                <c:formatCode>_(* #,##0_);_(* \(#,##0\);_(* "-"??_);_(@_)</c:formatCode>
                <c:ptCount val="2"/>
                <c:pt idx="0">
                  <c:v>7737</c:v>
                </c:pt>
                <c:pt idx="1">
                  <c:v>5680</c:v>
                </c:pt>
              </c:numCache>
            </c:numRef>
          </c:val>
        </c:ser>
        <c:dLbls>
          <c:showLegendKey val="0"/>
          <c:showVal val="0"/>
          <c:showCatName val="0"/>
          <c:showSerName val="0"/>
          <c:showPercent val="0"/>
          <c:showBubbleSize val="0"/>
          <c:showLeaderLines val="0"/>
        </c:dLbls>
      </c:pie3DChart>
      <c:spPr>
        <a:noFill/>
        <a:ln>
          <a:noFill/>
        </a:ln>
        <a:effectLst>
          <a:glow rad="50800">
            <a:schemeClr val="accent1">
              <a:alpha val="40000"/>
            </a:schemeClr>
          </a:glow>
          <a:outerShdw blurRad="50800" dist="50800" dir="1800000" algn="ctr" rotWithShape="0">
            <a:srgbClr val="000000">
              <a:alpha val="43137"/>
            </a:srgbClr>
          </a:outerShdw>
        </a:effectLst>
      </c:spPr>
    </c:plotArea>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GDP PRICE DEFLATOR:  ANNUAL CHANGE</a:t>
            </a:r>
          </a:p>
          <a:p>
            <a:pPr>
              <a:defRPr/>
            </a:pPr>
            <a:r>
              <a:rPr lang="en-US" sz="1200" baseline="0" dirty="0" smtClean="0"/>
              <a:t>Sources: Bureau of Economic Analysis, St. Louis Fed, RCR Tabulations</a:t>
            </a:r>
            <a:endParaRPr lang="en-US" sz="12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57582720875196"/>
          <c:y val="0.15495026586793254"/>
          <c:w val="0.87297770173652955"/>
          <c:h val="0.72824666174934916"/>
        </c:manualLayout>
      </c:layout>
      <c:lineChart>
        <c:grouping val="standard"/>
        <c:varyColors val="0"/>
        <c:ser>
          <c:idx val="0"/>
          <c:order val="0"/>
          <c:tx>
            <c:strRef>
              <c:f>Sheet1!$B$1</c:f>
              <c:strCache>
                <c:ptCount val="1"/>
                <c:pt idx="0">
                  <c:v>GDP DEFLATOR YoY CHG</c:v>
                </c:pt>
              </c:strCache>
            </c:strRef>
          </c:tx>
          <c:spPr>
            <a:ln w="50800" cap="rnd">
              <a:solidFill>
                <a:schemeClr val="tx1">
                  <a:lumMod val="50000"/>
                </a:schemeClr>
              </a:solidFill>
              <a:round/>
            </a:ln>
            <a:effectLst/>
          </c:spPr>
          <c:marker>
            <c:symbol val="none"/>
          </c:marker>
          <c:dLbls>
            <c:dLbl>
              <c:idx val="1"/>
              <c:layout>
                <c:manualLayout>
                  <c:x val="-6.3441712926249019E-2"/>
                  <c:y val="0.20596708486332538"/>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3"/>
              <c:layout>
                <c:manualLayout>
                  <c:x val="-3.6478984932593293E-2"/>
                  <c:y val="-6.4197532944413133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8548770816811939E-2"/>
                  <c:y val="-8.5596710592550806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1.7446471054718478E-2"/>
                  <c:y val="9.8971196622636773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strCache>
            </c:strRef>
          </c:cat>
          <c:val>
            <c:numRef>
              <c:f>Sheet1!$B$2:$B$18</c:f>
              <c:numCache>
                <c:formatCode>0.0%</c:formatCode>
                <c:ptCount val="17"/>
                <c:pt idx="0">
                  <c:v>1.2177462461732791E-2</c:v>
                </c:pt>
                <c:pt idx="1">
                  <c:v>1.1580177517650281E-2</c:v>
                </c:pt>
                <c:pt idx="2">
                  <c:v>1.0458622114987159E-2</c:v>
                </c:pt>
                <c:pt idx="3">
                  <c:v>8.749628236738749E-3</c:v>
                </c:pt>
                <c:pt idx="4">
                  <c:v>8.7087606099014447E-3</c:v>
                </c:pt>
                <c:pt idx="5">
                  <c:v>9.9295384674140674E-3</c:v>
                </c:pt>
                <c:pt idx="6">
                  <c:v>1.0036435590817794E-2</c:v>
                </c:pt>
                <c:pt idx="7">
                  <c:v>1.4979314280279654E-2</c:v>
                </c:pt>
                <c:pt idx="8">
                  <c:v>2.1131788110989369E-2</c:v>
                </c:pt>
                <c:pt idx="9">
                  <c:v>1.7035678496473583E-2</c:v>
                </c:pt>
                <c:pt idx="10">
                  <c:v>1.8130957314546281E-2</c:v>
                </c:pt>
                <c:pt idx="11">
                  <c:v>1.9715142428785581E-2</c:v>
                </c:pt>
                <c:pt idx="12">
                  <c:v>1.9538569098112246E-2</c:v>
                </c:pt>
                <c:pt idx="13">
                  <c:v>2.4967466071760702E-2</c:v>
                </c:pt>
                <c:pt idx="14">
                  <c:v>2.3885954281802624E-2</c:v>
                </c:pt>
                <c:pt idx="15">
                  <c:v>2.1741527604205002E-2</c:v>
                </c:pt>
                <c:pt idx="16">
                  <c:v>1.8277239853343286E-2</c:v>
                </c:pt>
              </c:numCache>
            </c:numRef>
          </c:val>
          <c:smooth val="1"/>
        </c:ser>
        <c:dLbls>
          <c:showLegendKey val="0"/>
          <c:showVal val="0"/>
          <c:showCatName val="0"/>
          <c:showSerName val="0"/>
          <c:showPercent val="0"/>
          <c:showBubbleSize val="0"/>
        </c:dLbls>
        <c:smooth val="0"/>
        <c:axId val="451388160"/>
        <c:axId val="451389728"/>
      </c:lineChart>
      <c:catAx>
        <c:axId val="45138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1389728"/>
        <c:crosses val="autoZero"/>
        <c:auto val="1"/>
        <c:lblAlgn val="ctr"/>
        <c:lblOffset val="100"/>
        <c:noMultiLvlLbl val="0"/>
      </c:catAx>
      <c:valAx>
        <c:axId val="451389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YoY Change:  GDP</a:t>
                </a:r>
                <a:r>
                  <a:rPr lang="en-US" baseline="0" dirty="0" smtClean="0"/>
                  <a:t> Deflator </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13881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ayout>
        <c:manualLayout>
          <c:xMode val="edge"/>
          <c:yMode val="edge"/>
          <c:x val="0.66107988285762453"/>
          <c:y val="0.65434620246739261"/>
          <c:w val="0.3122572386619793"/>
          <c:h val="5.40900020767312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dirty="0" smtClean="0"/>
              <a:t>Chicago</a:t>
            </a:r>
            <a:r>
              <a:rPr lang="en-US" sz="1600" baseline="0" dirty="0" smtClean="0"/>
              <a:t> Supply 2017 - 2018</a:t>
            </a:r>
            <a:endParaRPr lang="en-US" sz="1600" dirty="0"/>
          </a:p>
          <a:p>
            <a:pPr>
              <a:defRPr/>
            </a:pPr>
            <a:r>
              <a:rPr lang="en-US" sz="1000" dirty="0"/>
              <a:t>Sources:  </a:t>
            </a:r>
            <a:r>
              <a:rPr lang="en-US" sz="1000" dirty="0" smtClean="0"/>
              <a:t>Reis, Inc.</a:t>
            </a:r>
            <a:endParaRPr lang="en-US" sz="1000" dirty="0"/>
          </a:p>
        </c:rich>
      </c:tx>
      <c:layout>
        <c:manualLayout>
          <c:xMode val="edge"/>
          <c:yMode val="edge"/>
          <c:x val="6.3404324618277039E-2"/>
          <c:y val="3.921568627450984E-4"/>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view3D>
      <c:rotX val="40"/>
      <c:hPercent val="100"/>
      <c:rotY val="20"/>
      <c:depthPercent val="2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1023055809609391E-3"/>
          <c:y val="0.14012454325562246"/>
          <c:w val="0.96060703437505912"/>
          <c:h val="0.78350934074417167"/>
        </c:manualLayout>
      </c:layout>
      <c:pie3DChart>
        <c:varyColors val="1"/>
        <c:ser>
          <c:idx val="0"/>
          <c:order val="0"/>
          <c:tx>
            <c:strRef>
              <c:f>Sheet1!$B$1</c:f>
              <c:strCache>
                <c:ptCount val="1"/>
                <c:pt idx="0">
                  <c:v>2017 - 2020</c:v>
                </c:pt>
              </c:strCache>
            </c:strRef>
          </c:tx>
          <c:spPr>
            <a:solidFill>
              <a:srgbClr val="002060"/>
            </a:solidFill>
            <a:scene3d>
              <a:camera prst="orthographicFront"/>
              <a:lightRig rig="threePt" dir="t"/>
            </a:scene3d>
            <a:sp3d>
              <a:bevelT w="165100" prst="coolSlant"/>
              <a:bevelB w="704850"/>
            </a:sp3d>
          </c:spPr>
          <c:explosion val="11"/>
          <c:dPt>
            <c:idx val="0"/>
            <c:bubble3D val="0"/>
            <c:spPr>
              <a:solidFill>
                <a:srgbClr val="002060"/>
              </a:solidFill>
              <a:ln>
                <a:noFill/>
              </a:ln>
              <a:effectLst/>
              <a:scene3d>
                <a:camera prst="orthographicFront"/>
                <a:lightRig rig="threePt" dir="t"/>
              </a:scene3d>
              <a:sp3d>
                <a:bevelT w="165100" prst="coolSlant"/>
                <a:bevelB w="704850"/>
              </a:sp3d>
            </c:spPr>
          </c:dPt>
          <c:dPt>
            <c:idx val="1"/>
            <c:bubble3D val="0"/>
            <c:spPr>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bevelB w="704850"/>
              </a:sp3d>
            </c:spPr>
          </c:dPt>
          <c:dPt>
            <c:idx val="2"/>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3"/>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4"/>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5"/>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Lbls>
            <c:dLbl>
              <c:idx val="0"/>
              <c:layout>
                <c:manualLayout>
                  <c:x val="-7.3865445657278983E-2"/>
                  <c:y val="0.18359489990221811"/>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4554153695380648"/>
                      <c:h val="0.19200247027945033"/>
                    </c:manualLayout>
                  </c15:layout>
                </c:ext>
              </c:extLst>
            </c:dLbl>
            <c:dLbl>
              <c:idx val="1"/>
              <c:layout>
                <c:manualLayout>
                  <c:x val="3.9768109030050724E-4"/>
                  <c:y val="-0.1491501981369976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35163151030117618"/>
                      <c:h val="0.11500591837784982"/>
                    </c:manualLayout>
                  </c15:layout>
                </c:ext>
              </c:extLst>
            </c:dLbl>
            <c:spPr>
              <a:solidFill>
                <a:srgbClr val="FFFFFF"/>
              </a:solidFill>
              <a:ln>
                <a:solidFill>
                  <a:srgbClr val="86787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schemeClr>
                    </a:solidFill>
                    <a:latin typeface="+mj-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OUTSIDE CORE</c:v>
                </c:pt>
                <c:pt idx="1">
                  <c:v>CORE URBAN</c:v>
                </c:pt>
              </c:strCache>
            </c:strRef>
          </c:cat>
          <c:val>
            <c:numRef>
              <c:f>Sheet1!$B$2:$B$3</c:f>
              <c:numCache>
                <c:formatCode>_(* #,##0_);_(* \(#,##0\);_(* "-"??_);_(@_)</c:formatCode>
                <c:ptCount val="2"/>
                <c:pt idx="0">
                  <c:v>7078</c:v>
                </c:pt>
                <c:pt idx="1">
                  <c:v>8100</c:v>
                </c:pt>
              </c:numCache>
            </c:numRef>
          </c:val>
        </c:ser>
        <c:dLbls>
          <c:showLegendKey val="0"/>
          <c:showVal val="0"/>
          <c:showCatName val="0"/>
          <c:showSerName val="0"/>
          <c:showPercent val="0"/>
          <c:showBubbleSize val="0"/>
          <c:showLeaderLines val="0"/>
        </c:dLbls>
      </c:pie3DChart>
      <c:spPr>
        <a:noFill/>
        <a:ln>
          <a:noFill/>
        </a:ln>
        <a:effectLst>
          <a:glow rad="50800">
            <a:schemeClr val="accent1">
              <a:alpha val="40000"/>
            </a:schemeClr>
          </a:glow>
          <a:outerShdw blurRad="50800" dist="50800" dir="1800000" algn="ctr" rotWithShape="0">
            <a:srgbClr val="000000">
              <a:alpha val="43137"/>
            </a:srgbClr>
          </a:outerShdw>
        </a:effectLst>
      </c:spPr>
    </c:plotArea>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Rate of Stock Growth (Trailing 12-months)</a:t>
            </a:r>
          </a:p>
          <a:p>
            <a:pPr>
              <a:defRPr/>
            </a:pPr>
            <a:r>
              <a:rPr lang="en-US" sz="1200" baseline="0" dirty="0" smtClean="0"/>
              <a:t>Sources: Reis, </a:t>
            </a:r>
            <a:r>
              <a:rPr lang="en-US" sz="1200" baseline="0" dirty="0" err="1" smtClean="0"/>
              <a:t>CoStar</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46093901228247"/>
          <c:y val="0.14225777331446723"/>
          <c:w val="0.88559298644370488"/>
          <c:h val="0.71419018224264219"/>
        </c:manualLayout>
      </c:layout>
      <c:barChart>
        <c:barDir val="col"/>
        <c:grouping val="clustered"/>
        <c:varyColors val="0"/>
        <c:ser>
          <c:idx val="0"/>
          <c:order val="0"/>
          <c:spPr>
            <a:solidFill>
              <a:srgbClr val="002060"/>
            </a:solidFill>
            <a:ln w="9525">
              <a:solidFill>
                <a:srgbClr val="002060"/>
              </a:solidFill>
            </a:ln>
            <a:effectLst/>
          </c:spPr>
          <c:invertIfNegative val="0"/>
          <c:dPt>
            <c:idx val="10"/>
            <c:invertIfNegative val="0"/>
            <c:bubble3D val="0"/>
            <c:spPr>
              <a:pattFill prst="ltDnDiag">
                <a:fgClr>
                  <a:srgbClr val="002060"/>
                </a:fgClr>
                <a:bgClr>
                  <a:schemeClr val="bg1"/>
                </a:bgClr>
              </a:pattFill>
              <a:ln w="9525">
                <a:solidFill>
                  <a:srgbClr val="002060"/>
                </a:solidFill>
              </a:ln>
              <a:effectLst/>
            </c:spPr>
          </c:dPt>
          <c:dPt>
            <c:idx val="11"/>
            <c:invertIfNegative val="0"/>
            <c:bubble3D val="0"/>
            <c:spPr>
              <a:pattFill prst="ltDnDiag">
                <a:fgClr>
                  <a:srgbClr val="002060"/>
                </a:fgClr>
                <a:bgClr>
                  <a:schemeClr val="bg1"/>
                </a:bgClr>
              </a:pattFill>
              <a:ln w="9525">
                <a:solidFill>
                  <a:srgbClr val="002060"/>
                </a:solidFill>
              </a:ln>
              <a:effectLst/>
            </c:spPr>
          </c:dPt>
          <c:dPt>
            <c:idx val="12"/>
            <c:invertIfNegative val="0"/>
            <c:bubble3D val="0"/>
            <c:spPr>
              <a:pattFill prst="ltDnDiag">
                <a:fgClr>
                  <a:srgbClr val="002060"/>
                </a:fgClr>
                <a:bgClr>
                  <a:schemeClr val="bg1"/>
                </a:bgClr>
              </a:pattFill>
              <a:ln w="9525">
                <a:solidFill>
                  <a:srgbClr val="002060"/>
                </a:solidFill>
              </a:ln>
              <a:effectLst/>
            </c:spPr>
          </c:dPt>
          <c:dPt>
            <c:idx val="13"/>
            <c:invertIfNegative val="0"/>
            <c:bubble3D val="0"/>
            <c:spPr>
              <a:pattFill prst="ltDnDiag">
                <a:fgClr>
                  <a:srgbClr val="002060"/>
                </a:fgClr>
                <a:bgClr>
                  <a:schemeClr val="bg1"/>
                </a:bgClr>
              </a:pattFill>
              <a:ln w="9525">
                <a:solidFill>
                  <a:srgbClr val="002060"/>
                </a:solidFill>
              </a:ln>
              <a:effectLst/>
            </c:spPr>
          </c:dPt>
          <c:dPt>
            <c:idx val="14"/>
            <c:invertIfNegative val="0"/>
            <c:bubble3D val="0"/>
            <c:spPr>
              <a:pattFill prst="ltDnDiag">
                <a:fgClr>
                  <a:srgbClr val="002060"/>
                </a:fgClr>
                <a:bgClr>
                  <a:schemeClr val="bg1"/>
                </a:bgClr>
              </a:pattFill>
              <a:ln w="9525">
                <a:solidFill>
                  <a:srgbClr val="002060"/>
                </a:solidFill>
              </a:ln>
              <a:effectLst/>
            </c:spPr>
          </c:dPt>
          <c:dPt>
            <c:idx val="15"/>
            <c:invertIfNegative val="0"/>
            <c:bubble3D val="0"/>
            <c:spPr>
              <a:pattFill prst="ltDnDiag">
                <a:fgClr>
                  <a:srgbClr val="002060"/>
                </a:fgClr>
                <a:bgClr>
                  <a:schemeClr val="bg1"/>
                </a:bgClr>
              </a:pattFill>
              <a:ln w="9525">
                <a:solidFill>
                  <a:srgbClr val="002060"/>
                </a:solidFill>
              </a:ln>
              <a:effectLst/>
            </c:spPr>
          </c:dPt>
          <c:dPt>
            <c:idx val="16"/>
            <c:invertIfNegative val="0"/>
            <c:bubble3D val="0"/>
            <c:spPr>
              <a:pattFill prst="ltDnDiag">
                <a:fgClr>
                  <a:srgbClr val="002060"/>
                </a:fgClr>
                <a:bgClr>
                  <a:schemeClr val="bg1"/>
                </a:bgClr>
              </a:pattFill>
              <a:ln w="9525">
                <a:solidFill>
                  <a:srgbClr val="002060"/>
                </a:solidFill>
              </a:ln>
              <a:effectLst/>
            </c:spPr>
          </c:dPt>
          <c:cat>
            <c:strRef>
              <c:f>Sheet1!$A$6:$A$22</c:f>
              <c:strCache>
                <c:ptCount val="17"/>
                <c:pt idx="0">
                  <c:v>4Q16</c:v>
                </c:pt>
                <c:pt idx="1">
                  <c:v>1Q17</c:v>
                </c:pt>
                <c:pt idx="2">
                  <c:v>2Q17</c:v>
                </c:pt>
                <c:pt idx="3">
                  <c:v>3Q17</c:v>
                </c:pt>
                <c:pt idx="4">
                  <c:v>4Q17</c:v>
                </c:pt>
                <c:pt idx="5">
                  <c:v>1Q18</c:v>
                </c:pt>
                <c:pt idx="6">
                  <c:v>2Q18</c:v>
                </c:pt>
                <c:pt idx="7">
                  <c:v>3Q18</c:v>
                </c:pt>
                <c:pt idx="8">
                  <c:v>4Q18</c:v>
                </c:pt>
                <c:pt idx="9">
                  <c:v>1Q19</c:v>
                </c:pt>
                <c:pt idx="10">
                  <c:v>2Q19</c:v>
                </c:pt>
                <c:pt idx="11">
                  <c:v>3Q19</c:v>
                </c:pt>
                <c:pt idx="12">
                  <c:v>4Q19</c:v>
                </c:pt>
                <c:pt idx="13">
                  <c:v>1Q20</c:v>
                </c:pt>
                <c:pt idx="14">
                  <c:v>2Q20</c:v>
                </c:pt>
                <c:pt idx="15">
                  <c:v>3Q20</c:v>
                </c:pt>
                <c:pt idx="16">
                  <c:v>4Q20</c:v>
                </c:pt>
              </c:strCache>
            </c:strRef>
          </c:cat>
          <c:val>
            <c:numRef>
              <c:f>Sheet1!$D$6:$D$22</c:f>
              <c:numCache>
                <c:formatCode>0</c:formatCode>
                <c:ptCount val="17"/>
                <c:pt idx="0">
                  <c:v>4204</c:v>
                </c:pt>
                <c:pt idx="1">
                  <c:v>3505</c:v>
                </c:pt>
                <c:pt idx="2">
                  <c:v>4294</c:v>
                </c:pt>
                <c:pt idx="3">
                  <c:v>3523</c:v>
                </c:pt>
                <c:pt idx="4">
                  <c:v>4019</c:v>
                </c:pt>
                <c:pt idx="5">
                  <c:v>4734</c:v>
                </c:pt>
                <c:pt idx="6">
                  <c:v>3426</c:v>
                </c:pt>
                <c:pt idx="7">
                  <c:v>3787</c:v>
                </c:pt>
                <c:pt idx="8">
                  <c:v>4359</c:v>
                </c:pt>
                <c:pt idx="9">
                  <c:v>3556</c:v>
                </c:pt>
                <c:pt idx="10">
                  <c:v>2865</c:v>
                </c:pt>
                <c:pt idx="11">
                  <c:v>1564</c:v>
                </c:pt>
                <c:pt idx="12">
                  <c:v>659</c:v>
                </c:pt>
                <c:pt idx="13">
                  <c:v>1063</c:v>
                </c:pt>
                <c:pt idx="14">
                  <c:v>3090</c:v>
                </c:pt>
                <c:pt idx="15">
                  <c:v>3860</c:v>
                </c:pt>
                <c:pt idx="16">
                  <c:v>3782</c:v>
                </c:pt>
              </c:numCache>
            </c:numRef>
          </c:val>
        </c:ser>
        <c:dLbls>
          <c:showLegendKey val="0"/>
          <c:showVal val="0"/>
          <c:showCatName val="0"/>
          <c:showSerName val="0"/>
          <c:showPercent val="0"/>
          <c:showBubbleSize val="0"/>
        </c:dLbls>
        <c:gapWidth val="150"/>
        <c:axId val="454318496"/>
        <c:axId val="454318888"/>
      </c:barChart>
      <c:catAx>
        <c:axId val="45431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454318888"/>
        <c:crosses val="autoZero"/>
        <c:auto val="1"/>
        <c:lblAlgn val="ctr"/>
        <c:lblOffset val="100"/>
        <c:tickLblSkip val="1"/>
        <c:noMultiLvlLbl val="0"/>
      </c:catAx>
      <c:valAx>
        <c:axId val="454318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Units:  Trailing 12 Months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45431849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Chicago Urban Core Supply &amp; Demand</a:t>
            </a:r>
            <a:r>
              <a:rPr lang="en-US" sz="1600" dirty="0" smtClean="0"/>
              <a:t> Levels </a:t>
            </a:r>
            <a:endParaRPr lang="en-US" sz="1600" dirty="0"/>
          </a:p>
          <a:p>
            <a:pPr>
              <a:defRPr/>
            </a:pPr>
            <a:r>
              <a:rPr lang="en-US" sz="1000" dirty="0"/>
              <a:t>Sources:  </a:t>
            </a:r>
            <a:r>
              <a:rPr lang="en-US" sz="1000" dirty="0" err="1" smtClean="0"/>
              <a:t>CoStar</a:t>
            </a:r>
            <a:r>
              <a:rPr lang="en-US" sz="1000" dirty="0" smtClean="0"/>
              <a:t> Supply History , </a:t>
            </a:r>
            <a:r>
              <a:rPr lang="en-US" sz="1000" dirty="0"/>
              <a:t>RCR </a:t>
            </a:r>
            <a:r>
              <a:rPr lang="en-US" sz="1000" dirty="0" smtClean="0"/>
              <a:t>Demand</a:t>
            </a:r>
            <a:r>
              <a:rPr lang="en-US" sz="1000" baseline="0" dirty="0" smtClean="0"/>
              <a:t> </a:t>
            </a:r>
            <a:r>
              <a:rPr lang="en-US" sz="1000" dirty="0" smtClean="0"/>
              <a:t>Forecast</a:t>
            </a:r>
            <a:endParaRPr lang="en-US" sz="1000" dirty="0"/>
          </a:p>
        </c:rich>
      </c:tx>
      <c:layout/>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8.6156090723855258E-2"/>
          <c:y val="0.12306568510320043"/>
          <c:w val="0.81508790489666827"/>
          <c:h val="0.71161391076115488"/>
        </c:manualLayout>
      </c:layout>
      <c:barChart>
        <c:barDir val="col"/>
        <c:grouping val="clustered"/>
        <c:varyColors val="0"/>
        <c:ser>
          <c:idx val="2"/>
          <c:order val="0"/>
          <c:tx>
            <c:strRef>
              <c:f>Sheet1!$C$1</c:f>
              <c:strCache>
                <c:ptCount val="1"/>
                <c:pt idx="0">
                  <c:v>SUPPLY</c:v>
                </c:pt>
              </c:strCache>
            </c:strRef>
          </c:tx>
          <c:spPr>
            <a:solidFill>
              <a:srgbClr val="C00000"/>
            </a:solidFill>
            <a:ln>
              <a:solidFill>
                <a:schemeClr val="tx1"/>
              </a:solidFill>
            </a:ln>
            <a:effectLst/>
          </c:spPr>
          <c:invertIfNegative val="0"/>
          <c:dPt>
            <c:idx val="3"/>
            <c:invertIfNegative val="0"/>
            <c:bubble3D val="0"/>
            <c:spPr>
              <a:pattFill prst="wdUpDiag">
                <a:fgClr>
                  <a:srgbClr val="C00000"/>
                </a:fgClr>
                <a:bgClr>
                  <a:schemeClr val="bg1"/>
                </a:bgClr>
              </a:pattFill>
              <a:ln>
                <a:solidFill>
                  <a:schemeClr val="tx1"/>
                </a:solidFill>
              </a:ln>
              <a:effectLst/>
            </c:spPr>
          </c:dPt>
          <c:dPt>
            <c:idx val="4"/>
            <c:invertIfNegative val="0"/>
            <c:bubble3D val="0"/>
            <c:spPr>
              <a:pattFill prst="wdUpDiag">
                <a:fgClr>
                  <a:srgbClr val="C00000"/>
                </a:fgClr>
                <a:bgClr>
                  <a:schemeClr val="bg1"/>
                </a:bgClr>
              </a:pattFill>
              <a:ln>
                <a:solidFill>
                  <a:schemeClr val="tx1"/>
                </a:solidFill>
              </a:ln>
              <a:effectLst/>
            </c:spPr>
          </c:dPt>
          <c:dPt>
            <c:idx val="5"/>
            <c:invertIfNegative val="0"/>
            <c:bubble3D val="0"/>
            <c:spPr>
              <a:pattFill prst="wdUpDiag">
                <a:fgClr>
                  <a:srgbClr val="C00000"/>
                </a:fgClr>
                <a:bgClr>
                  <a:schemeClr val="bg1"/>
                </a:bgClr>
              </a:pattFill>
              <a:ln>
                <a:solidFill>
                  <a:schemeClr val="tx1"/>
                </a:solidFill>
              </a:ln>
              <a:effectLst/>
            </c:spPr>
          </c:dPt>
          <c:dLbls>
            <c:dLbl>
              <c:idx val="0"/>
              <c:layout>
                <c:manualLayout>
                  <c:x val="-1.3572520455717238E-17"/>
                  <c:y val="7.29477960773377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345076487525727E-3"/>
                  <c:y val="7.12449239997507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7151633483851116E-3"/>
                  <c:y val="0.1431860511020209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637786146915267E-3"/>
                  <c:y val="-8.6613203694260489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0480310718513247E-2"/>
                  <c:y val="-1.7991994188728405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873529035599976E-2"/>
                  <c:y val="-1.1994662792485537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2016</c:v>
                </c:pt>
                <c:pt idx="1">
                  <c:v>2017</c:v>
                </c:pt>
                <c:pt idx="2">
                  <c:v>2018</c:v>
                </c:pt>
                <c:pt idx="3">
                  <c:v>2019f</c:v>
                </c:pt>
                <c:pt idx="4">
                  <c:v>2020f</c:v>
                </c:pt>
                <c:pt idx="5">
                  <c:v>2021f</c:v>
                </c:pt>
                <c:pt idx="6">
                  <c:v>2022F</c:v>
                </c:pt>
              </c:strCache>
            </c:strRef>
          </c:cat>
          <c:val>
            <c:numRef>
              <c:f>Sheet1!$C$2:$C$7</c:f>
              <c:numCache>
                <c:formatCode>_(* #,##0_);_(* \(#,##0\);_(* "-"??_);_(@_)</c:formatCode>
                <c:ptCount val="6"/>
                <c:pt idx="0">
                  <c:v>4200</c:v>
                </c:pt>
                <c:pt idx="1">
                  <c:v>4019</c:v>
                </c:pt>
                <c:pt idx="2">
                  <c:v>4359</c:v>
                </c:pt>
                <c:pt idx="3">
                  <c:v>1559</c:v>
                </c:pt>
                <c:pt idx="4">
                  <c:v>3782</c:v>
                </c:pt>
                <c:pt idx="5">
                  <c:v>3940</c:v>
                </c:pt>
              </c:numCache>
            </c:numRef>
          </c:val>
        </c:ser>
        <c:ser>
          <c:idx val="0"/>
          <c:order val="1"/>
          <c:tx>
            <c:strRef>
              <c:f>Sheet1!$B$1</c:f>
              <c:strCache>
                <c:ptCount val="1"/>
                <c:pt idx="0">
                  <c:v>DEMAND</c:v>
                </c:pt>
              </c:strCache>
            </c:strRef>
          </c:tx>
          <c:spPr>
            <a:solidFill>
              <a:srgbClr val="002060"/>
            </a:solidFill>
            <a:ln>
              <a:solidFill>
                <a:schemeClr val="tx1"/>
              </a:solidFill>
            </a:ln>
            <a:effectLst/>
          </c:spPr>
          <c:invertIfNegative val="0"/>
          <c:dPt>
            <c:idx val="3"/>
            <c:invertIfNegative val="0"/>
            <c:bubble3D val="0"/>
            <c:spPr>
              <a:pattFill prst="wdDnDiag">
                <a:fgClr>
                  <a:srgbClr val="002060"/>
                </a:fgClr>
                <a:bgClr>
                  <a:schemeClr val="bg1"/>
                </a:bgClr>
              </a:pattFill>
              <a:ln>
                <a:solidFill>
                  <a:schemeClr val="tx1"/>
                </a:solidFill>
              </a:ln>
              <a:effectLst/>
            </c:spPr>
          </c:dPt>
          <c:dPt>
            <c:idx val="4"/>
            <c:invertIfNegative val="0"/>
            <c:bubble3D val="0"/>
            <c:spPr>
              <a:pattFill prst="wdDnDiag">
                <a:fgClr>
                  <a:srgbClr val="002060"/>
                </a:fgClr>
                <a:bgClr>
                  <a:schemeClr val="bg1"/>
                </a:bgClr>
              </a:pattFill>
              <a:ln>
                <a:solidFill>
                  <a:schemeClr val="tx1"/>
                </a:solidFill>
              </a:ln>
              <a:effectLst/>
            </c:spPr>
          </c:dPt>
          <c:dPt>
            <c:idx val="5"/>
            <c:invertIfNegative val="0"/>
            <c:bubble3D val="0"/>
            <c:spPr>
              <a:pattFill prst="wdDnDiag">
                <a:fgClr>
                  <a:srgbClr val="002060"/>
                </a:fgClr>
                <a:bgClr>
                  <a:schemeClr val="bg1"/>
                </a:bgClr>
              </a:pattFill>
              <a:ln>
                <a:solidFill>
                  <a:schemeClr val="tx1"/>
                </a:solidFill>
              </a:ln>
              <a:effectLst/>
            </c:spPr>
          </c:dPt>
          <c:dLbls>
            <c:dLbl>
              <c:idx val="0"/>
              <c:layout>
                <c:manualLayout>
                  <c:x val="1.4806556996325526E-3"/>
                  <c:y val="9.8102208517799022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145040911434477E-17"/>
                  <c:y val="0.1012315809809646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806556996325526E-3"/>
                  <c:y val="0.1358634376323472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613113992651052E-3"/>
                  <c:y val="-1.3319944865916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4032784981627629E-3"/>
                  <c:y val="-1.86479228122830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287212695958078E-2"/>
                  <c:y val="-4.5287812544115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2016</c:v>
                </c:pt>
                <c:pt idx="1">
                  <c:v>2017</c:v>
                </c:pt>
                <c:pt idx="2">
                  <c:v>2018</c:v>
                </c:pt>
                <c:pt idx="3">
                  <c:v>2019f</c:v>
                </c:pt>
                <c:pt idx="4">
                  <c:v>2020f</c:v>
                </c:pt>
                <c:pt idx="5">
                  <c:v>2021f</c:v>
                </c:pt>
                <c:pt idx="6">
                  <c:v>2022F</c:v>
                </c:pt>
              </c:strCache>
            </c:strRef>
          </c:cat>
          <c:val>
            <c:numRef>
              <c:f>Sheet1!$B$2:$B$7</c:f>
              <c:numCache>
                <c:formatCode>_(* #,##0_);_(* \(#,##0\);_(* "-"??_);_(@_)</c:formatCode>
                <c:ptCount val="6"/>
                <c:pt idx="0">
                  <c:v>2670</c:v>
                </c:pt>
                <c:pt idx="1">
                  <c:v>3130</c:v>
                </c:pt>
                <c:pt idx="2">
                  <c:v>4979</c:v>
                </c:pt>
                <c:pt idx="3">
                  <c:v>1920.6939019999481</c:v>
                </c:pt>
                <c:pt idx="4">
                  <c:v>3312.8181025689846</c:v>
                </c:pt>
                <c:pt idx="5">
                  <c:v>3671.8337428284576</c:v>
                </c:pt>
              </c:numCache>
            </c:numRef>
          </c:val>
        </c:ser>
        <c:dLbls>
          <c:showLegendKey val="0"/>
          <c:showVal val="0"/>
          <c:showCatName val="0"/>
          <c:showSerName val="0"/>
          <c:showPercent val="0"/>
          <c:showBubbleSize val="0"/>
        </c:dLbls>
        <c:gapWidth val="136"/>
        <c:overlap val="-14"/>
        <c:axId val="454319672"/>
        <c:axId val="458428672"/>
        <c:extLst/>
      </c:barChart>
      <c:lineChart>
        <c:grouping val="standard"/>
        <c:varyColors val="0"/>
        <c:ser>
          <c:idx val="3"/>
          <c:order val="2"/>
          <c:tx>
            <c:strRef>
              <c:f>Sheet1!$D$1</c:f>
              <c:strCache>
                <c:ptCount val="1"/>
                <c:pt idx="0">
                  <c:v>OCCUPANCY</c:v>
                </c:pt>
              </c:strCache>
            </c:strRef>
          </c:tx>
          <c:spPr>
            <a:ln w="28575" cap="rnd">
              <a:solidFill>
                <a:schemeClr val="accent4"/>
              </a:solidFill>
              <a:round/>
            </a:ln>
            <a:effectLst/>
          </c:spPr>
          <c:marker>
            <c:symbol val="none"/>
          </c:marker>
          <c:dLbls>
            <c:dLbl>
              <c:idx val="0"/>
              <c:layout>
                <c:manualLayout>
                  <c:x val="-2.5171146893753393E-2"/>
                  <c:y val="-6.54014723451993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09376969228363E-2"/>
                  <c:y val="-8.52476471418649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0706883684934654E-2"/>
                  <c:y val="-4.53173575745283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4055081091548818E-2"/>
                  <c:y val="-5.00216288333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093769692283602E-2"/>
                  <c:y val="-7.50768100877512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0342293787506681E-2"/>
                  <c:y val="-0.1074804469008179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50000"/>
                        </a:schemeClr>
                      </a:solidFill>
                      <a:round/>
                    </a:ln>
                    <a:effectLst/>
                  </c:spPr>
                </c15:leaderLines>
              </c:ext>
            </c:extLst>
          </c:dLbls>
          <c:val>
            <c:numRef>
              <c:f>Sheet1!$D$2:$D$7</c:f>
              <c:numCache>
                <c:formatCode>0.0%</c:formatCode>
                <c:ptCount val="6"/>
                <c:pt idx="0">
                  <c:v>0.90491721544757675</c:v>
                </c:pt>
                <c:pt idx="1">
                  <c:v>0.89519901832962645</c:v>
                </c:pt>
                <c:pt idx="2">
                  <c:v>0.91425285322480754</c:v>
                </c:pt>
                <c:pt idx="3">
                  <c:v>0.92278289599476437</c:v>
                </c:pt>
                <c:pt idx="4">
                  <c:v>0.91991903783899598</c:v>
                </c:pt>
                <c:pt idx="5">
                  <c:v>0.9206387279986229</c:v>
                </c:pt>
              </c:numCache>
            </c:numRef>
          </c:val>
          <c:smooth val="0"/>
        </c:ser>
        <c:dLbls>
          <c:showLegendKey val="0"/>
          <c:showVal val="0"/>
          <c:showCatName val="0"/>
          <c:showSerName val="0"/>
          <c:showPercent val="0"/>
          <c:showBubbleSize val="0"/>
        </c:dLbls>
        <c:marker val="1"/>
        <c:smooth val="0"/>
        <c:axId val="458429456"/>
        <c:axId val="458429064"/>
      </c:lineChart>
      <c:catAx>
        <c:axId val="454319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58428672"/>
        <c:crosses val="autoZero"/>
        <c:auto val="1"/>
        <c:lblAlgn val="ctr"/>
        <c:lblOffset val="100"/>
        <c:noMultiLvlLbl val="0"/>
      </c:catAx>
      <c:valAx>
        <c:axId val="458428672"/>
        <c:scaling>
          <c:orientation val="minMax"/>
          <c:max val="1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Units</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54319672"/>
        <c:crosses val="autoZero"/>
        <c:crossBetween val="between"/>
        <c:majorUnit val="2000"/>
      </c:valAx>
      <c:valAx>
        <c:axId val="458429064"/>
        <c:scaling>
          <c:orientation val="minMax"/>
          <c:max val="0.94000000000000006"/>
        </c:scaling>
        <c:delete val="0"/>
        <c:axPos val="r"/>
        <c:title>
          <c:tx>
            <c:rich>
              <a:bodyPr rot="-54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r>
                  <a:rPr lang="en-US" dirty="0" smtClean="0"/>
                  <a:t>Occupancy</a:t>
                </a:r>
                <a:endParaRPr lang="en-US" dirty="0"/>
              </a:p>
            </c:rich>
          </c:tx>
          <c:layout>
            <c:manualLayout>
              <c:xMode val="edge"/>
              <c:yMode val="edge"/>
              <c:x val="0.95322736890630022"/>
              <c:y val="0.3884990064997417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458429456"/>
        <c:crosses val="max"/>
        <c:crossBetween val="between"/>
      </c:valAx>
      <c:catAx>
        <c:axId val="458429456"/>
        <c:scaling>
          <c:orientation val="minMax"/>
        </c:scaling>
        <c:delete val="1"/>
        <c:axPos val="b"/>
        <c:majorTickMark val="out"/>
        <c:minorTickMark val="none"/>
        <c:tickLblPos val="nextTo"/>
        <c:crossAx val="458429064"/>
        <c:crosses val="autoZero"/>
        <c:auto val="1"/>
        <c:lblAlgn val="ctr"/>
        <c:lblOffset val="100"/>
        <c:noMultiLvlLbl val="0"/>
      </c:catAx>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C00000"/>
                </a:solidFill>
                <a:latin typeface="+mj-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002060"/>
                </a:solidFill>
                <a:latin typeface="+mj-lt"/>
                <a:ea typeface="+mn-ea"/>
                <a:cs typeface="+mn-cs"/>
              </a:defRPr>
            </a:pPr>
            <a:endParaRPr lang="en-US"/>
          </a:p>
        </c:txPr>
      </c:legendEntry>
      <c:layout>
        <c:manualLayout>
          <c:xMode val="edge"/>
          <c:yMode val="edge"/>
          <c:x val="0.39647322027634363"/>
          <c:y val="0.93706666666666671"/>
          <c:w val="0.44016396338186892"/>
          <c:h val="5.39617186882182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Loop, West Side, Gold Coast Rent Trends and Forecast</a:t>
            </a:r>
          </a:p>
          <a:p>
            <a:pPr>
              <a:defRPr/>
            </a:pPr>
            <a:r>
              <a:rPr lang="en-US" sz="1200" baseline="0" dirty="0" smtClean="0"/>
              <a:t>Sources: </a:t>
            </a:r>
            <a:r>
              <a:rPr lang="en-US" sz="1200" baseline="0" dirty="0" err="1" smtClean="0"/>
              <a:t>CoStar</a:t>
            </a:r>
            <a:r>
              <a:rPr lang="en-US" sz="1200" baseline="0" dirty="0" smtClean="0"/>
              <a:t> and </a:t>
            </a:r>
            <a:r>
              <a:rPr lang="en-US" sz="1200" baseline="0" dirty="0" err="1" smtClean="0"/>
              <a:t>Axiometrics</a:t>
            </a:r>
            <a:r>
              <a:rPr lang="en-US" sz="1200" baseline="0" dirty="0" smtClean="0"/>
              <a:t> Histories, RCR Forecasts</a:t>
            </a:r>
            <a:endParaRPr lang="en-US" sz="1200" dirty="0"/>
          </a:p>
        </c:rich>
      </c:tx>
      <c:layout>
        <c:manualLayout>
          <c:xMode val="edge"/>
          <c:yMode val="edge"/>
          <c:x val="0.13926242764460153"/>
          <c:y val="1.6080403706765185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025407906485919E-2"/>
          <c:y val="0.14848606797621366"/>
          <c:w val="0.87788494320842725"/>
          <c:h val="0.73250543874284169"/>
        </c:manualLayout>
      </c:layout>
      <c:areaChart>
        <c:grouping val="standard"/>
        <c:varyColors val="0"/>
        <c:ser>
          <c:idx val="2"/>
          <c:order val="2"/>
          <c:tx>
            <c:strRef>
              <c:f>Sheet1!$D$1</c:f>
              <c:strCache>
                <c:ptCount val="1"/>
                <c:pt idx="0">
                  <c:v>CHICAGO</c:v>
                </c:pt>
              </c:strCache>
            </c:strRef>
          </c:tx>
          <c:spPr>
            <a:solidFill>
              <a:schemeClr val="bg1">
                <a:lumMod val="75000"/>
              </a:schemeClr>
            </a:solidFill>
            <a:ln w="9525">
              <a:solidFill>
                <a:schemeClr val="bg1">
                  <a:lumMod val="50000"/>
                </a:schemeClr>
              </a:solidFill>
            </a:ln>
            <a:effectLst/>
          </c:spP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Sheet1!$D$2:$D$14</c:f>
              <c:numCache>
                <c:formatCode>0.0%</c:formatCode>
                <c:ptCount val="13"/>
                <c:pt idx="0">
                  <c:v>4.29824561403509E-2</c:v>
                </c:pt>
                <c:pt idx="1">
                  <c:v>4.7660311958405588E-2</c:v>
                </c:pt>
                <c:pt idx="2">
                  <c:v>4.5376712328767166E-2</c:v>
                </c:pt>
                <c:pt idx="3">
                  <c:v>4.4067796610169463E-2</c:v>
                </c:pt>
                <c:pt idx="4">
                  <c:v>4.6257359125315478E-2</c:v>
                </c:pt>
                <c:pt idx="5">
                  <c:v>5.1282051282051322E-2</c:v>
                </c:pt>
                <c:pt idx="6">
                  <c:v>5.6511056511056479E-2</c:v>
                </c:pt>
                <c:pt idx="7">
                  <c:v>5.9253246753246724E-2</c:v>
                </c:pt>
                <c:pt idx="8">
                  <c:v>5.8681672025723497E-2</c:v>
                </c:pt>
                <c:pt idx="9">
                  <c:v>4.2486231313926037E-2</c:v>
                </c:pt>
                <c:pt idx="10">
                  <c:v>4.0310077519379872E-2</c:v>
                </c:pt>
                <c:pt idx="11">
                  <c:v>3.2950191570881193E-2</c:v>
                </c:pt>
                <c:pt idx="12">
                  <c:v>4.1002277904327977E-2</c:v>
                </c:pt>
              </c:numCache>
            </c:numRef>
          </c:val>
        </c:ser>
        <c:ser>
          <c:idx val="3"/>
          <c:order val="3"/>
          <c:tx>
            <c:strRef>
              <c:f>Sheet1!$E$1</c:f>
              <c:strCache>
                <c:ptCount val="1"/>
                <c:pt idx="0">
                  <c:v>Column2</c:v>
                </c:pt>
              </c:strCache>
            </c:strRef>
          </c:tx>
          <c:spPr>
            <a:solidFill>
              <a:schemeClr val="bg1">
                <a:lumMod val="95000"/>
              </a:schemeClr>
            </a:solidFill>
            <a:ln w="9525">
              <a:solidFill>
                <a:schemeClr val="tx1"/>
              </a:solidFill>
              <a:prstDash val="sysDot"/>
            </a:ln>
            <a:effectLst/>
          </c:spP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Sheet1!$E$2:$E$29</c:f>
              <c:numCache>
                <c:formatCode>General</c:formatCode>
                <c:ptCount val="28"/>
                <c:pt idx="12" formatCode="0.0%">
                  <c:v>4.1002277904327977E-2</c:v>
                </c:pt>
                <c:pt idx="13" formatCode="0.0%">
                  <c:v>4.3447516725258657E-2</c:v>
                </c:pt>
                <c:pt idx="14" formatCode="0.0%">
                  <c:v>3.9806256936280815E-2</c:v>
                </c:pt>
                <c:pt idx="15" formatCode="0.0%">
                  <c:v>3.7491215768618552E-2</c:v>
                </c:pt>
                <c:pt idx="16" formatCode="0.0%">
                  <c:v>2.8057379175373844E-2</c:v>
                </c:pt>
                <c:pt idx="17" formatCode="0.0%">
                  <c:v>2.1448691592387041E-2</c:v>
                </c:pt>
                <c:pt idx="18" formatCode="0.0%">
                  <c:v>1.8437468415542196E-2</c:v>
                </c:pt>
                <c:pt idx="19" formatCode="0.0%">
                  <c:v>1.6323813137624502E-2</c:v>
                </c:pt>
                <c:pt idx="20" formatCode="0.0%">
                  <c:v>1.9170606571632057E-2</c:v>
                </c:pt>
                <c:pt idx="21" formatCode="0.0%">
                  <c:v>2.2208195447447787E-2</c:v>
                </c:pt>
                <c:pt idx="22" formatCode="0.0%">
                  <c:v>2.4455865617122242E-2</c:v>
                </c:pt>
                <c:pt idx="23" formatCode="0.0%">
                  <c:v>2.6399168621402881E-2</c:v>
                </c:pt>
                <c:pt idx="24" formatCode="0.0%">
                  <c:v>2.5862748925189766E-2</c:v>
                </c:pt>
                <c:pt idx="25" formatCode="0.0%">
                  <c:v>2.4961322918910823E-2</c:v>
                </c:pt>
                <c:pt idx="26" formatCode="0.0%">
                  <c:v>2.393500742487524E-2</c:v>
                </c:pt>
                <c:pt idx="27" formatCode="0.0%">
                  <c:v>2.2761461987651208E-2</c:v>
                </c:pt>
              </c:numCache>
            </c:numRef>
          </c:val>
        </c:ser>
        <c:dLbls>
          <c:showLegendKey val="0"/>
          <c:showVal val="0"/>
          <c:showCatName val="0"/>
          <c:showSerName val="0"/>
          <c:showPercent val="0"/>
          <c:showBubbleSize val="0"/>
        </c:dLbls>
        <c:axId val="458429848"/>
        <c:axId val="458430240"/>
        <c:extLst>
          <c:ext xmlns:c15="http://schemas.microsoft.com/office/drawing/2012/chart" uri="{02D57815-91ED-43cb-92C2-25804820EDAC}">
            <c15:filteredAreaSeries>
              <c15:ser>
                <c:idx val="1"/>
                <c:order val="0"/>
                <c:tx>
                  <c:strRef>
                    <c:extLst>
                      <c:ext uri="{02D57815-91ED-43cb-92C2-25804820EDAC}">
                        <c15:formulaRef>
                          <c15:sqref>Sheet1!$B$1</c15:sqref>
                        </c15:formulaRef>
                      </c:ext>
                    </c:extLst>
                    <c:strCache>
                      <c:ptCount val="1"/>
                      <c:pt idx="0">
                        <c:v>RED 50 RENT TREND</c:v>
                      </c:pt>
                    </c:strCache>
                  </c:strRef>
                </c:tx>
                <c:spPr>
                  <a:solidFill>
                    <a:schemeClr val="bg1">
                      <a:lumMod val="85000"/>
                    </a:schemeClr>
                  </a:solidFill>
                  <a:ln w="9525">
                    <a:solidFill>
                      <a:schemeClr val="tx1"/>
                    </a:solidFill>
                  </a:ln>
                  <a:effectLst/>
                </c:spPr>
                <c:cat>
                  <c:strRef>
                    <c:extLst>
                      <c:ext uri="{02D57815-91ED-43cb-92C2-25804820EDAC}">
                        <c15:formulaRef>
                          <c15:sqref>Sheet1!$A$2:$A$29</c15:sqref>
                        </c15:formulaRef>
                      </c:ext>
                    </c:extLst>
                    <c:strCache>
                      <c:ptCount val="28"/>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strCache>
                  </c:strRef>
                </c:cat>
                <c:val>
                  <c:numRef>
                    <c:extLst>
                      <c:ext uri="{02D57815-91ED-43cb-92C2-25804820EDAC}">
                        <c15:formulaRef>
                          <c15:sqref>Sheet1!$B$2:$B$14</c15:sqref>
                        </c15:formulaRef>
                      </c:ext>
                    </c:extLst>
                    <c:numCache>
                      <c:formatCode>0.0%</c:formatCode>
                      <c:ptCount val="13"/>
                      <c:pt idx="0">
                        <c:v>5.7195289634072444E-2</c:v>
                      </c:pt>
                      <c:pt idx="1">
                        <c:v>5.4888241547305795E-2</c:v>
                      </c:pt>
                      <c:pt idx="2">
                        <c:v>5.1433834858986456E-2</c:v>
                      </c:pt>
                      <c:pt idx="3">
                        <c:v>4.4887715131795229E-2</c:v>
                      </c:pt>
                      <c:pt idx="4">
                        <c:v>4.0758153670753174E-2</c:v>
                      </c:pt>
                      <c:pt idx="5">
                        <c:v>4.1092184635768268E-2</c:v>
                      </c:pt>
                      <c:pt idx="6">
                        <c:v>4.1581154100883456E-2</c:v>
                      </c:pt>
                      <c:pt idx="7">
                        <c:v>4.3336933270087065E-2</c:v>
                      </c:pt>
                      <c:pt idx="8">
                        <c:v>4.8270347838789314E-2</c:v>
                      </c:pt>
                      <c:pt idx="9">
                        <c:v>4.8222384107492931E-2</c:v>
                      </c:pt>
                      <c:pt idx="10">
                        <c:v>4.8093920596477116E-2</c:v>
                      </c:pt>
                      <c:pt idx="11">
                        <c:v>5.0668323120475076E-2</c:v>
                      </c:pt>
                      <c:pt idx="12">
                        <c:v>4.4576808206102499E-2</c:v>
                      </c:pt>
                    </c:numCache>
                  </c:numRef>
                </c:val>
              </c15:ser>
            </c15:filteredAreaSeries>
            <c15:filteredAreaSeries>
              <c15:ser>
                <c:idx val="4"/>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Column1</c:v>
                      </c:pt>
                    </c:strCache>
                  </c:strRef>
                </c:tx>
                <c:spPr>
                  <a:pattFill prst="ltDnDiag">
                    <a:fgClr>
                      <a:schemeClr val="bg1">
                        <a:lumMod val="85000"/>
                      </a:schemeClr>
                    </a:fgClr>
                    <a:bgClr>
                      <a:schemeClr val="bg1"/>
                    </a:bgClr>
                  </a:pattFill>
                  <a:ln w="9525">
                    <a:solidFill>
                      <a:schemeClr val="tx1"/>
                    </a:solidFill>
                    <a:prstDash val="sysDot"/>
                  </a:ln>
                  <a:effectLst/>
                </c:spPr>
                <c:cat>
                  <c:strRef>
                    <c:extLst xmlns:c15="http://schemas.microsoft.com/office/drawing/2012/chart">
                      <c:ext xmlns:c15="http://schemas.microsoft.com/office/drawing/2012/chart" uri="{02D57815-91ED-43cb-92C2-25804820EDAC}">
                        <c15:formulaRef>
                          <c15:sqref>Sheet1!$A$2:$A$29</c15:sqref>
                        </c15:formulaRef>
                      </c:ext>
                    </c:extLst>
                    <c:strCache>
                      <c:ptCount val="28"/>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strCache>
                  </c:strRef>
                </c:cat>
                <c:val>
                  <c:numRef>
                    <c:extLst xmlns:c15="http://schemas.microsoft.com/office/drawing/2012/chart">
                      <c:ext xmlns:c15="http://schemas.microsoft.com/office/drawing/2012/chart" uri="{02D57815-91ED-43cb-92C2-25804820EDAC}">
                        <c15:formulaRef>
                          <c15:sqref>Sheet1!$C$2:$C$29</c15:sqref>
                        </c15:formulaRef>
                      </c:ext>
                    </c:extLst>
                    <c:numCache>
                      <c:formatCode>General</c:formatCode>
                      <c:ptCount val="28"/>
                      <c:pt idx="12" formatCode="0.0%">
                        <c:v>4.4576808206102499E-2</c:v>
                      </c:pt>
                      <c:pt idx="13" formatCode="0.0%">
                        <c:v>3.9488764249016976E-2</c:v>
                      </c:pt>
                      <c:pt idx="14" formatCode="0.0%">
                        <c:v>3.5685060246071328E-2</c:v>
                      </c:pt>
                      <c:pt idx="15" formatCode="0.0%">
                        <c:v>3.0844167574249091E-2</c:v>
                      </c:pt>
                      <c:pt idx="16" formatCode="0.0%">
                        <c:v>2.8013577499057665E-2</c:v>
                      </c:pt>
                      <c:pt idx="17" formatCode="0.0%">
                        <c:v>2.5353913077472211E-2</c:v>
                      </c:pt>
                      <c:pt idx="18" formatCode="0.0%">
                        <c:v>2.2733121839965661E-2</c:v>
                      </c:pt>
                      <c:pt idx="19" formatCode="0.0%">
                        <c:v>2.1715313172113164E-2</c:v>
                      </c:pt>
                      <c:pt idx="20" formatCode="0.0%">
                        <c:v>2.1431069603372429E-2</c:v>
                      </c:pt>
                      <c:pt idx="21" formatCode="0.0%">
                        <c:v>2.2648428006593342E-2</c:v>
                      </c:pt>
                      <c:pt idx="22" formatCode="0.0%">
                        <c:v>2.5053761076797059E-2</c:v>
                      </c:pt>
                      <c:pt idx="23" formatCode="0.0%">
                        <c:v>2.7196660788690926E-2</c:v>
                      </c:pt>
                      <c:pt idx="24" formatCode="0.0%">
                        <c:v>2.9100629869890923E-2</c:v>
                      </c:pt>
                      <c:pt idx="25" formatCode="0.0%">
                        <c:v>3.0425620251500925E-2</c:v>
                      </c:pt>
                      <c:pt idx="26" formatCode="0.0%">
                        <c:v>3.0781728021074258E-2</c:v>
                      </c:pt>
                      <c:pt idx="27" formatCode="0.0%">
                        <c:v>3.0840187644660379E-2</c:v>
                      </c:pt>
                    </c:numCache>
                  </c:numRef>
                </c:val>
              </c15:ser>
            </c15:filteredAreaSeries>
          </c:ext>
        </c:extLst>
      </c:areaChart>
      <c:lineChart>
        <c:grouping val="standard"/>
        <c:varyColors val="0"/>
        <c:ser>
          <c:idx val="0"/>
          <c:order val="4"/>
          <c:tx>
            <c:strRef>
              <c:f>Sheet1!$F$1</c:f>
              <c:strCache>
                <c:ptCount val="1"/>
                <c:pt idx="0">
                  <c:v>URBAN CORE ALL</c:v>
                </c:pt>
              </c:strCache>
            </c:strRef>
          </c:tx>
          <c:spPr>
            <a:ln w="50800" cap="rnd">
              <a:solidFill>
                <a:srgbClr val="C00000"/>
              </a:solidFill>
              <a:round/>
            </a:ln>
            <a:effectLst/>
          </c:spPr>
          <c:marker>
            <c:symbol val="none"/>
          </c:marker>
          <c:val>
            <c:numRef>
              <c:f>Sheet1!$F$2:$F$14</c:f>
              <c:numCache>
                <c:formatCode>0.0%</c:formatCode>
                <c:ptCount val="13"/>
                <c:pt idx="0">
                  <c:v>5.5299539170506895E-2</c:v>
                </c:pt>
                <c:pt idx="1">
                  <c:v>6.5369261477045804E-2</c:v>
                </c:pt>
                <c:pt idx="2">
                  <c:v>4.9509803921568674E-2</c:v>
                </c:pt>
                <c:pt idx="3">
                  <c:v>4.9751243781094523E-2</c:v>
                </c:pt>
                <c:pt idx="4">
                  <c:v>5.09461426491995E-2</c:v>
                </c:pt>
                <c:pt idx="5">
                  <c:v>3.7470725995316201E-2</c:v>
                </c:pt>
                <c:pt idx="6">
                  <c:v>3.2695002335356715E-3</c:v>
                </c:pt>
                <c:pt idx="7">
                  <c:v>5.2132701421800931E-3</c:v>
                </c:pt>
                <c:pt idx="8">
                  <c:v>5.078485687904033E-3</c:v>
                </c:pt>
                <c:pt idx="9">
                  <c:v>1.2641083521444774E-2</c:v>
                </c:pt>
                <c:pt idx="10">
                  <c:v>4.0502793296089301E-2</c:v>
                </c:pt>
                <c:pt idx="11">
                  <c:v>4.3847241867043918E-2</c:v>
                </c:pt>
                <c:pt idx="12">
                  <c:v>4.731281580156188E-2</c:v>
                </c:pt>
              </c:numCache>
            </c:numRef>
          </c:val>
          <c:smooth val="1"/>
        </c:ser>
        <c:ser>
          <c:idx val="5"/>
          <c:order val="5"/>
          <c:spPr>
            <a:ln w="50800" cap="rnd">
              <a:solidFill>
                <a:srgbClr val="C00000"/>
              </a:solidFill>
              <a:prstDash val="sysDash"/>
              <a:round/>
            </a:ln>
            <a:effectLst/>
          </c:spPr>
          <c:marker>
            <c:symbol val="none"/>
          </c:marker>
          <c:dLbls>
            <c:dLbl>
              <c:idx val="12"/>
              <c:layout>
                <c:manualLayout>
                  <c:x val="-5.0753370340999207E-2"/>
                  <c:y val="-9.916248952505198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Sheet1!$G$2:$G$29</c:f>
              <c:numCache>
                <c:formatCode>General</c:formatCode>
                <c:ptCount val="28"/>
                <c:pt idx="12" formatCode="0.0%">
                  <c:v>4.731281580156188E-2</c:v>
                </c:pt>
                <c:pt idx="13" formatCode="0.0%">
                  <c:v>5.4017656583043583E-2</c:v>
                </c:pt>
                <c:pt idx="14" formatCode="0.0%">
                  <c:v>4.9534808624530038E-2</c:v>
                </c:pt>
                <c:pt idx="15" formatCode="0.0%">
                  <c:v>5.3777606627444116E-2</c:v>
                </c:pt>
                <c:pt idx="16" formatCode="0.0%">
                  <c:v>5.32992620698211E-2</c:v>
                </c:pt>
                <c:pt idx="17" formatCode="0.0%">
                  <c:v>4.9218187737963451E-2</c:v>
                </c:pt>
                <c:pt idx="18" formatCode="0.0%">
                  <c:v>5.5335834352125482E-2</c:v>
                </c:pt>
                <c:pt idx="19" formatCode="0.0%">
                  <c:v>5.5101466752321346E-2</c:v>
                </c:pt>
                <c:pt idx="20" formatCode="0.0%">
                  <c:v>5.3062227003153904E-2</c:v>
                </c:pt>
                <c:pt idx="21" formatCode="0.0%">
                  <c:v>5.7654605370558852E-2</c:v>
                </c:pt>
                <c:pt idx="22" formatCode="0.0%">
                  <c:v>5.9557522750792451E-2</c:v>
                </c:pt>
                <c:pt idx="23" formatCode="0.0%">
                  <c:v>6.079542511777878E-2</c:v>
                </c:pt>
                <c:pt idx="24" formatCode="0.0%">
                  <c:v>6.1008170996307197E-2</c:v>
                </c:pt>
                <c:pt idx="25" formatCode="0.0%">
                  <c:v>5.7563601132642028E-2</c:v>
                </c:pt>
                <c:pt idx="26" formatCode="0.0%">
                  <c:v>6.1084104134004766E-2</c:v>
                </c:pt>
                <c:pt idx="27" formatCode="0.0%">
                  <c:v>6.2343418698126131E-2</c:v>
                </c:pt>
              </c:numCache>
            </c:numRef>
          </c:val>
          <c:smooth val="1"/>
        </c:ser>
        <c:ser>
          <c:idx val="6"/>
          <c:order val="6"/>
          <c:tx>
            <c:strRef>
              <c:f>Sheet1!$H$1</c:f>
              <c:strCache>
                <c:ptCount val="1"/>
                <c:pt idx="0">
                  <c:v>URBAN CORE SAME-STORE</c:v>
                </c:pt>
              </c:strCache>
            </c:strRef>
          </c:tx>
          <c:spPr>
            <a:ln w="50800" cap="rnd">
              <a:solidFill>
                <a:srgbClr val="002060"/>
              </a:solidFill>
              <a:round/>
            </a:ln>
            <a:effectLst/>
          </c:spPr>
          <c:marker>
            <c:symbol val="none"/>
          </c:marker>
          <c:val>
            <c:numRef>
              <c:f>Sheet1!$H$2:$H$14</c:f>
              <c:numCache>
                <c:formatCode>0.0%</c:formatCode>
                <c:ptCount val="13"/>
                <c:pt idx="0">
                  <c:v>2.7319012166384684E-2</c:v>
                </c:pt>
                <c:pt idx="1">
                  <c:v>3.6486232950054355E-2</c:v>
                </c:pt>
                <c:pt idx="2">
                  <c:v>2.1133534881140854E-2</c:v>
                </c:pt>
                <c:pt idx="3">
                  <c:v>4.5148305263814211E-3</c:v>
                </c:pt>
                <c:pt idx="4">
                  <c:v>4.6241861722836654E-3</c:v>
                </c:pt>
                <c:pt idx="5">
                  <c:v>1.7603411315786173E-3</c:v>
                </c:pt>
                <c:pt idx="6">
                  <c:v>-7.8799003562705537E-4</c:v>
                </c:pt>
                <c:pt idx="7">
                  <c:v>1.6370191361497395E-3</c:v>
                </c:pt>
                <c:pt idx="8">
                  <c:v>-1.3369037673352418E-3</c:v>
                </c:pt>
                <c:pt idx="9">
                  <c:v>-9.8332865182304118E-3</c:v>
                </c:pt>
                <c:pt idx="10">
                  <c:v>7.6806555131649122E-3</c:v>
                </c:pt>
                <c:pt idx="11">
                  <c:v>2.0198842180918015E-2</c:v>
                </c:pt>
                <c:pt idx="12">
                  <c:v>2.5474479622812497E-2</c:v>
                </c:pt>
              </c:numCache>
            </c:numRef>
          </c:val>
          <c:smooth val="1"/>
        </c:ser>
        <c:ser>
          <c:idx val="7"/>
          <c:order val="7"/>
          <c:tx>
            <c:strRef>
              <c:f>Sheet1!$I$1</c:f>
              <c:strCache>
                <c:ptCount val="1"/>
                <c:pt idx="0">
                  <c:v>Column3</c:v>
                </c:pt>
              </c:strCache>
            </c:strRef>
          </c:tx>
          <c:spPr>
            <a:ln w="50800" cap="rnd">
              <a:solidFill>
                <a:srgbClr val="002060"/>
              </a:solidFill>
              <a:prstDash val="sysDot"/>
              <a:round/>
            </a:ln>
            <a:effectLst/>
          </c:spPr>
          <c:marker>
            <c:symbol val="none"/>
          </c:marker>
          <c:dLbls>
            <c:dLbl>
              <c:idx val="12"/>
              <c:layout>
                <c:manualLayout>
                  <c:x val="9.5162569389373505E-3"/>
                  <c:y val="5.896148025813901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Sheet1!$I$2:$I$29</c:f>
              <c:numCache>
                <c:formatCode>General</c:formatCode>
                <c:ptCount val="28"/>
                <c:pt idx="12" formatCode="0.0%">
                  <c:v>2.5474479622812497E-2</c:v>
                </c:pt>
                <c:pt idx="13" formatCode="0.0%">
                  <c:v>3.2621753037021216E-2</c:v>
                </c:pt>
                <c:pt idx="14" formatCode="0.0%">
                  <c:v>3.8303720802986496E-2</c:v>
                </c:pt>
                <c:pt idx="15" formatCode="0.0%">
                  <c:v>3.5417047291067254E-2</c:v>
                </c:pt>
                <c:pt idx="16" formatCode="0.0%">
                  <c:v>3.2498623355394274E-2</c:v>
                </c:pt>
                <c:pt idx="17" formatCode="0.0%">
                  <c:v>3.3355239604897884E-2</c:v>
                </c:pt>
                <c:pt idx="18" formatCode="0.0%">
                  <c:v>3.4444845538291323E-2</c:v>
                </c:pt>
                <c:pt idx="19" formatCode="0.0%">
                  <c:v>3.0309416625451849E-2</c:v>
                </c:pt>
                <c:pt idx="20" formatCode="0.0%">
                  <c:v>2.6552280329432153E-2</c:v>
                </c:pt>
                <c:pt idx="21" formatCode="0.0%">
                  <c:v>3.1353146057628636E-2</c:v>
                </c:pt>
                <c:pt idx="22" formatCode="0.0%">
                  <c:v>3.4237202840320613E-2</c:v>
                </c:pt>
                <c:pt idx="23" formatCode="0.0%">
                  <c:v>3.0992010907368701E-2</c:v>
                </c:pt>
                <c:pt idx="24" formatCode="0.0%">
                  <c:v>2.5357882030077734E-2</c:v>
                </c:pt>
                <c:pt idx="25" formatCode="0.0%">
                  <c:v>2.9428864602551213E-2</c:v>
                </c:pt>
                <c:pt idx="26" formatCode="0.0%">
                  <c:v>3.2839981509172063E-2</c:v>
                </c:pt>
                <c:pt idx="27" formatCode="0.0%">
                  <c:v>2.9801727904842937E-2</c:v>
                </c:pt>
              </c:numCache>
            </c:numRef>
          </c:val>
          <c:smooth val="0"/>
        </c:ser>
        <c:dLbls>
          <c:showLegendKey val="0"/>
          <c:showVal val="0"/>
          <c:showCatName val="0"/>
          <c:showSerName val="0"/>
          <c:showPercent val="0"/>
          <c:showBubbleSize val="0"/>
        </c:dLbls>
        <c:marker val="1"/>
        <c:smooth val="0"/>
        <c:axId val="458429848"/>
        <c:axId val="458430240"/>
      </c:lineChart>
      <c:catAx>
        <c:axId val="458429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8430240"/>
        <c:crosses val="autoZero"/>
        <c:auto val="1"/>
        <c:lblAlgn val="ctr"/>
        <c:lblOffset val="100"/>
        <c:tickLblSkip val="4"/>
        <c:noMultiLvlLbl val="0"/>
      </c:catAx>
      <c:valAx>
        <c:axId val="458430240"/>
        <c:scaling>
          <c:orientation val="minMax"/>
          <c:min val="-1.5000000000000003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smtClean="0">
                    <a:solidFill>
                      <a:schemeClr val="tx1"/>
                    </a:solidFill>
                  </a:rPr>
                  <a:t>Year-on-year Effective Rent Growth</a:t>
                </a:r>
                <a:endParaRPr lang="en-US" dirty="0">
                  <a:solidFill>
                    <a:schemeClr val="tx1"/>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8429848"/>
        <c:crosses val="autoZero"/>
        <c:crossBetween val="between"/>
        <c:majorUnit val="1.5000000000000003E-2"/>
      </c:valAx>
      <c:spPr>
        <a:noFill/>
        <a:ln>
          <a:noFill/>
        </a:ln>
        <a:effectLst/>
      </c:spPr>
    </c:plotArea>
    <c:legend>
      <c:legendPos val="t"/>
      <c:legendEntry>
        <c:idx val="0"/>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3"/>
        <c:delete val="1"/>
      </c:legendEntry>
      <c:legendEntry>
        <c:idx val="4"/>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n-US"/>
          </a:p>
        </c:txPr>
      </c:legendEntry>
      <c:legendEntry>
        <c:idx val="5"/>
        <c:delete val="1"/>
      </c:legendEntry>
      <c:layout>
        <c:manualLayout>
          <c:xMode val="edge"/>
          <c:yMode val="edge"/>
          <c:x val="0.17737141501245732"/>
          <c:y val="0.16233167541979454"/>
          <c:w val="0.71513859141913372"/>
          <c:h val="5.419454798343929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r>
              <a:rPr lang="en-US" sz="1400" dirty="0" smtClean="0">
                <a:latin typeface="Museo Sans 700" panose="02000000000000000000" pitchFamily="2" charset="0"/>
              </a:rPr>
              <a:t>Core Urban</a:t>
            </a:r>
            <a:r>
              <a:rPr lang="en-US" sz="1400" baseline="0" dirty="0" smtClean="0">
                <a:latin typeface="Museo Sans 700" panose="02000000000000000000" pitchFamily="2" charset="0"/>
              </a:rPr>
              <a:t> </a:t>
            </a:r>
            <a:r>
              <a:rPr lang="en-US" sz="1400" dirty="0" smtClean="0">
                <a:latin typeface="Museo Sans 700" panose="02000000000000000000" pitchFamily="2" charset="0"/>
              </a:rPr>
              <a:t>Chicago </a:t>
            </a:r>
            <a:r>
              <a:rPr lang="en-US" sz="1400" dirty="0">
                <a:latin typeface="Museo Sans 700" panose="02000000000000000000" pitchFamily="2" charset="0"/>
              </a:rPr>
              <a:t>Average</a:t>
            </a:r>
            <a:r>
              <a:rPr lang="en-US" sz="1400" baseline="0" dirty="0">
                <a:latin typeface="Museo Sans 700" panose="02000000000000000000" pitchFamily="2" charset="0"/>
              </a:rPr>
              <a:t> </a:t>
            </a:r>
            <a:r>
              <a:rPr lang="en-US" sz="1400" dirty="0">
                <a:latin typeface="Museo Sans 700" panose="02000000000000000000" pitchFamily="2" charset="0"/>
              </a:rPr>
              <a:t>New</a:t>
            </a:r>
            <a:r>
              <a:rPr lang="en-US" sz="1400" baseline="0" dirty="0">
                <a:latin typeface="Museo Sans 700" panose="02000000000000000000" pitchFamily="2" charset="0"/>
              </a:rPr>
              <a:t> Property Lease-up</a:t>
            </a:r>
            <a:endParaRPr lang="en-US" sz="1400" dirty="0">
              <a:latin typeface="Museo Sans 700" panose="02000000000000000000" pitchFamily="2" charset="0"/>
            </a:endParaRPr>
          </a:p>
          <a:p>
            <a:pPr>
              <a:defRPr/>
            </a:pPr>
            <a:r>
              <a:rPr lang="en-US" sz="800" dirty="0">
                <a:solidFill>
                  <a:srgbClr val="7030A0"/>
                </a:solidFill>
                <a:latin typeface="Museo Sans 300" panose="02000000000000000000" pitchFamily="2" charset="0"/>
              </a:rPr>
              <a:t>Sources:  </a:t>
            </a:r>
            <a:r>
              <a:rPr lang="en-US" sz="800" dirty="0" err="1">
                <a:solidFill>
                  <a:srgbClr val="7030A0"/>
                </a:solidFill>
                <a:latin typeface="Museo Sans 300" panose="02000000000000000000" pitchFamily="2" charset="0"/>
              </a:rPr>
              <a:t>Axiometrics</a:t>
            </a:r>
            <a:r>
              <a:rPr lang="en-US" sz="800" dirty="0">
                <a:solidFill>
                  <a:srgbClr val="7030A0"/>
                </a:solidFill>
                <a:latin typeface="Museo Sans 300" panose="02000000000000000000" pitchFamily="2" charset="0"/>
              </a:rPr>
              <a:t> Data, RCR Tabulations</a:t>
            </a:r>
          </a:p>
        </c:rich>
      </c:tx>
      <c:layout/>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endParaRPr lang="en-US"/>
        </a:p>
      </c:txPr>
    </c:title>
    <c:autoTitleDeleted val="0"/>
    <c:plotArea>
      <c:layout>
        <c:manualLayout>
          <c:layoutTarget val="inner"/>
          <c:xMode val="edge"/>
          <c:yMode val="edge"/>
          <c:x val="9.935562161136488E-2"/>
          <c:y val="0.15304545132542152"/>
          <c:w val="0.86005050960189344"/>
          <c:h val="0.49474484824601322"/>
        </c:manualLayout>
      </c:layout>
      <c:barChart>
        <c:barDir val="col"/>
        <c:grouping val="clustered"/>
        <c:varyColors val="0"/>
        <c:ser>
          <c:idx val="0"/>
          <c:order val="0"/>
          <c:tx>
            <c:strRef>
              <c:f>Chicago!$T$471</c:f>
              <c:strCache>
                <c:ptCount val="1"/>
                <c:pt idx="0">
                  <c:v>2017</c:v>
                </c:pt>
              </c:strCache>
            </c:strRef>
          </c:tx>
          <c:spPr>
            <a:solidFill>
              <a:srgbClr val="0070C0"/>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Chicago!$T$472:$T$483</c:f>
              <c:numCache>
                <c:formatCode>_(* #,##0.0_);_(* \(#,##0.0\);_(* "-"??_);_(@_)</c:formatCode>
                <c:ptCount val="12"/>
                <c:pt idx="0">
                  <c:v>13.180499999999997</c:v>
                </c:pt>
                <c:pt idx="1">
                  <c:v>20.583444444444449</c:v>
                </c:pt>
                <c:pt idx="2">
                  <c:v>11.104117647058823</c:v>
                </c:pt>
                <c:pt idx="3">
                  <c:v>14.992900000000002</c:v>
                </c:pt>
                <c:pt idx="4">
                  <c:v>15.017578947368419</c:v>
                </c:pt>
                <c:pt idx="5">
                  <c:v>22.224238095238093</c:v>
                </c:pt>
                <c:pt idx="6">
                  <c:v>23.96313043478261</c:v>
                </c:pt>
                <c:pt idx="7">
                  <c:v>25.012416666666663</c:v>
                </c:pt>
                <c:pt idx="8">
                  <c:v>17.520869565217392</c:v>
                </c:pt>
                <c:pt idx="9">
                  <c:v>20.709461538461539</c:v>
                </c:pt>
                <c:pt idx="10">
                  <c:v>7.3978275862068941</c:v>
                </c:pt>
                <c:pt idx="11">
                  <c:v>7.7741428571428592</c:v>
                </c:pt>
              </c:numCache>
            </c:numRef>
          </c:val>
        </c:ser>
        <c:ser>
          <c:idx val="1"/>
          <c:order val="1"/>
          <c:tx>
            <c:strRef>
              <c:f>Chicago!$U$471</c:f>
              <c:strCache>
                <c:ptCount val="1"/>
                <c:pt idx="0">
                  <c:v>2018</c:v>
                </c:pt>
              </c:strCache>
            </c:strRef>
          </c:tx>
          <c:spPr>
            <a:solidFill>
              <a:schemeClr val="bg1">
                <a:lumMod val="85000"/>
              </a:schemeClr>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Chicago!$U$472:$U$483</c:f>
              <c:numCache>
                <c:formatCode>_(* #,##0.0_);_(* \(#,##0.0\);_(* "-"??_);_(@_)</c:formatCode>
                <c:ptCount val="12"/>
                <c:pt idx="0">
                  <c:v>3.9955588235294108</c:v>
                </c:pt>
                <c:pt idx="1">
                  <c:v>5.9887499999999996</c:v>
                </c:pt>
                <c:pt idx="2">
                  <c:v>7.689757575757576</c:v>
                </c:pt>
                <c:pt idx="3">
                  <c:v>11.319162162162161</c:v>
                </c:pt>
                <c:pt idx="4">
                  <c:v>11.510742857142857</c:v>
                </c:pt>
                <c:pt idx="5">
                  <c:v>14.937868421052633</c:v>
                </c:pt>
                <c:pt idx="6">
                  <c:v>14.164027027027023</c:v>
                </c:pt>
                <c:pt idx="7">
                  <c:v>21.346970588235294</c:v>
                </c:pt>
                <c:pt idx="8">
                  <c:v>18.328838709677413</c:v>
                </c:pt>
                <c:pt idx="9">
                  <c:v>15.136906249999999</c:v>
                </c:pt>
                <c:pt idx="10">
                  <c:v>6.2876774193548384</c:v>
                </c:pt>
                <c:pt idx="11">
                  <c:v>5.2561034482758622</c:v>
                </c:pt>
              </c:numCache>
            </c:numRef>
          </c:val>
        </c:ser>
        <c:ser>
          <c:idx val="2"/>
          <c:order val="2"/>
          <c:tx>
            <c:strRef>
              <c:f>Chicago!$V$471</c:f>
              <c:strCache>
                <c:ptCount val="1"/>
                <c:pt idx="0">
                  <c:v>2019</c:v>
                </c:pt>
              </c:strCache>
            </c:strRef>
          </c:tx>
          <c:spPr>
            <a:solidFill>
              <a:schemeClr val="accent3"/>
            </a:solidFill>
            <a:ln w="6350">
              <a:solidFill>
                <a:schemeClr val="tx1"/>
              </a:solidFill>
            </a:ln>
            <a:effectLst/>
          </c:spPr>
          <c:invertIfNegative val="0"/>
          <c:dPt>
            <c:idx val="0"/>
            <c:invertIfNegative val="0"/>
            <c:bubble3D val="0"/>
            <c:spPr>
              <a:solidFill>
                <a:srgbClr val="C00000"/>
              </a:solidFill>
              <a:ln w="6350">
                <a:solidFill>
                  <a:schemeClr val="tx1"/>
                </a:solidFill>
              </a:ln>
              <a:effectLst/>
            </c:spPr>
          </c:dPt>
          <c:dPt>
            <c:idx val="1"/>
            <c:invertIfNegative val="0"/>
            <c:bubble3D val="0"/>
            <c:spPr>
              <a:solidFill>
                <a:srgbClr val="C00000"/>
              </a:solidFill>
              <a:ln w="6350">
                <a:solidFill>
                  <a:schemeClr val="tx1"/>
                </a:solidFill>
              </a:ln>
              <a:effectLst/>
            </c:spPr>
          </c:dPt>
          <c:dPt>
            <c:idx val="2"/>
            <c:invertIfNegative val="0"/>
            <c:bubble3D val="0"/>
            <c:spPr>
              <a:solidFill>
                <a:srgbClr val="C00000"/>
              </a:solidFill>
              <a:ln w="6350">
                <a:solidFill>
                  <a:schemeClr val="tx1"/>
                </a:solidFill>
              </a:ln>
              <a:effectLst/>
            </c:spPr>
          </c:dPt>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Chicago!$V$472:$V$483</c:f>
              <c:numCache>
                <c:formatCode>_(* #,##0.0_);_(* \(#,##0.0\);_(* "-"??_);_(@_)</c:formatCode>
                <c:ptCount val="12"/>
                <c:pt idx="0">
                  <c:v>4.6448965517241341</c:v>
                </c:pt>
                <c:pt idx="1">
                  <c:v>3.9087586206896545</c:v>
                </c:pt>
                <c:pt idx="2">
                  <c:v>5.2333666666666678</c:v>
                </c:pt>
              </c:numCache>
            </c:numRef>
          </c:val>
        </c:ser>
        <c:dLbls>
          <c:showLegendKey val="0"/>
          <c:showVal val="0"/>
          <c:showCatName val="0"/>
          <c:showSerName val="0"/>
          <c:showPercent val="0"/>
          <c:showBubbleSize val="0"/>
        </c:dLbls>
        <c:gapWidth val="49"/>
        <c:axId val="297432616"/>
        <c:axId val="371494112"/>
      </c:barChart>
      <c:catAx>
        <c:axId val="297432616"/>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371494112"/>
        <c:crosses val="autoZero"/>
        <c:auto val="1"/>
        <c:lblAlgn val="ctr"/>
        <c:lblOffset val="100"/>
        <c:noMultiLvlLbl val="0"/>
      </c:catAx>
      <c:valAx>
        <c:axId val="371494112"/>
        <c:scaling>
          <c:orientation val="minMax"/>
          <c:max val="25"/>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r>
                  <a:rPr lang="en-US"/>
                  <a:t>Avg. Units</a:t>
                </a:r>
                <a:r>
                  <a:rPr lang="en-US" baseline="0"/>
                  <a:t> Leased/Property</a:t>
                </a:r>
                <a:endParaRPr lang="en-US"/>
              </a:p>
            </c:rich>
          </c:tx>
          <c:layout>
            <c:manualLayout>
              <c:xMode val="edge"/>
              <c:yMode val="edge"/>
              <c:x val="1.4456067917613178E-2"/>
              <c:y val="0.17368377563915621"/>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title>
        <c:numFmt formatCode="General" sourceLinked="0"/>
        <c:majorTickMark val="in"/>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297432616"/>
        <c:crosses val="autoZero"/>
        <c:crossBetween val="between"/>
        <c:majorUnit val="5"/>
        <c:minorUnit val="2.5000000000000005E-3"/>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dTable>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sz="800">
          <a:latin typeface="Museo Sans 700" panose="02000000000000000000" pitchFamily="2"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U.S. and Chicago Cap Rate Trends</a:t>
            </a:r>
          </a:p>
          <a:p>
            <a:pPr>
              <a:defRPr/>
            </a:pPr>
            <a:r>
              <a:rPr lang="en-US" sz="1200" baseline="0" dirty="0" smtClean="0"/>
              <a:t>Source: RCR</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86613548802037"/>
          <c:y val="0.14493267052048442"/>
          <c:w val="0.85704421562689281"/>
          <c:h val="0.71419018224264219"/>
        </c:manualLayout>
      </c:layout>
      <c:lineChart>
        <c:grouping val="standard"/>
        <c:varyColors val="0"/>
        <c:ser>
          <c:idx val="0"/>
          <c:order val="2"/>
          <c:tx>
            <c:strRef>
              <c:f>Sheet1!$D$1</c:f>
              <c:strCache>
                <c:ptCount val="1"/>
                <c:pt idx="0">
                  <c:v>U.S. Cap Rates</c:v>
                </c:pt>
              </c:strCache>
              <c:extLst xmlns:c15="http://schemas.microsoft.com/office/drawing/2012/chart"/>
            </c:strRef>
          </c:tx>
          <c:spPr>
            <a:ln w="50800" cap="rnd">
              <a:solidFill>
                <a:schemeClr val="tx1">
                  <a:lumMod val="50000"/>
                </a:schemeClr>
              </a:solidFill>
              <a:round/>
            </a:ln>
            <a:effectLst/>
          </c:spPr>
          <c:marker>
            <c:symbol val="none"/>
          </c:marker>
          <c:dLbls>
            <c:dLbl>
              <c:idx val="0"/>
              <c:layout>
                <c:manualLayout>
                  <c:x val="-1.2688342585249816E-2"/>
                  <c:y val="-0.1658436267730672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f>Sheet1!$D$2:$D$22</c:f>
              <c:numCache>
                <c:formatCode>0.00%</c:formatCode>
                <c:ptCount val="21"/>
                <c:pt idx="0">
                  <c:v>5.6249818662827841E-2</c:v>
                </c:pt>
                <c:pt idx="1">
                  <c:v>5.8080297029760759E-2</c:v>
                </c:pt>
                <c:pt idx="2">
                  <c:v>5.4016044675956512E-2</c:v>
                </c:pt>
                <c:pt idx="3">
                  <c:v>5.4247026418310459E-2</c:v>
                </c:pt>
                <c:pt idx="4">
                  <c:v>5.36040408899289E-2</c:v>
                </c:pt>
                <c:pt idx="5">
                  <c:v>5.2398261291513697E-2</c:v>
                </c:pt>
                <c:pt idx="6">
                  <c:v>5.3130179527766878E-2</c:v>
                </c:pt>
                <c:pt idx="7">
                  <c:v>5.2342825808203541E-2</c:v>
                </c:pt>
                <c:pt idx="8">
                  <c:v>5.2489990553001534E-2</c:v>
                </c:pt>
                <c:pt idx="9">
                  <c:v>5.2390677297580311E-2</c:v>
                </c:pt>
                <c:pt idx="10">
                  <c:v>5.3332019774167995E-2</c:v>
                </c:pt>
                <c:pt idx="11">
                  <c:v>5.2181987076052302E-2</c:v>
                </c:pt>
                <c:pt idx="12">
                  <c:v>5.4495819363668589E-2</c:v>
                </c:pt>
                <c:pt idx="13">
                  <c:v>5.2383058231654497E-2</c:v>
                </c:pt>
                <c:pt idx="14">
                  <c:v>5.2365710873625237E-2</c:v>
                </c:pt>
                <c:pt idx="15">
                  <c:v>5.0780257178035713E-2</c:v>
                </c:pt>
                <c:pt idx="16">
                  <c:v>4.9737729162845967E-2</c:v>
                </c:pt>
                <c:pt idx="17">
                  <c:v>5.1565210104241525E-2</c:v>
                </c:pt>
                <c:pt idx="18">
                  <c:v>5.1499999999999997E-2</c:v>
                </c:pt>
                <c:pt idx="19">
                  <c:v>5.0979516470761939E-2</c:v>
                </c:pt>
                <c:pt idx="20">
                  <c:v>5.0373466084752599E-2</c:v>
                </c:pt>
              </c:numCache>
            </c:numRef>
          </c:val>
          <c:smooth val="1"/>
        </c:ser>
        <c:ser>
          <c:idx val="2"/>
          <c:order val="3"/>
          <c:spPr>
            <a:ln w="50800" cap="rnd">
              <a:solidFill>
                <a:schemeClr val="tx1">
                  <a:lumMod val="50000"/>
                </a:schemeClr>
              </a:solidFill>
              <a:prstDash val="sysDash"/>
              <a:round/>
            </a:ln>
            <a:effectLst/>
          </c:spPr>
          <c:marker>
            <c:symbol val="none"/>
          </c:marker>
          <c:dLbls>
            <c:dLbl>
              <c:idx val="20"/>
              <c:layout>
                <c:manualLayout>
                  <c:x val="-3.4892942109436956E-2"/>
                  <c:y val="8.827160779856797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f>Sheet1!$E$2:$E$22</c:f>
              <c:numCache>
                <c:formatCode>General</c:formatCode>
                <c:ptCount val="21"/>
                <c:pt idx="20" formatCode="0.000%">
                  <c:v>5.0373466084752599E-2</c:v>
                </c:pt>
              </c:numCache>
            </c:numRef>
          </c:val>
          <c:smooth val="0"/>
        </c:ser>
        <c:ser>
          <c:idx val="6"/>
          <c:order val="6"/>
          <c:tx>
            <c:strRef>
              <c:f>Sheet1!$H$1</c:f>
              <c:strCache>
                <c:ptCount val="1"/>
                <c:pt idx="0">
                  <c:v>Chicago</c:v>
                </c:pt>
              </c:strCache>
            </c:strRef>
          </c:tx>
          <c:spPr>
            <a:ln w="50800" cap="rnd">
              <a:solidFill>
                <a:srgbClr val="C00000"/>
              </a:solidFill>
              <a:round/>
            </a:ln>
            <a:effectLst/>
          </c:spPr>
          <c:marker>
            <c:symbol val="none"/>
          </c:marker>
          <c:dLbls>
            <c:dLbl>
              <c:idx val="0"/>
              <c:layout>
                <c:manualLayout>
                  <c:x val="-1.5860428231562252E-3"/>
                  <c:y val="7.22222245624647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3.8065027755749402E-2"/>
                  <c:y val="-7.757201897449916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002060"/>
                      </a:solidFill>
                      <a:round/>
                    </a:ln>
                    <a:effectLst/>
                  </c:spPr>
                </c15:leaderLines>
              </c:ext>
            </c:extLst>
          </c:dLbls>
          <c:trendline>
            <c:spPr>
              <a:ln w="25400" cap="rnd">
                <a:solidFill>
                  <a:schemeClr val="accent1">
                    <a:lumMod val="60000"/>
                  </a:schemeClr>
                </a:solidFill>
                <a:prstDash val="sysDot"/>
              </a:ln>
              <a:effectLst/>
            </c:spPr>
            <c:trendlineType val="poly"/>
            <c:order val="2"/>
            <c:dispRSqr val="0"/>
            <c:dispEq val="0"/>
          </c:trendline>
          <c:cat>
            <c:strRef>
              <c:f>Sheet1!$A$2:$A$22</c:f>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f>Sheet1!$H$2:$H$22</c:f>
              <c:numCache>
                <c:formatCode>0.00%</c:formatCode>
                <c:ptCount val="21"/>
                <c:pt idx="0">
                  <c:v>5.3999999999999999E-2</c:v>
                </c:pt>
                <c:pt idx="1">
                  <c:v>5.5E-2</c:v>
                </c:pt>
                <c:pt idx="2">
                  <c:v>5.7500000000000002E-2</c:v>
                </c:pt>
                <c:pt idx="3">
                  <c:v>5.6000000000000001E-2</c:v>
                </c:pt>
                <c:pt idx="4">
                  <c:v>5.3999999999999999E-2</c:v>
                </c:pt>
                <c:pt idx="5">
                  <c:v>5.2999999999999999E-2</c:v>
                </c:pt>
                <c:pt idx="6">
                  <c:v>5.2499999999999998E-2</c:v>
                </c:pt>
                <c:pt idx="7">
                  <c:v>5.1499999999999997E-2</c:v>
                </c:pt>
                <c:pt idx="8">
                  <c:v>5.0999999999999997E-2</c:v>
                </c:pt>
                <c:pt idx="9">
                  <c:v>0.05</c:v>
                </c:pt>
                <c:pt idx="10">
                  <c:v>0.05</c:v>
                </c:pt>
                <c:pt idx="11">
                  <c:v>5.1999999999999998E-2</c:v>
                </c:pt>
                <c:pt idx="12">
                  <c:v>5.2999999999999999E-2</c:v>
                </c:pt>
                <c:pt idx="13">
                  <c:v>5.2499999999999998E-2</c:v>
                </c:pt>
                <c:pt idx="14">
                  <c:v>5.2499999999999998E-2</c:v>
                </c:pt>
                <c:pt idx="15">
                  <c:v>5.1499999999999997E-2</c:v>
                </c:pt>
                <c:pt idx="16">
                  <c:v>5.1999999999999998E-2</c:v>
                </c:pt>
                <c:pt idx="17">
                  <c:v>5.1999999999999998E-2</c:v>
                </c:pt>
                <c:pt idx="18">
                  <c:v>5.0999999999999997E-2</c:v>
                </c:pt>
                <c:pt idx="19">
                  <c:v>5.1999999999999998E-2</c:v>
                </c:pt>
                <c:pt idx="20">
                  <c:v>5.1999999999999998E-2</c:v>
                </c:pt>
              </c:numCache>
            </c:numRef>
          </c:val>
          <c:smooth val="1"/>
        </c:ser>
        <c:dLbls>
          <c:showLegendKey val="0"/>
          <c:showVal val="0"/>
          <c:showCatName val="0"/>
          <c:showSerName val="0"/>
          <c:showPercent val="0"/>
          <c:showBubbleSize val="0"/>
        </c:dLbls>
        <c:smooth val="0"/>
        <c:axId val="454312616"/>
        <c:axId val="454312224"/>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10-Year Yield</c:v>
                      </c:pt>
                    </c:strCache>
                  </c:strRef>
                </c:tx>
                <c:spPr>
                  <a:ln w="50800" cap="rnd">
                    <a:solidFill>
                      <a:srgbClr val="FF0000"/>
                    </a:solidFill>
                    <a:round/>
                  </a:ln>
                  <a:effectLst/>
                </c:spPr>
                <c:marker>
                  <c:symbol val="none"/>
                </c:marker>
                <c:dLbls>
                  <c:dLbl>
                    <c:idx val="0"/>
                    <c:delete val="1"/>
                    <c:extLst>
                      <c:ext uri="{CE6537A1-D6FC-4f65-9D91-7224C49458BB}"/>
                    </c:extLst>
                  </c:dLbl>
                  <c:dLbl>
                    <c:idx val="1"/>
                    <c:delete val="1"/>
                    <c:extLst>
                      <c:ext uri="{CE6537A1-D6FC-4f65-9D91-7224C49458BB}"/>
                    </c:extLst>
                  </c:dLbl>
                  <c:dLbl>
                    <c:idx val="2"/>
                    <c:delete val="1"/>
                    <c:extLst>
                      <c:ext uri="{CE6537A1-D6FC-4f65-9D91-7224C49458BB}"/>
                    </c:extLst>
                  </c:dLbl>
                  <c:dLbl>
                    <c:idx val="3"/>
                    <c:delete val="1"/>
                    <c:extLst>
                      <c:ext uri="{CE6537A1-D6FC-4f65-9D91-7224C49458BB}"/>
                    </c:extLst>
                  </c:dLbl>
                  <c:dLbl>
                    <c:idx val="4"/>
                    <c:delete val="1"/>
                    <c:extLst>
                      <c:ext uri="{CE6537A1-D6FC-4f65-9D91-7224C49458BB}"/>
                    </c:extLst>
                  </c:dLbl>
                  <c:dLbl>
                    <c:idx val="5"/>
                    <c:delete val="1"/>
                    <c:extLst>
                      <c:ext uri="{CE6537A1-D6FC-4f65-9D91-7224C49458BB}"/>
                    </c:extLst>
                  </c:dLbl>
                  <c:dLbl>
                    <c:idx val="6"/>
                    <c:delete val="1"/>
                    <c:extLst>
                      <c:ext uri="{CE6537A1-D6FC-4f65-9D91-7224C49458BB}"/>
                    </c:extLst>
                  </c:dLbl>
                  <c:dLbl>
                    <c:idx val="7"/>
                    <c:delete val="1"/>
                    <c:extLst>
                      <c:ext uri="{CE6537A1-D6FC-4f65-9D91-7224C49458BB}"/>
                    </c:extLst>
                  </c:dLbl>
                  <c:dLbl>
                    <c:idx val="8"/>
                    <c:delete val="1"/>
                    <c:extLst>
                      <c:ext uri="{CE6537A1-D6FC-4f65-9D91-7224C49458BB}"/>
                    </c:extLst>
                  </c:dLbl>
                  <c:dLbl>
                    <c:idx val="9"/>
                    <c:delete val="1"/>
                    <c:extLst>
                      <c:ext uri="{CE6537A1-D6FC-4f65-9D91-7224C49458BB}"/>
                    </c:extLst>
                  </c:dLbl>
                  <c:dLbl>
                    <c:idx val="10"/>
                    <c:delete val="1"/>
                    <c:extLst>
                      <c:ext uri="{CE6537A1-D6FC-4f65-9D91-7224C49458BB}"/>
                    </c:extLst>
                  </c:dLbl>
                  <c:dLbl>
                    <c:idx val="11"/>
                    <c:delete val="1"/>
                    <c:extLst>
                      <c:ext uri="{CE6537A1-D6FC-4f65-9D91-7224C49458BB}"/>
                    </c:extLst>
                  </c:dLbl>
                  <c:dLbl>
                    <c:idx val="12"/>
                    <c:layout>
                      <c:manualLayout>
                        <c:x val="-3.3306899286280729E-2"/>
                        <c:y val="-0.1150205798587402"/>
                      </c:manualLayout>
                    </c:layout>
                    <c:showLegendKey val="0"/>
                    <c:showVal val="1"/>
                    <c:showCatName val="0"/>
                    <c:showSerName val="0"/>
                    <c:showPercent val="0"/>
                    <c:showBubbleSize val="0"/>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c:ext uri="{02D57815-91ED-43cb-92C2-25804820EDAC}">
                        <c15:formulaRef>
                          <c15:sqref>Sheet1!$B$10:$B$22</c15:sqref>
                        </c15:formulaRef>
                      </c:ext>
                    </c:extLst>
                    <c:numCache>
                      <c:formatCode>0.0%</c:formatCode>
                      <c:ptCount val="13"/>
                      <c:pt idx="0">
                        <c:v>1.9199999999999998E-2</c:v>
                      </c:pt>
                      <c:pt idx="1">
                        <c:v>1.7533333333333335E-2</c:v>
                      </c:pt>
                      <c:pt idx="2">
                        <c:v>1.5633333333333332E-2</c:v>
                      </c:pt>
                      <c:pt idx="3">
                        <c:v>2.1299999999999999E-2</c:v>
                      </c:pt>
                      <c:pt idx="4">
                        <c:v>2.4433333333333335E-2</c:v>
                      </c:pt>
                      <c:pt idx="5">
                        <c:v>2.2633333333333332E-2</c:v>
                      </c:pt>
                      <c:pt idx="6">
                        <c:v>2.2433333333333333E-2</c:v>
                      </c:pt>
                      <c:pt idx="7">
                        <c:v>2.3700000000000002E-2</c:v>
                      </c:pt>
                      <c:pt idx="8">
                        <c:v>2.76E-2</c:v>
                      </c:pt>
                      <c:pt idx="9">
                        <c:v>2.92E-2</c:v>
                      </c:pt>
                      <c:pt idx="10">
                        <c:v>2.92E-2</c:v>
                      </c:pt>
                      <c:pt idx="11">
                        <c:v>0.03</c:v>
                      </c:pt>
                      <c:pt idx="12">
                        <c:v>2.6499999999999999E-2</c:v>
                      </c:pt>
                    </c:numCache>
                  </c:numRef>
                </c:val>
                <c:smooth val="1"/>
              </c15:ser>
            </c15:filteredLineSeries>
            <c15:filteredLineSeries>
              <c15:ser>
                <c:idx val="4"/>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Column1</c:v>
                      </c:pt>
                    </c:strCache>
                  </c:strRef>
                </c:tx>
                <c:spPr>
                  <a:ln w="50800" cap="rnd">
                    <a:solidFill>
                      <a:srgbClr val="C00000"/>
                    </a:solidFill>
                    <a:prstDash val="sysDot"/>
                    <a:round/>
                  </a:ln>
                  <a:effectLst/>
                </c:spPr>
                <c:marker>
                  <c:symbol val="none"/>
                </c:marker>
                <c:dLbls>
                  <c:dLbl>
                    <c:idx val="12"/>
                    <c:delete val="1"/>
                    <c:extLst xmlns:c15="http://schemas.microsoft.com/office/drawing/2012/chart">
                      <c:ext xmlns:c15="http://schemas.microsoft.com/office/drawing/2012/chart" uri="{CE6537A1-D6FC-4f65-9D91-7224C49458BB}"/>
                    </c:extLst>
                  </c:dLbl>
                  <c:dLbl>
                    <c:idx val="13"/>
                    <c:delete val="1"/>
                    <c:extLst xmlns:c15="http://schemas.microsoft.com/office/drawing/2012/chart">
                      <c:ext xmlns:c15="http://schemas.microsoft.com/office/drawing/2012/chart" uri="{CE6537A1-D6FC-4f65-9D91-7224C49458BB}"/>
                    </c:extLst>
                  </c:dLbl>
                  <c:dLbl>
                    <c:idx val="14"/>
                    <c:delete val="1"/>
                    <c:extLst xmlns:c15="http://schemas.microsoft.com/office/drawing/2012/chart">
                      <c:ext xmlns:c15="http://schemas.microsoft.com/office/drawing/2012/chart" uri="{CE6537A1-D6FC-4f65-9D91-7224C49458BB}"/>
                    </c:extLst>
                  </c:dLbl>
                  <c:dLbl>
                    <c:idx val="15"/>
                    <c:layout>
                      <c:manualLayout>
                        <c:x val="-3.6478984932593238E-2"/>
                        <c:y val="-0.10164609382865408"/>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16"/>
                    <c:delete val="1"/>
                    <c:extLst xmlns:c15="http://schemas.microsoft.com/office/drawing/2012/chart">
                      <c:ext xmlns:c15="http://schemas.microsoft.com/office/drawing/2012/chart" uri="{CE6537A1-D6FC-4f65-9D91-7224C49458BB}"/>
                    </c:extLst>
                  </c:dLbl>
                  <c:dLbl>
                    <c:idx val="17"/>
                    <c:delete val="1"/>
                    <c:extLst xmlns:c15="http://schemas.microsoft.com/office/drawing/2012/chart">
                      <c:ext xmlns:c15="http://schemas.microsoft.com/office/drawing/2012/chart" uri="{CE6537A1-D6FC-4f65-9D91-7224C49458BB}"/>
                    </c:extLst>
                  </c:dLbl>
                  <c:dLbl>
                    <c:idx val="18"/>
                    <c:delete val="1"/>
                    <c:extLst xmlns:c15="http://schemas.microsoft.com/office/drawing/2012/chart">
                      <c:ext xmlns:c15="http://schemas.microsoft.com/office/drawing/2012/chart" uri="{CE6537A1-D6FC-4f65-9D91-7224C49458BB}"/>
                    </c:extLst>
                  </c:dLbl>
                  <c:dLbl>
                    <c:idx val="19"/>
                    <c:layout>
                      <c:manualLayout>
                        <c:x val="-3.3306899286280729E-2"/>
                        <c:y val="-8.827160779856801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0"/>
                    <c:delete val="1"/>
                    <c:extLst xmlns:c15="http://schemas.microsoft.com/office/drawing/2012/chart">
                      <c:ext xmlns:c15="http://schemas.microsoft.com/office/drawing/2012/chart" uri="{CE6537A1-D6FC-4f65-9D91-7224C49458BB}"/>
                    </c:extLst>
                  </c:dLbl>
                  <c:dLbl>
                    <c:idx val="21"/>
                    <c:delete val="1"/>
                    <c:extLst xmlns:c15="http://schemas.microsoft.com/office/drawing/2012/chart">
                      <c:ext xmlns:c15="http://schemas.microsoft.com/office/drawing/2012/chart" uri="{CE6537A1-D6FC-4f65-9D91-7224C49458BB}"/>
                    </c:extLst>
                  </c:dLbl>
                  <c:dLbl>
                    <c:idx val="22"/>
                    <c:delete val="1"/>
                    <c:extLst xmlns:c15="http://schemas.microsoft.com/office/drawing/2012/chart">
                      <c:ext xmlns:c15="http://schemas.microsoft.com/office/drawing/2012/chart" uri="{CE6537A1-D6FC-4f65-9D91-7224C49458BB}"/>
                    </c:extLst>
                  </c:dLbl>
                  <c:dLbl>
                    <c:idx val="23"/>
                    <c:layout>
                      <c:manualLayout>
                        <c:x val="-3.0134813639968394E-2"/>
                        <c:y val="-6.954732735644751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4"/>
                    <c:delete val="1"/>
                    <c:extLst xmlns:c15="http://schemas.microsoft.com/office/drawing/2012/chart">
                      <c:ext xmlns:c15="http://schemas.microsoft.com/office/drawing/2012/chart" uri="{CE6537A1-D6FC-4f65-9D91-7224C49458BB}"/>
                    </c:extLst>
                  </c:dLbl>
                  <c:dLbl>
                    <c:idx val="25"/>
                    <c:delete val="1"/>
                    <c:extLst xmlns:c15="http://schemas.microsoft.com/office/drawing/2012/chart">
                      <c:ext xmlns:c15="http://schemas.microsoft.com/office/drawing/2012/chart" uri="{CE6537A1-D6FC-4f65-9D91-7224C49458BB}"/>
                    </c:extLst>
                  </c:dLbl>
                  <c:dLbl>
                    <c:idx val="26"/>
                    <c:delete val="1"/>
                    <c:extLst xmlns:c15="http://schemas.microsoft.com/office/drawing/2012/chart">
                      <c:ext xmlns:c15="http://schemas.microsoft.com/office/drawing/2012/chart" uri="{CE6537A1-D6FC-4f65-9D91-7224C49458BB}"/>
                    </c:extLst>
                  </c:dLbl>
                  <c:dLbl>
                    <c:idx val="27"/>
                    <c:layout>
                      <c:manualLayout>
                        <c:x val="-3.3306899286280729E-2"/>
                        <c:y val="-8.292181338653359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8"/>
                    <c:delete val="1"/>
                    <c:extLst xmlns:c15="http://schemas.microsoft.com/office/drawing/2012/chart">
                      <c:ext xmlns:c15="http://schemas.microsoft.com/office/drawing/2012/chart" uri="{CE6537A1-D6FC-4f65-9D91-7224C49458BB}"/>
                    </c:extLst>
                  </c:dLbl>
                  <c:dLbl>
                    <c:idx val="29"/>
                    <c:delete val="1"/>
                    <c:extLst xmlns:c15="http://schemas.microsoft.com/office/drawing/2012/chart">
                      <c:ext xmlns:c15="http://schemas.microsoft.com/office/drawing/2012/chart" uri="{CE6537A1-D6FC-4f65-9D91-7224C49458BB}"/>
                    </c:extLst>
                  </c:dLbl>
                  <c:dLbl>
                    <c:idx val="30"/>
                    <c:delete val="1"/>
                    <c:extLst xmlns:c15="http://schemas.microsoft.com/office/drawing/2012/chart">
                      <c:ext xmlns:c15="http://schemas.microsoft.com/office/drawing/2012/chart" uri="{CE6537A1-D6FC-4f65-9D91-7224C49458BB}"/>
                    </c:extLst>
                  </c:dLbl>
                  <c:dLbl>
                    <c:idx val="31"/>
                    <c:layout>
                      <c:manualLayout>
                        <c:x val="-2.5376685170499604E-2"/>
                        <c:y val="-8.55967105925508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32"/>
                    <c:delete val="1"/>
                    <c:extLst xmlns:c15="http://schemas.microsoft.com/office/drawing/2012/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xmlns:c15="http://schemas.microsoft.com/office/drawing/2012/chart">
                      <c:ext xmlns:c15="http://schemas.microsoft.com/office/drawing/2012/chart" uri="{02D57815-91ED-43cb-92C2-25804820EDAC}">
                        <c15:formulaRef>
                          <c15:sqref>Sheet1!$C$10:$C$42</c15:sqref>
                        </c15:formulaRef>
                      </c:ext>
                    </c:extLst>
                    <c:numCache>
                      <c:formatCode>General</c:formatCode>
                      <c:ptCount val="33"/>
                      <c:pt idx="12" formatCode="0.0%">
                        <c:v>2.6499999999999999E-2</c:v>
                      </c:pt>
                      <c:pt idx="13" formatCode="0.0%">
                        <c:v>2.6257547940827745E-2</c:v>
                      </c:pt>
                      <c:pt idx="14" formatCode="0.0%">
                        <c:v>2.6151377884224544E-2</c:v>
                      </c:pt>
                      <c:pt idx="15" formatCode="0.0%">
                        <c:v>2.5906319458303264E-2</c:v>
                      </c:pt>
                      <c:pt idx="16" formatCode="0.0%">
                        <c:v>2.5321006912247077E-2</c:v>
                      </c:pt>
                      <c:pt idx="17" formatCode="0.0%">
                        <c:v>2.469647904399672E-2</c:v>
                      </c:pt>
                      <c:pt idx="18" formatCode="0.0%">
                        <c:v>2.4564483799443981E-2</c:v>
                      </c:pt>
                      <c:pt idx="19" formatCode="0.0%">
                        <c:v>2.485180623520522E-2</c:v>
                      </c:pt>
                      <c:pt idx="20" formatCode="0.0%">
                        <c:v>2.5091580759681365E-2</c:v>
                      </c:pt>
                      <c:pt idx="21" formatCode="0.0%">
                        <c:v>2.5531759032576141E-2</c:v>
                      </c:pt>
                      <c:pt idx="22" formatCode="0.0%">
                        <c:v>2.6038169525511197E-2</c:v>
                      </c:pt>
                      <c:pt idx="23" formatCode="0.0%">
                        <c:v>2.6597896135490455E-2</c:v>
                      </c:pt>
                      <c:pt idx="24" formatCode="0.0%">
                        <c:v>2.7129845909906587E-2</c:v>
                      </c:pt>
                      <c:pt idx="25" formatCode="0.0%">
                        <c:v>2.758074690089923E-2</c:v>
                      </c:pt>
                      <c:pt idx="26" formatCode="0.0%">
                        <c:v>2.7976690502444182E-2</c:v>
                      </c:pt>
                      <c:pt idx="27" formatCode="0.0%">
                        <c:v>2.8282148340308684E-2</c:v>
                      </c:pt>
                      <c:pt idx="28" formatCode="0.0%">
                        <c:v>2.8515570797982261E-2</c:v>
                      </c:pt>
                      <c:pt idx="29" formatCode="0.0%">
                        <c:v>2.8707635099081884E-2</c:v>
                      </c:pt>
                      <c:pt idx="30" formatCode="0.0%">
                        <c:v>2.8863822928940359E-2</c:v>
                      </c:pt>
                      <c:pt idx="31" formatCode="0.0%">
                        <c:v>2.8708295974454269E-2</c:v>
                      </c:pt>
                      <c:pt idx="32" formatCode="0.0%">
                        <c:v>2.8270802596655393E-2</c:v>
                      </c:pt>
                    </c:numCache>
                  </c:numRef>
                </c:val>
                <c:smooth val="1"/>
              </c15:ser>
            </c15:filteredLineSeries>
            <c15:filteredLineSeries>
              <c15:ser>
                <c:idx val="3"/>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Baa Index</c:v>
                      </c:pt>
                    </c:strCache>
                  </c:strRef>
                </c:tx>
                <c:spPr>
                  <a:ln w="5080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xmlns:c15="http://schemas.microsoft.com/office/drawing/2012/chart">
                      <c:ext xmlns:c15="http://schemas.microsoft.com/office/drawing/2012/chart" uri="{02D57815-91ED-43cb-92C2-25804820EDAC}">
                        <c15:formulaRef>
                          <c15:sqref>Sheet1!$F$10:$F$22</c15:sqref>
                        </c15:formulaRef>
                      </c:ext>
                    </c:extLst>
                    <c:numCache>
                      <c:formatCode>0.0%</c:formatCode>
                      <c:ptCount val="13"/>
                      <c:pt idx="0">
                        <c:v>5.3099999999999994E-2</c:v>
                      </c:pt>
                      <c:pt idx="1">
                        <c:v>4.6699999999999998E-2</c:v>
                      </c:pt>
                      <c:pt idx="2">
                        <c:v>4.2599999999999999E-2</c:v>
                      </c:pt>
                      <c:pt idx="3">
                        <c:v>4.6399999999999997E-2</c:v>
                      </c:pt>
                      <c:pt idx="4">
                        <c:v>4.6600000000000003E-2</c:v>
                      </c:pt>
                      <c:pt idx="5">
                        <c:v>4.4999999999999998E-2</c:v>
                      </c:pt>
                      <c:pt idx="6">
                        <c:v>4.3299999999999998E-2</c:v>
                      </c:pt>
                      <c:pt idx="7">
                        <c:v>4.2699999999999995E-2</c:v>
                      </c:pt>
                      <c:pt idx="8">
                        <c:v>4.4699999999999997E-2</c:v>
                      </c:pt>
                      <c:pt idx="9">
                        <c:v>4.7800000000000002E-2</c:v>
                      </c:pt>
                      <c:pt idx="10">
                        <c:v>4.8099999999999997E-2</c:v>
                      </c:pt>
                      <c:pt idx="11">
                        <c:v>5.1399999999999994E-2</c:v>
                      </c:pt>
                      <c:pt idx="12">
                        <c:v>4.9699999999999994E-2</c:v>
                      </c:pt>
                    </c:numCache>
                  </c:numRef>
                </c:val>
                <c:smooth val="1"/>
              </c15:ser>
            </c15:filteredLineSeries>
            <c15:filteredLineSeries>
              <c15:ser>
                <c:idx val="5"/>
                <c:order val="5"/>
                <c:spPr>
                  <a:ln w="50800" cap="rnd">
                    <a:solidFill>
                      <a:schemeClr val="accent2"/>
                    </a:solidFill>
                    <a:prstDash val="sysDot"/>
                    <a:round/>
                  </a:ln>
                  <a:effectLst/>
                </c:spPr>
                <c:marker>
                  <c:symbol val="none"/>
                </c:marker>
                <c:cat>
                  <c:strRef>
                    <c:extLst xmlns:c15="http://schemas.microsoft.com/office/drawing/2012/chart">
                      <c:ext xmlns:c15="http://schemas.microsoft.com/office/drawing/2012/char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xmlns:c15="http://schemas.microsoft.com/office/drawing/2012/chart">
                      <c:ext xmlns:c15="http://schemas.microsoft.com/office/drawing/2012/chart" uri="{02D57815-91ED-43cb-92C2-25804820EDAC}">
                        <c15:formulaRef>
                          <c15:sqref>Sheet1!$G$10:$G$42</c15:sqref>
                        </c15:formulaRef>
                      </c:ext>
                    </c:extLst>
                    <c:numCache>
                      <c:formatCode>General</c:formatCode>
                      <c:ptCount val="33"/>
                      <c:pt idx="12" formatCode="0.0%">
                        <c:v>4.9699999999999994E-2</c:v>
                      </c:pt>
                      <c:pt idx="13" formatCode="0.0%">
                        <c:v>5.023690172988346E-2</c:v>
                      </c:pt>
                      <c:pt idx="14" formatCode="0.0%">
                        <c:v>5.1038190884602659E-2</c:v>
                      </c:pt>
                      <c:pt idx="15" formatCode="0.0%">
                        <c:v>5.1597916824501149E-2</c:v>
                      </c:pt>
                      <c:pt idx="16" formatCode="0.0%">
                        <c:v>5.1891865644518594E-2</c:v>
                      </c:pt>
                      <c:pt idx="17" formatCode="0.0%">
                        <c:v>5.1708123410478236E-2</c:v>
                      </c:pt>
                      <c:pt idx="18" formatCode="0.0%">
                        <c:v>5.1586917499914557E-2</c:v>
                      </c:pt>
                      <c:pt idx="19" formatCode="0.0%">
                        <c:v>5.1473179006379738E-2</c:v>
                      </c:pt>
                      <c:pt idx="20" formatCode="0.0%">
                        <c:v>5.140057963486408E-2</c:v>
                      </c:pt>
                      <c:pt idx="21" formatCode="0.0%">
                        <c:v>5.1450834590330563E-2</c:v>
                      </c:pt>
                      <c:pt idx="22" formatCode="0.0%">
                        <c:v>5.1664214576696385E-2</c:v>
                      </c:pt>
                      <c:pt idx="23" formatCode="0.0%">
                        <c:v>5.2010667666796039E-2</c:v>
                      </c:pt>
                      <c:pt idx="24" formatCode="0.0%">
                        <c:v>5.241233382167159E-2</c:v>
                      </c:pt>
                      <c:pt idx="25" formatCode="0.0%">
                        <c:v>5.281615569011415E-2</c:v>
                      </c:pt>
                      <c:pt idx="26" formatCode="0.0%">
                        <c:v>5.3201151813782523E-2</c:v>
                      </c:pt>
                      <c:pt idx="27" formatCode="0.0%">
                        <c:v>5.3528542254221254E-2</c:v>
                      </c:pt>
                      <c:pt idx="28" formatCode="0.0%">
                        <c:v>5.3799188119267885E-2</c:v>
                      </c:pt>
                      <c:pt idx="29" formatCode="0.0%">
                        <c:v>5.4009644625473384E-2</c:v>
                      </c:pt>
                      <c:pt idx="30" formatCode="0.0%">
                        <c:v>5.4168466349194755E-2</c:v>
                      </c:pt>
                      <c:pt idx="31" formatCode="0.0%">
                        <c:v>5.4091407863718952E-2</c:v>
                      </c:pt>
                      <c:pt idx="32" formatCode="0.0%">
                        <c:v>5.3766147561627405E-2</c:v>
                      </c:pt>
                    </c:numCache>
                  </c:numRef>
                </c:val>
                <c:smooth val="0"/>
              </c15:ser>
            </c15:filteredLineSeries>
          </c:ext>
        </c:extLst>
      </c:lineChart>
      <c:catAx>
        <c:axId val="454312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4312224"/>
        <c:crosses val="autoZero"/>
        <c:auto val="1"/>
        <c:lblAlgn val="ctr"/>
        <c:lblOffset val="100"/>
        <c:tickLblSkip val="4"/>
        <c:noMultiLvlLbl val="0"/>
      </c:catAx>
      <c:valAx>
        <c:axId val="454312224"/>
        <c:scaling>
          <c:orientation val="minMax"/>
          <c:max val="6.0000000000000012E-2"/>
          <c:min val="4.7000000000000007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rgbClr val="002060"/>
                    </a:solidFill>
                    <a:latin typeface="+mn-lt"/>
                    <a:ea typeface="+mn-ea"/>
                    <a:cs typeface="+mn-cs"/>
                  </a:defRPr>
                </a:pPr>
                <a:r>
                  <a:rPr lang="en-US" dirty="0" smtClean="0">
                    <a:solidFill>
                      <a:srgbClr val="002060"/>
                    </a:solidFill>
                  </a:rPr>
                  <a:t>Observed B/B+ Cap Rate</a:t>
                </a:r>
                <a:r>
                  <a:rPr lang="en-US" baseline="0" dirty="0" smtClean="0">
                    <a:solidFill>
                      <a:srgbClr val="002060"/>
                    </a:solidFill>
                  </a:rPr>
                  <a:t> Proxy</a:t>
                </a:r>
                <a:endParaRPr lang="en-US" dirty="0">
                  <a:solidFill>
                    <a:srgbClr val="002060"/>
                  </a:solidFill>
                </a:endParaRPr>
              </a:p>
            </c:rich>
          </c:tx>
          <c:layout>
            <c:manualLayout>
              <c:xMode val="edge"/>
              <c:yMode val="edge"/>
              <c:x val="1.2791497811385789E-2"/>
              <c:y val="0.2407839260161344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00206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43126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ayout>
        <c:manualLayout>
          <c:xMode val="edge"/>
          <c:yMode val="edge"/>
          <c:x val="0.39303864574422248"/>
          <c:y val="0.22903754671065568"/>
          <c:w val="0.56784504236732503"/>
          <c:h val="5.409000207673121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800" dirty="0" smtClean="0"/>
              <a:t>Personal Income Growth</a:t>
            </a:r>
          </a:p>
          <a:p>
            <a:pPr>
              <a:defRPr/>
            </a:pPr>
            <a:r>
              <a:rPr lang="en-US" sz="800" dirty="0" smtClean="0"/>
              <a:t>Source:  BEA Data, RCR</a:t>
            </a:r>
            <a:r>
              <a:rPr lang="en-US" sz="800" baseline="0" dirty="0" smtClean="0"/>
              <a:t> Forecast</a:t>
            </a:r>
            <a:endParaRPr lang="en-US" sz="800" dirty="0"/>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0.15172472085057165"/>
          <c:y val="0.12419354838709677"/>
          <c:w val="0.81702455625250237"/>
          <c:h val="0.72884260435187542"/>
        </c:manualLayout>
      </c:layout>
      <c:areaChart>
        <c:grouping val="standard"/>
        <c:varyColors val="0"/>
        <c:ser>
          <c:idx val="0"/>
          <c:order val="0"/>
          <c:tx>
            <c:strRef>
              <c:f>Sheet1!$B$1</c:f>
              <c:strCache>
                <c:ptCount val="1"/>
                <c:pt idx="0">
                  <c:v>RED 50</c:v>
                </c:pt>
              </c:strCache>
            </c:strRef>
          </c:tx>
          <c:spPr>
            <a:solidFill>
              <a:srgbClr val="3C7DFF"/>
            </a:solidFill>
            <a:ln>
              <a:noFill/>
            </a:ln>
            <a:effectLst/>
          </c:spPr>
          <c:cat>
            <c:strRef>
              <c:f>Sheet1!$A$2:$A$25</c:f>
              <c:strCache>
                <c:ptCount val="2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strCache>
            </c:strRef>
          </c:cat>
          <c:val>
            <c:numRef>
              <c:f>Sheet1!$B$2:$B$25</c:f>
              <c:numCache>
                <c:formatCode>0.0%</c:formatCode>
                <c:ptCount val="24"/>
                <c:pt idx="0">
                  <c:v>6.5737619934582811E-2</c:v>
                </c:pt>
                <c:pt idx="1">
                  <c:v>6.2574732230657473E-2</c:v>
                </c:pt>
                <c:pt idx="2">
                  <c:v>5.6879448348702281E-2</c:v>
                </c:pt>
                <c:pt idx="3">
                  <c:v>4.6565840259747332E-2</c:v>
                </c:pt>
                <c:pt idx="4">
                  <c:v>3.5479580487166179E-2</c:v>
                </c:pt>
                <c:pt idx="5">
                  <c:v>2.7327798221321292E-2</c:v>
                </c:pt>
                <c:pt idx="6">
                  <c:v>2.6712792162872825E-2</c:v>
                </c:pt>
                <c:pt idx="7">
                  <c:v>3.5785246604921883E-2</c:v>
                </c:pt>
                <c:pt idx="8">
                  <c:v>4.3654410035560198E-2</c:v>
                </c:pt>
                <c:pt idx="9">
                  <c:v>4.5252039686168484E-2</c:v>
                </c:pt>
                <c:pt idx="10">
                  <c:v>4.5921988232050528E-2</c:v>
                </c:pt>
                <c:pt idx="11">
                  <c:v>4.6936742556686527E-2</c:v>
                </c:pt>
              </c:numCache>
            </c:numRef>
          </c:val>
        </c:ser>
        <c:ser>
          <c:idx val="1"/>
          <c:order val="1"/>
          <c:tx>
            <c:strRef>
              <c:f>Sheet1!$C$1</c:f>
              <c:strCache>
                <c:ptCount val="1"/>
              </c:strCache>
            </c:strRef>
          </c:tx>
          <c:spPr>
            <a:solidFill>
              <a:srgbClr val="3C7DFF">
                <a:alpha val="33000"/>
              </a:srgbClr>
            </a:solidFill>
            <a:ln>
              <a:noFill/>
            </a:ln>
            <a:effectLst/>
          </c:spPr>
          <c:cat>
            <c:strRef>
              <c:f>Sheet1!$A$2:$A$25</c:f>
              <c:strCache>
                <c:ptCount val="2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strCache>
            </c:strRef>
          </c:cat>
          <c:val>
            <c:numRef>
              <c:f>Sheet1!$C$2:$C$25</c:f>
              <c:numCache>
                <c:formatCode>General</c:formatCode>
                <c:ptCount val="24"/>
                <c:pt idx="11" formatCode="0.0%">
                  <c:v>4.6936742556686527E-2</c:v>
                </c:pt>
                <c:pt idx="12" formatCode="0.0%">
                  <c:v>4.5105428845311747E-2</c:v>
                </c:pt>
                <c:pt idx="13" formatCode="0.0%">
                  <c:v>4.861324552077604E-2</c:v>
                </c:pt>
                <c:pt idx="14" formatCode="0.0%">
                  <c:v>5.0590660612565085E-2</c:v>
                </c:pt>
                <c:pt idx="15" formatCode="0.0%">
                  <c:v>5.1111847026852439E-2</c:v>
                </c:pt>
                <c:pt idx="16" formatCode="0.0%">
                  <c:v>4.7007926395679661E-2</c:v>
                </c:pt>
                <c:pt idx="17" formatCode="0.0%">
                  <c:v>4.5297965450859332E-2</c:v>
                </c:pt>
                <c:pt idx="18" formatCode="0.0%">
                  <c:v>4.0550227373375276E-2</c:v>
                </c:pt>
                <c:pt idx="19" formatCode="0.0%">
                  <c:v>3.5868435019176838E-2</c:v>
                </c:pt>
                <c:pt idx="20" formatCode="0.0%">
                  <c:v>3.2687744398294499E-2</c:v>
                </c:pt>
                <c:pt idx="21" formatCode="0.0%">
                  <c:v>2.8951628988732669E-2</c:v>
                </c:pt>
                <c:pt idx="22" formatCode="0.0%">
                  <c:v>2.8632711915094405E-2</c:v>
                </c:pt>
                <c:pt idx="23" formatCode="0.0%">
                  <c:v>2.9345379173435535E-2</c:v>
                </c:pt>
              </c:numCache>
            </c:numRef>
          </c:val>
        </c:ser>
        <c:dLbls>
          <c:showLegendKey val="0"/>
          <c:showVal val="0"/>
          <c:showCatName val="0"/>
          <c:showSerName val="0"/>
          <c:showPercent val="0"/>
          <c:showBubbleSize val="0"/>
        </c:dLbls>
        <c:axId val="460415864"/>
        <c:axId val="460416256"/>
      </c:areaChart>
      <c:lineChart>
        <c:grouping val="standard"/>
        <c:varyColors val="0"/>
        <c:ser>
          <c:idx val="2"/>
          <c:order val="2"/>
          <c:tx>
            <c:strRef>
              <c:f>Sheet1!$D$1</c:f>
              <c:strCache>
                <c:ptCount val="1"/>
                <c:pt idx="0">
                  <c:v>DETROIT</c:v>
                </c:pt>
              </c:strCache>
            </c:strRef>
          </c:tx>
          <c:spPr>
            <a:ln w="41275" cap="rnd">
              <a:solidFill>
                <a:srgbClr val="FFFF00"/>
              </a:solidFill>
              <a:round/>
            </a:ln>
            <a:effectLst/>
          </c:spPr>
          <c:marker>
            <c:symbol val="none"/>
          </c:marker>
          <c:cat>
            <c:strRef>
              <c:f>Sheet1!$A$2:$A$21</c:f>
              <c:strCache>
                <c:ptCount val="20"/>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strCache>
            </c:strRef>
          </c:cat>
          <c:val>
            <c:numRef>
              <c:f>Sheet1!$D$2:$D$25</c:f>
              <c:numCache>
                <c:formatCode>0.0%</c:formatCode>
                <c:ptCount val="24"/>
                <c:pt idx="0">
                  <c:v>6.39440601910162E-2</c:v>
                </c:pt>
                <c:pt idx="1">
                  <c:v>6.1928635126827988E-2</c:v>
                </c:pt>
                <c:pt idx="2">
                  <c:v>6.2920420462087179E-2</c:v>
                </c:pt>
                <c:pt idx="3">
                  <c:v>6.0254852313331914E-2</c:v>
                </c:pt>
                <c:pt idx="4">
                  <c:v>3.5910046030957841E-2</c:v>
                </c:pt>
                <c:pt idx="5">
                  <c:v>2.8053214158871683E-2</c:v>
                </c:pt>
                <c:pt idx="6">
                  <c:v>2.3217647364003207E-2</c:v>
                </c:pt>
                <c:pt idx="7">
                  <c:v>2.6626622746695413E-2</c:v>
                </c:pt>
                <c:pt idx="8">
                  <c:v>4.0405687728033921E-2</c:v>
                </c:pt>
                <c:pt idx="9">
                  <c:v>3.6066016761048592E-2</c:v>
                </c:pt>
                <c:pt idx="10">
                  <c:v>3.410715765708585E-2</c:v>
                </c:pt>
                <c:pt idx="11">
                  <c:v>3.0278376047230729E-2</c:v>
                </c:pt>
              </c:numCache>
            </c:numRef>
          </c:val>
          <c:smooth val="1"/>
        </c:ser>
        <c:ser>
          <c:idx val="3"/>
          <c:order val="3"/>
          <c:tx>
            <c:strRef>
              <c:f>Sheet1!$E$1</c:f>
              <c:strCache>
                <c:ptCount val="1"/>
              </c:strCache>
            </c:strRef>
          </c:tx>
          <c:spPr>
            <a:ln w="41275" cap="rnd">
              <a:solidFill>
                <a:srgbClr val="FFFF00"/>
              </a:solidFill>
              <a:prstDash val="sysDash"/>
              <a:round/>
            </a:ln>
            <a:effectLst/>
          </c:spPr>
          <c:marker>
            <c:symbol val="none"/>
          </c:marker>
          <c:cat>
            <c:strRef>
              <c:f>Sheet1!$A$2:$A$21</c:f>
              <c:strCache>
                <c:ptCount val="20"/>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strCache>
            </c:strRef>
          </c:cat>
          <c:val>
            <c:numRef>
              <c:f>Sheet1!$E$2:$E$25</c:f>
              <c:numCache>
                <c:formatCode>General</c:formatCode>
                <c:ptCount val="24"/>
                <c:pt idx="11" formatCode="0.0%">
                  <c:v>3.0278376047230729E-2</c:v>
                </c:pt>
                <c:pt idx="12" formatCode="0.0%">
                  <c:v>3.0735766282251262E-2</c:v>
                </c:pt>
                <c:pt idx="13" formatCode="0.0%">
                  <c:v>3.2703194829420287E-2</c:v>
                </c:pt>
                <c:pt idx="14" formatCode="0.0%">
                  <c:v>3.2226575355055326E-2</c:v>
                </c:pt>
                <c:pt idx="15" formatCode="0.0%">
                  <c:v>2.5543036835654433E-2</c:v>
                </c:pt>
                <c:pt idx="16" formatCode="0.0%">
                  <c:v>2.0594493219821333E-2</c:v>
                </c:pt>
                <c:pt idx="17" formatCode="0.0%">
                  <c:v>1.542427179496593E-2</c:v>
                </c:pt>
                <c:pt idx="18" formatCode="0.0%">
                  <c:v>9.2146198301804351E-3</c:v>
                </c:pt>
                <c:pt idx="19" formatCode="0.0%">
                  <c:v>7.639616142839767E-3</c:v>
                </c:pt>
                <c:pt idx="20" formatCode="0.0%">
                  <c:v>6.9040912838352888E-3</c:v>
                </c:pt>
                <c:pt idx="21" formatCode="0.0%">
                  <c:v>6.2688986603597046E-3</c:v>
                </c:pt>
                <c:pt idx="22" formatCode="0.0%">
                  <c:v>7.8390769735831849E-3</c:v>
                </c:pt>
                <c:pt idx="23" formatCode="0.0%">
                  <c:v>9.1972974818452617E-3</c:v>
                </c:pt>
              </c:numCache>
            </c:numRef>
          </c:val>
          <c:smooth val="1"/>
        </c:ser>
        <c:dLbls>
          <c:showLegendKey val="0"/>
          <c:showVal val="0"/>
          <c:showCatName val="0"/>
          <c:showSerName val="0"/>
          <c:showPercent val="0"/>
          <c:showBubbleSize val="0"/>
        </c:dLbls>
        <c:marker val="1"/>
        <c:smooth val="0"/>
        <c:axId val="460415864"/>
        <c:axId val="460416256"/>
      </c:lineChart>
      <c:catAx>
        <c:axId val="46041586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460416256"/>
        <c:crosses val="autoZero"/>
        <c:auto val="1"/>
        <c:lblAlgn val="ctr"/>
        <c:lblOffset val="0"/>
        <c:tickLblSkip val="4"/>
        <c:noMultiLvlLbl val="0"/>
      </c:catAx>
      <c:valAx>
        <c:axId val="460416256"/>
        <c:scaling>
          <c:orientation val="minMax"/>
          <c:max val="8.0000000000000016E-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Year-on-year Growth</a:t>
                </a:r>
                <a:endParaRPr lang="en-US" sz="1000" dirty="0"/>
              </a:p>
            </c:rich>
          </c:tx>
          <c:layout>
            <c:manualLayout>
              <c:xMode val="edge"/>
              <c:yMode val="edge"/>
              <c:x val="1.8079096045197741E-2"/>
              <c:y val="0.379051519769706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60415864"/>
        <c:crosses val="autoZero"/>
        <c:crossBetween val="between"/>
        <c:majorUnit val="1.0000000000000002E-2"/>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3C7DFF"/>
                </a:solidFill>
                <a:latin typeface="+mj-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400" b="0" i="0" u="none" strike="noStrike" kern="1200" baseline="0">
                <a:solidFill>
                  <a:srgbClr val="FF9900"/>
                </a:solidFill>
                <a:latin typeface="+mj-lt"/>
                <a:ea typeface="+mn-ea"/>
                <a:cs typeface="+mn-cs"/>
              </a:defRPr>
            </a:pPr>
            <a:endParaRPr lang="en-US"/>
          </a:p>
        </c:txPr>
      </c:legendEntry>
      <c:legendEntry>
        <c:idx val="3"/>
        <c:delete val="1"/>
      </c:legendEntry>
      <c:layout>
        <c:manualLayout>
          <c:xMode val="edge"/>
          <c:yMode val="edge"/>
          <c:x val="0.2269711730948886"/>
          <c:y val="0.91227965455930915"/>
          <c:w val="0.55762756350371456"/>
          <c:h val="6.08386250105833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800" dirty="0" smtClean="0"/>
              <a:t>Payroll Job Growth</a:t>
            </a:r>
          </a:p>
          <a:p>
            <a:pPr>
              <a:defRPr/>
            </a:pPr>
            <a:r>
              <a:rPr lang="en-US" sz="800" dirty="0" smtClean="0"/>
              <a:t>Source:  BLS CES Data, RCR</a:t>
            </a:r>
            <a:r>
              <a:rPr lang="en-US" sz="800" baseline="0" dirty="0" smtClean="0"/>
              <a:t> Forecast</a:t>
            </a:r>
            <a:endParaRPr lang="en-US" sz="800" dirty="0"/>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0.18745277705273858"/>
          <c:y val="0.11941410549487766"/>
          <c:w val="0.77855585930881643"/>
          <c:h val="0.7309336635339938"/>
        </c:manualLayout>
      </c:layout>
      <c:areaChart>
        <c:grouping val="standard"/>
        <c:varyColors val="0"/>
        <c:ser>
          <c:idx val="0"/>
          <c:order val="0"/>
          <c:tx>
            <c:strRef>
              <c:f>Sheet1!$B$1</c:f>
              <c:strCache>
                <c:ptCount val="1"/>
                <c:pt idx="0">
                  <c:v>RED 50</c:v>
                </c:pt>
              </c:strCache>
            </c:strRef>
          </c:tx>
          <c:spPr>
            <a:solidFill>
              <a:srgbClr val="92D050"/>
            </a:solidFill>
            <a:ln>
              <a:noFill/>
            </a:ln>
            <a:effectLst/>
          </c:spPr>
          <c:cat>
            <c:strRef>
              <c:f>Sheet1!$A$2:$A$29</c:f>
              <c:strCache>
                <c:ptCount val="28"/>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strCache>
            </c:strRef>
          </c:cat>
          <c:val>
            <c:numRef>
              <c:f>Sheet1!$B$2:$B$29</c:f>
              <c:numCache>
                <c:formatCode>0.0%</c:formatCode>
                <c:ptCount val="28"/>
                <c:pt idx="0">
                  <c:v>2.8401050770544785E-2</c:v>
                </c:pt>
                <c:pt idx="1">
                  <c:v>2.7307847220225896E-2</c:v>
                </c:pt>
                <c:pt idx="2">
                  <c:v>2.836066273824276E-2</c:v>
                </c:pt>
                <c:pt idx="3">
                  <c:v>2.7277159698706418E-2</c:v>
                </c:pt>
                <c:pt idx="4">
                  <c:v>2.7169194515075663E-2</c:v>
                </c:pt>
                <c:pt idx="5">
                  <c:v>2.5286773626489571E-2</c:v>
                </c:pt>
                <c:pt idx="6">
                  <c:v>2.4643025143733358E-2</c:v>
                </c:pt>
                <c:pt idx="7">
                  <c:v>2.0838267812298538E-2</c:v>
                </c:pt>
                <c:pt idx="8">
                  <c:v>2.0544938957827205E-2</c:v>
                </c:pt>
                <c:pt idx="9">
                  <c:v>1.9373447809828727E-2</c:v>
                </c:pt>
                <c:pt idx="10">
                  <c:v>1.6960787039968256E-2</c:v>
                </c:pt>
                <c:pt idx="11">
                  <c:v>1.8942428278212107E-2</c:v>
                </c:pt>
                <c:pt idx="12">
                  <c:v>1.9773998345710985E-2</c:v>
                </c:pt>
                <c:pt idx="13">
                  <c:v>1.8684308700477902E-2</c:v>
                </c:pt>
                <c:pt idx="14">
                  <c:v>2.025618084422675E-2</c:v>
                </c:pt>
                <c:pt idx="15">
                  <c:v>1.6864668395794761E-2</c:v>
                </c:pt>
                <c:pt idx="16">
                  <c:v>1.715582741232223E-2</c:v>
                </c:pt>
              </c:numCache>
            </c:numRef>
          </c:val>
        </c:ser>
        <c:ser>
          <c:idx val="1"/>
          <c:order val="1"/>
          <c:tx>
            <c:strRef>
              <c:f>Sheet1!$C$1</c:f>
              <c:strCache>
                <c:ptCount val="1"/>
              </c:strCache>
            </c:strRef>
          </c:tx>
          <c:spPr>
            <a:solidFill>
              <a:srgbClr val="92D050">
                <a:alpha val="33000"/>
              </a:srgbClr>
            </a:solidFill>
            <a:ln>
              <a:noFill/>
            </a:ln>
            <a:effectLst/>
          </c:spPr>
          <c:cat>
            <c:strRef>
              <c:f>Sheet1!$A$2:$A$29</c:f>
              <c:strCache>
                <c:ptCount val="28"/>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strCache>
            </c:strRef>
          </c:cat>
          <c:val>
            <c:numRef>
              <c:f>Sheet1!$C$2:$C$29</c:f>
              <c:numCache>
                <c:formatCode>General</c:formatCode>
                <c:ptCount val="28"/>
                <c:pt idx="16" formatCode="0.0%">
                  <c:v>1.715582741232223E-2</c:v>
                </c:pt>
                <c:pt idx="17" formatCode="0.0%">
                  <c:v>1.6368017322493496E-2</c:v>
                </c:pt>
                <c:pt idx="18" formatCode="0.0%">
                  <c:v>1.3698456576426963E-2</c:v>
                </c:pt>
                <c:pt idx="19" formatCode="0.0%">
                  <c:v>1.1745025345206658E-2</c:v>
                </c:pt>
                <c:pt idx="20" formatCode="0.0%">
                  <c:v>8.7138322260778018E-3</c:v>
                </c:pt>
                <c:pt idx="21" formatCode="0.0%">
                  <c:v>6.4993838580416014E-3</c:v>
                </c:pt>
                <c:pt idx="22" formatCode="0.0%">
                  <c:v>5.6573713329132087E-3</c:v>
                </c:pt>
                <c:pt idx="23" formatCode="0.0%">
                  <c:v>5.406274835496788E-3</c:v>
                </c:pt>
                <c:pt idx="24" formatCode="0.0%">
                  <c:v>6.2130749729527373E-3</c:v>
                </c:pt>
                <c:pt idx="25" formatCode="0.0%">
                  <c:v>7.4933663389819593E-3</c:v>
                </c:pt>
                <c:pt idx="26" formatCode="0.0%">
                  <c:v>8.6997138230837153E-3</c:v>
                </c:pt>
                <c:pt idx="27" formatCode="0.0%">
                  <c:v>9.9291954290767273E-3</c:v>
                </c:pt>
              </c:numCache>
            </c:numRef>
          </c:val>
        </c:ser>
        <c:dLbls>
          <c:showLegendKey val="0"/>
          <c:showVal val="0"/>
          <c:showCatName val="0"/>
          <c:showSerName val="0"/>
          <c:showPercent val="0"/>
          <c:showBubbleSize val="0"/>
        </c:dLbls>
        <c:axId val="460312840"/>
        <c:axId val="460313232"/>
      </c:areaChart>
      <c:lineChart>
        <c:grouping val="standard"/>
        <c:varyColors val="0"/>
        <c:ser>
          <c:idx val="2"/>
          <c:order val="2"/>
          <c:tx>
            <c:strRef>
              <c:f>Sheet1!$D$1</c:f>
              <c:strCache>
                <c:ptCount val="1"/>
                <c:pt idx="0">
                  <c:v>DETROIT</c:v>
                </c:pt>
              </c:strCache>
            </c:strRef>
          </c:tx>
          <c:spPr>
            <a:ln w="41275" cap="rnd">
              <a:solidFill>
                <a:srgbClr val="C00000"/>
              </a:solidFill>
              <a:round/>
            </a:ln>
            <a:effectLst/>
          </c:spPr>
          <c:marker>
            <c:symbol val="none"/>
          </c:marker>
          <c:cat>
            <c:strRef>
              <c:f>Sheet1!$A$2:$A$25</c:f>
              <c:strCache>
                <c:ptCount val="2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strCache>
            </c:strRef>
          </c:cat>
          <c:val>
            <c:numRef>
              <c:f>Sheet1!$D$2:$D$29</c:f>
              <c:numCache>
                <c:formatCode>0.0%</c:formatCode>
                <c:ptCount val="28"/>
                <c:pt idx="0">
                  <c:v>2.0286011254076797E-2</c:v>
                </c:pt>
                <c:pt idx="1">
                  <c:v>2.2362536174690872E-2</c:v>
                </c:pt>
                <c:pt idx="2">
                  <c:v>2.0515970515970532E-2</c:v>
                </c:pt>
                <c:pt idx="3">
                  <c:v>1.8522358144999661E-2</c:v>
                </c:pt>
                <c:pt idx="4">
                  <c:v>1.9144974883198048E-2</c:v>
                </c:pt>
                <c:pt idx="5">
                  <c:v>1.950591868244975E-2</c:v>
                </c:pt>
                <c:pt idx="6">
                  <c:v>2.1186950764415638E-2</c:v>
                </c:pt>
                <c:pt idx="7">
                  <c:v>1.9881929836466007E-2</c:v>
                </c:pt>
                <c:pt idx="8">
                  <c:v>2.0026196056804207E-2</c:v>
                </c:pt>
                <c:pt idx="9">
                  <c:v>1.7298534336244575E-2</c:v>
                </c:pt>
                <c:pt idx="10">
                  <c:v>1.3607046024822669E-2</c:v>
                </c:pt>
                <c:pt idx="11">
                  <c:v>1.1776447105788491E-2</c:v>
                </c:pt>
                <c:pt idx="12">
                  <c:v>1.336464704490933E-2</c:v>
                </c:pt>
                <c:pt idx="13">
                  <c:v>1.2918699859399538E-2</c:v>
                </c:pt>
                <c:pt idx="14">
                  <c:v>1.4321553772284093E-2</c:v>
                </c:pt>
                <c:pt idx="15">
                  <c:v>1.1244821463799543E-2</c:v>
                </c:pt>
                <c:pt idx="16">
                  <c:v>8.1697984227285594E-3</c:v>
                </c:pt>
              </c:numCache>
            </c:numRef>
          </c:val>
          <c:smooth val="1"/>
        </c:ser>
        <c:ser>
          <c:idx val="3"/>
          <c:order val="3"/>
          <c:tx>
            <c:strRef>
              <c:f>Sheet1!$E$1</c:f>
              <c:strCache>
                <c:ptCount val="1"/>
              </c:strCache>
            </c:strRef>
          </c:tx>
          <c:spPr>
            <a:ln w="41275" cap="rnd">
              <a:solidFill>
                <a:srgbClr val="C00000"/>
              </a:solidFill>
              <a:prstDash val="sysDash"/>
              <a:round/>
            </a:ln>
            <a:effectLst/>
          </c:spPr>
          <c:marker>
            <c:symbol val="none"/>
          </c:marker>
          <c:dLbls>
            <c:dLbl>
              <c:idx val="13"/>
              <c:layout>
                <c:manualLayout>
                  <c:x val="-8.4745762711864514E-2"/>
                  <c:y val="3.942710042962086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6"/>
              <c:layout>
                <c:manualLayout>
                  <c:x val="3.2643935543252782E-2"/>
                  <c:y val="-0.1734774786216239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50000"/>
                        </a:schemeClr>
                      </a:solidFill>
                      <a:round/>
                    </a:ln>
                    <a:effectLst/>
                  </c:spPr>
                </c15:leaderLines>
              </c:ext>
            </c:extLst>
          </c:dLbls>
          <c:cat>
            <c:strRef>
              <c:f>Sheet1!$A$2:$A$25</c:f>
              <c:strCache>
                <c:ptCount val="2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strCache>
            </c:strRef>
          </c:cat>
          <c:val>
            <c:numRef>
              <c:f>Sheet1!$E$2:$E$29</c:f>
              <c:numCache>
                <c:formatCode>General</c:formatCode>
                <c:ptCount val="28"/>
                <c:pt idx="16" formatCode="0.0%">
                  <c:v>8.1697984227285594E-3</c:v>
                </c:pt>
                <c:pt idx="17" formatCode="0.0%">
                  <c:v>2.8043283362015848E-3</c:v>
                </c:pt>
                <c:pt idx="18" formatCode="0.0%">
                  <c:v>-4.2892042318908143E-3</c:v>
                </c:pt>
                <c:pt idx="19" formatCode="0.0%">
                  <c:v>-8.7126544508298563E-3</c:v>
                </c:pt>
                <c:pt idx="20" formatCode="0.0%">
                  <c:v>-1.1624172939053441E-2</c:v>
                </c:pt>
                <c:pt idx="21" formatCode="0.0%">
                  <c:v>-1.1936347447165693E-2</c:v>
                </c:pt>
                <c:pt idx="22" formatCode="0.0%">
                  <c:v>-9.7764742948421718E-3</c:v>
                </c:pt>
                <c:pt idx="23" formatCode="0.0%">
                  <c:v>-7.3719847767787349E-3</c:v>
                </c:pt>
                <c:pt idx="24" formatCode="0.0%">
                  <c:v>-4.7532469690971992E-3</c:v>
                </c:pt>
                <c:pt idx="25" formatCode="0.0%">
                  <c:v>-2.880518076475113E-3</c:v>
                </c:pt>
                <c:pt idx="26" formatCode="0.0%">
                  <c:v>-1.3689789301767306E-3</c:v>
                </c:pt>
                <c:pt idx="27" formatCode="0.0%">
                  <c:v>-5.3999118482587344E-5</c:v>
                </c:pt>
              </c:numCache>
            </c:numRef>
          </c:val>
          <c:smooth val="1"/>
        </c:ser>
        <c:dLbls>
          <c:showLegendKey val="0"/>
          <c:showVal val="0"/>
          <c:showCatName val="0"/>
          <c:showSerName val="0"/>
          <c:showPercent val="0"/>
          <c:showBubbleSize val="0"/>
        </c:dLbls>
        <c:marker val="1"/>
        <c:smooth val="0"/>
        <c:axId val="460312840"/>
        <c:axId val="460313232"/>
      </c:lineChart>
      <c:catAx>
        <c:axId val="460312840"/>
        <c:scaling>
          <c:orientation val="minMax"/>
        </c:scaling>
        <c:delete val="0"/>
        <c:axPos val="b"/>
        <c:numFmt formatCode="General" sourceLinked="1"/>
        <c:majorTickMark val="in"/>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460313232"/>
        <c:crosses val="autoZero"/>
        <c:auto val="1"/>
        <c:lblAlgn val="ctr"/>
        <c:lblOffset val="0"/>
        <c:tickLblSkip val="4"/>
        <c:noMultiLvlLbl val="0"/>
      </c:catAx>
      <c:valAx>
        <c:axId val="460313232"/>
        <c:scaling>
          <c:orientation val="minMax"/>
          <c:max val="3.0000000000000006E-2"/>
          <c:min val="-1.5000000000000003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Year-on-year Growth</a:t>
                </a:r>
                <a:endParaRPr lang="en-US" sz="1000" dirty="0"/>
              </a:p>
            </c:rich>
          </c:tx>
          <c:layout>
            <c:manualLayout>
              <c:xMode val="edge"/>
              <c:yMode val="edge"/>
              <c:x val="1.8079096045197741E-2"/>
              <c:y val="0.379051519769706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60312840"/>
        <c:crosses val="autoZero"/>
        <c:crossBetween val="between"/>
        <c:majorUnit val="5.000000000000001E-3"/>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00B050"/>
                </a:solidFill>
                <a:latin typeface="+mj-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400" b="0" i="0" u="none" strike="noStrike" kern="1200" baseline="0">
                <a:solidFill>
                  <a:srgbClr val="C00000"/>
                </a:solidFill>
                <a:latin typeface="+mj-lt"/>
                <a:ea typeface="+mn-ea"/>
                <a:cs typeface="+mn-cs"/>
              </a:defRPr>
            </a:pPr>
            <a:endParaRPr lang="en-US"/>
          </a:p>
        </c:txPr>
      </c:legendEntry>
      <c:legendEntry>
        <c:idx val="3"/>
        <c:delete val="1"/>
      </c:legendEntry>
      <c:layout>
        <c:manualLayout>
          <c:xMode val="edge"/>
          <c:yMode val="edge"/>
          <c:x val="0.11962654032652698"/>
          <c:y val="0.91765599864533065"/>
          <c:w val="0.55762756350371456"/>
          <c:h val="6.08386250105833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Detroit Multifamily Permit Issuance</a:t>
            </a:r>
            <a:r>
              <a:rPr lang="en-US" sz="1600" dirty="0" smtClean="0"/>
              <a:t> </a:t>
            </a:r>
            <a:endParaRPr lang="en-US" sz="1600" dirty="0"/>
          </a:p>
          <a:p>
            <a:pPr>
              <a:defRPr/>
            </a:pPr>
            <a:r>
              <a:rPr lang="en-US" sz="1000" dirty="0"/>
              <a:t>Sources:  </a:t>
            </a:r>
            <a:r>
              <a:rPr lang="en-US" sz="1000" dirty="0" smtClean="0"/>
              <a:t>USCB, </a:t>
            </a:r>
            <a:r>
              <a:rPr lang="en-US" sz="1000" dirty="0" err="1" smtClean="0"/>
              <a:t>RealPage</a:t>
            </a:r>
            <a:endParaRPr lang="en-US" sz="1000" dirty="0"/>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9.653420472058688E-2"/>
          <c:y val="0.12306559265259255"/>
          <c:w val="0.84766233028858462"/>
          <c:h val="0.71161391076115488"/>
        </c:manualLayout>
      </c:layout>
      <c:barChart>
        <c:barDir val="col"/>
        <c:grouping val="clustered"/>
        <c:varyColors val="0"/>
        <c:ser>
          <c:idx val="0"/>
          <c:order val="0"/>
          <c:tx>
            <c:strRef>
              <c:f>Sheet1!$B$1</c:f>
              <c:strCache>
                <c:ptCount val="1"/>
                <c:pt idx="0">
                  <c:v>Multifamily Permits</c:v>
                </c:pt>
              </c:strCache>
            </c:strRef>
          </c:tx>
          <c:spPr>
            <a:solidFill>
              <a:srgbClr val="002060"/>
            </a:solidFill>
            <a:ln>
              <a:solidFill>
                <a:schemeClr val="tx1"/>
              </a:solidFill>
            </a:ln>
            <a:effectLst/>
          </c:spPr>
          <c:invertIfNegative val="0"/>
          <c:dPt>
            <c:idx val="2"/>
            <c:invertIfNegative val="0"/>
            <c:bubble3D val="0"/>
            <c:spPr>
              <a:solidFill>
                <a:srgbClr val="002060"/>
              </a:solidFill>
              <a:ln>
                <a:solidFill>
                  <a:schemeClr val="tx1"/>
                </a:solidFill>
              </a:ln>
              <a:effectLst/>
            </c:spPr>
          </c:dPt>
          <c:dPt>
            <c:idx val="3"/>
            <c:invertIfNegative val="0"/>
            <c:bubble3D val="0"/>
            <c:spPr>
              <a:pattFill prst="wdDnDiag">
                <a:fgClr>
                  <a:srgbClr val="002060"/>
                </a:fgClr>
                <a:bgClr>
                  <a:schemeClr val="bg1"/>
                </a:bgClr>
              </a:pattFill>
              <a:ln>
                <a:solidFill>
                  <a:schemeClr val="tx1"/>
                </a:solidFill>
              </a:ln>
              <a:effectLst/>
            </c:spPr>
          </c:dPt>
          <c:dLbls>
            <c:dLbl>
              <c:idx val="0"/>
              <c:layout>
                <c:manualLayout>
                  <c:x val="1.4806556996325526E-3"/>
                  <c:y val="0.1036123650921180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806556996325526E-3"/>
                  <c:y val="0.135863437632347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806556996325526E-3"/>
                  <c:y val="0.1033343668444630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364589897427869E-2"/>
                  <c:y val="-4.0074300327336887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2016</c:v>
                </c:pt>
                <c:pt idx="1">
                  <c:v>2017</c:v>
                </c:pt>
                <c:pt idx="2">
                  <c:v>2018</c:v>
                </c:pt>
                <c:pt idx="3">
                  <c:v>T12 March</c:v>
                </c:pt>
              </c:strCache>
            </c:strRef>
          </c:cat>
          <c:val>
            <c:numRef>
              <c:f>Sheet1!$B$2:$B$5</c:f>
              <c:numCache>
                <c:formatCode>_(* #,##0_);_(* \(#,##0\);_(* "-"??_);_(@_)</c:formatCode>
                <c:ptCount val="4"/>
                <c:pt idx="0">
                  <c:v>1646</c:v>
                </c:pt>
                <c:pt idx="1">
                  <c:v>2896</c:v>
                </c:pt>
                <c:pt idx="2">
                  <c:v>928</c:v>
                </c:pt>
                <c:pt idx="3">
                  <c:v>848</c:v>
                </c:pt>
              </c:numCache>
            </c:numRef>
          </c:val>
        </c:ser>
        <c:dLbls>
          <c:showLegendKey val="0"/>
          <c:showVal val="0"/>
          <c:showCatName val="0"/>
          <c:showSerName val="0"/>
          <c:showPercent val="0"/>
          <c:showBubbleSize val="0"/>
        </c:dLbls>
        <c:gapWidth val="136"/>
        <c:overlap val="-14"/>
        <c:axId val="460314016"/>
        <c:axId val="460314408"/>
        <c:extLst/>
      </c:barChart>
      <c:catAx>
        <c:axId val="46031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60314408"/>
        <c:crosses val="autoZero"/>
        <c:auto val="1"/>
        <c:lblAlgn val="ctr"/>
        <c:lblOffset val="100"/>
        <c:noMultiLvlLbl val="0"/>
      </c:catAx>
      <c:valAx>
        <c:axId val="460314408"/>
        <c:scaling>
          <c:orientation val="minMax"/>
          <c:max val="3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Units</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60314016"/>
        <c:crosses val="autoZero"/>
        <c:crossBetween val="between"/>
        <c:majorUnit val="500"/>
      </c:valAx>
      <c:spPr>
        <a:noFill/>
        <a:ln w="25400">
          <a:noFill/>
        </a:ln>
        <a:effectLst/>
      </c:spPr>
    </c:plotArea>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Detroit Supply &amp; Demand</a:t>
            </a:r>
            <a:r>
              <a:rPr lang="en-US" sz="1600" dirty="0" smtClean="0"/>
              <a:t> Levels </a:t>
            </a:r>
            <a:endParaRPr lang="en-US" sz="1600" dirty="0"/>
          </a:p>
          <a:p>
            <a:pPr>
              <a:defRPr/>
            </a:pPr>
            <a:r>
              <a:rPr lang="en-US" sz="1000" dirty="0"/>
              <a:t>Sources:  </a:t>
            </a:r>
            <a:r>
              <a:rPr lang="en-US" sz="1000" dirty="0" smtClean="0"/>
              <a:t>REIS </a:t>
            </a:r>
            <a:r>
              <a:rPr lang="en-US" sz="1000" dirty="0"/>
              <a:t>Histories, RCR Forecasts</a:t>
            </a:r>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9.355942531441179E-2"/>
          <c:y val="0.12306561679790026"/>
          <c:w val="0.82249118339483107"/>
          <c:h val="0.71161391076115488"/>
        </c:manualLayout>
      </c:layout>
      <c:barChart>
        <c:barDir val="col"/>
        <c:grouping val="clustered"/>
        <c:varyColors val="0"/>
        <c:ser>
          <c:idx val="2"/>
          <c:order val="2"/>
          <c:tx>
            <c:strRef>
              <c:f>Sheet1!$D$1</c:f>
              <c:strCache>
                <c:ptCount val="1"/>
                <c:pt idx="0">
                  <c:v>DEMAND</c:v>
                </c:pt>
              </c:strCache>
            </c:strRef>
          </c:tx>
          <c:spPr>
            <a:solidFill>
              <a:srgbClr val="C00000"/>
            </a:solidFill>
            <a:ln>
              <a:solidFill>
                <a:schemeClr val="tx1"/>
              </a:solidFill>
            </a:ln>
            <a:effectLst/>
          </c:spPr>
          <c:invertIfNegative val="0"/>
          <c:dPt>
            <c:idx val="2"/>
            <c:invertIfNegative val="0"/>
            <c:bubble3D val="0"/>
            <c:spPr>
              <a:pattFill prst="wdUpDiag">
                <a:fgClr>
                  <a:srgbClr val="C00000"/>
                </a:fgClr>
                <a:bgClr>
                  <a:schemeClr val="bg1"/>
                </a:bgClr>
              </a:pattFill>
              <a:ln>
                <a:solidFill>
                  <a:schemeClr val="tx1"/>
                </a:solidFill>
              </a:ln>
              <a:effectLst/>
            </c:spPr>
          </c:dPt>
          <c:dPt>
            <c:idx val="3"/>
            <c:invertIfNegative val="0"/>
            <c:bubble3D val="0"/>
            <c:spPr>
              <a:pattFill prst="wdUpDiag">
                <a:fgClr>
                  <a:srgbClr val="C00000"/>
                </a:fgClr>
                <a:bgClr>
                  <a:schemeClr val="bg1"/>
                </a:bgClr>
              </a:pattFill>
              <a:ln>
                <a:solidFill>
                  <a:schemeClr val="tx1"/>
                </a:solidFill>
              </a:ln>
              <a:effectLst/>
            </c:spPr>
          </c:dPt>
          <c:dPt>
            <c:idx val="4"/>
            <c:invertIfNegative val="0"/>
            <c:bubble3D val="0"/>
            <c:spPr>
              <a:pattFill prst="wdUpDiag">
                <a:fgClr>
                  <a:srgbClr val="C00000"/>
                </a:fgClr>
                <a:bgClr>
                  <a:schemeClr val="bg1"/>
                </a:bgClr>
              </a:pattFill>
              <a:ln>
                <a:solidFill>
                  <a:schemeClr val="tx1"/>
                </a:solidFill>
              </a:ln>
              <a:effectLst/>
            </c:spPr>
          </c:dPt>
          <c:dLbls>
            <c:dLbl>
              <c:idx val="0"/>
              <c:layout>
                <c:manualLayout>
                  <c:x val="-2.2345076487525727E-3"/>
                  <c:y val="7.12449239997507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345076487526134E-3"/>
                  <c:y val="7.65863267724388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637786146915267E-3"/>
                  <c:y val="-8.6613203694260489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0480310718513247E-2"/>
                  <c:y val="-1.7991994188728405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873529035599976E-2"/>
                  <c:y val="-1.1994662792485537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2017</c:v>
                </c:pt>
                <c:pt idx="1">
                  <c:v>2018</c:v>
                </c:pt>
                <c:pt idx="2">
                  <c:v>2019f</c:v>
                </c:pt>
                <c:pt idx="3">
                  <c:v>2020f</c:v>
                </c:pt>
                <c:pt idx="4">
                  <c:v>2021f</c:v>
                </c:pt>
              </c:strCache>
            </c:strRef>
          </c:cat>
          <c:val>
            <c:numRef>
              <c:f>Sheet1!$D$2:$D$6</c:f>
              <c:numCache>
                <c:formatCode>_(* #,##0_);_(* \(#,##0\);_(* "-"??_);_(@_)</c:formatCode>
                <c:ptCount val="5"/>
                <c:pt idx="0">
                  <c:v>655</c:v>
                </c:pt>
                <c:pt idx="1">
                  <c:v>756</c:v>
                </c:pt>
                <c:pt idx="2">
                  <c:v>981</c:v>
                </c:pt>
                <c:pt idx="3">
                  <c:v>1184</c:v>
                </c:pt>
                <c:pt idx="4">
                  <c:v>1094</c:v>
                </c:pt>
              </c:numCache>
            </c:numRef>
          </c:val>
        </c:ser>
        <c:ser>
          <c:idx val="0"/>
          <c:order val="0"/>
          <c:tx>
            <c:strRef>
              <c:f>Sheet1!$B$1</c:f>
              <c:strCache>
                <c:ptCount val="1"/>
                <c:pt idx="0">
                  <c:v>SUPPLY</c:v>
                </c:pt>
              </c:strCache>
            </c:strRef>
          </c:tx>
          <c:spPr>
            <a:solidFill>
              <a:srgbClr val="002060"/>
            </a:solidFill>
            <a:ln>
              <a:solidFill>
                <a:schemeClr val="tx1"/>
              </a:solidFill>
            </a:ln>
            <a:effectLst/>
          </c:spPr>
          <c:invertIfNegative val="0"/>
          <c:dPt>
            <c:idx val="2"/>
            <c:invertIfNegative val="0"/>
            <c:bubble3D val="0"/>
            <c:spPr>
              <a:pattFill prst="wdDnDiag">
                <a:fgClr>
                  <a:srgbClr val="002060"/>
                </a:fgClr>
                <a:bgClr>
                  <a:schemeClr val="bg1"/>
                </a:bgClr>
              </a:pattFill>
              <a:ln>
                <a:solidFill>
                  <a:schemeClr val="tx1"/>
                </a:solidFill>
              </a:ln>
              <a:effectLst/>
            </c:spPr>
          </c:dPt>
          <c:dPt>
            <c:idx val="3"/>
            <c:invertIfNegative val="0"/>
            <c:bubble3D val="0"/>
            <c:spPr>
              <a:pattFill prst="wdDnDiag">
                <a:fgClr>
                  <a:srgbClr val="002060"/>
                </a:fgClr>
                <a:bgClr>
                  <a:schemeClr val="bg1"/>
                </a:bgClr>
              </a:pattFill>
              <a:ln>
                <a:solidFill>
                  <a:schemeClr val="tx1"/>
                </a:solidFill>
              </a:ln>
              <a:effectLst/>
            </c:spPr>
          </c:dPt>
          <c:dPt>
            <c:idx val="4"/>
            <c:invertIfNegative val="0"/>
            <c:bubble3D val="0"/>
            <c:spPr>
              <a:pattFill prst="wdDnDiag">
                <a:fgClr>
                  <a:srgbClr val="002060"/>
                </a:fgClr>
                <a:bgClr>
                  <a:schemeClr val="bg1"/>
                </a:bgClr>
              </a:pattFill>
              <a:ln>
                <a:solidFill>
                  <a:schemeClr val="tx1"/>
                </a:solidFill>
              </a:ln>
              <a:effectLst/>
            </c:spPr>
          </c:dPt>
          <c:dLbls>
            <c:dLbl>
              <c:idx val="0"/>
              <c:layout>
                <c:manualLayout>
                  <c:x val="-2.7145040911434477E-17"/>
                  <c:y val="0.1012315809809646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806556996325526E-3"/>
                  <c:y val="0.1358634376323472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613113992651052E-3"/>
                  <c:y val="-1.3319944865916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4032784981627629E-3"/>
                  <c:y val="-1.86479228122830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287212695958078E-2"/>
                  <c:y val="-4.5287812544115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2017</c:v>
                </c:pt>
                <c:pt idx="1">
                  <c:v>2018</c:v>
                </c:pt>
                <c:pt idx="2">
                  <c:v>2019f</c:v>
                </c:pt>
                <c:pt idx="3">
                  <c:v>2020f</c:v>
                </c:pt>
                <c:pt idx="4">
                  <c:v>2021f</c:v>
                </c:pt>
              </c:strCache>
            </c:strRef>
          </c:cat>
          <c:val>
            <c:numRef>
              <c:f>Sheet1!$B$2:$B$6</c:f>
              <c:numCache>
                <c:formatCode>_(* #,##0_);_(* \(#,##0\);_(* "-"??_);_(@_)</c:formatCode>
                <c:ptCount val="5"/>
                <c:pt idx="0">
                  <c:v>1195</c:v>
                </c:pt>
                <c:pt idx="1">
                  <c:v>1217</c:v>
                </c:pt>
                <c:pt idx="2">
                  <c:v>1680</c:v>
                </c:pt>
                <c:pt idx="3">
                  <c:v>1029</c:v>
                </c:pt>
                <c:pt idx="4">
                  <c:v>1118</c:v>
                </c:pt>
              </c:numCache>
            </c:numRef>
          </c:val>
        </c:ser>
        <c:dLbls>
          <c:showLegendKey val="0"/>
          <c:showVal val="0"/>
          <c:showCatName val="0"/>
          <c:showSerName val="0"/>
          <c:showPercent val="0"/>
          <c:showBubbleSize val="0"/>
        </c:dLbls>
        <c:gapWidth val="136"/>
        <c:overlap val="-14"/>
        <c:axId val="460314800"/>
        <c:axId val="4603151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CORE URBAN SUPPLY</c:v>
                      </c:pt>
                    </c:strCache>
                  </c:strRef>
                </c:tx>
                <c:spPr>
                  <a:solidFill>
                    <a:schemeClr val="accent2"/>
                  </a:solidFill>
                  <a:ln>
                    <a:noFill/>
                  </a:ln>
                  <a:effectLst/>
                </c:spPr>
                <c:invertIfNegative val="0"/>
                <c:dPt>
                  <c:idx val="0"/>
                  <c:invertIfNegative val="0"/>
                  <c:bubble3D val="0"/>
                  <c:spPr>
                    <a:solidFill>
                      <a:srgbClr val="002060"/>
                    </a:solidFill>
                    <a:ln>
                      <a:noFill/>
                    </a:ln>
                    <a:effectLst/>
                  </c:spPr>
                </c:dPt>
                <c:cat>
                  <c:strRef>
                    <c:extLst>
                      <c:ext uri="{02D57815-91ED-43cb-92C2-25804820EDAC}">
                        <c15:formulaRef>
                          <c15:sqref>Sheet1!$A$2:$A$6</c15:sqref>
                        </c15:formulaRef>
                      </c:ext>
                    </c:extLst>
                    <c:strCache>
                      <c:ptCount val="5"/>
                      <c:pt idx="0">
                        <c:v>2017</c:v>
                      </c:pt>
                      <c:pt idx="1">
                        <c:v>2018</c:v>
                      </c:pt>
                      <c:pt idx="2">
                        <c:v>2019f</c:v>
                      </c:pt>
                      <c:pt idx="3">
                        <c:v>2020f</c:v>
                      </c:pt>
                      <c:pt idx="4">
                        <c:v>2021f</c:v>
                      </c:pt>
                    </c:strCache>
                  </c:strRef>
                </c:cat>
                <c:val>
                  <c:numRef>
                    <c:extLst>
                      <c:ext uri="{02D57815-91ED-43cb-92C2-25804820EDAC}">
                        <c15:formulaRef>
                          <c15:sqref>Sheet1!$C$2:$C$7</c15:sqref>
                        </c15:formulaRef>
                      </c:ext>
                    </c:extLst>
                    <c:numCache>
                      <c:formatCode>General</c:formatCode>
                      <c:ptCount val="6"/>
                    </c:numCache>
                  </c:numRef>
                </c:val>
              </c15:ser>
            </c15:filteredBarSeries>
          </c:ext>
        </c:extLst>
      </c:barChart>
      <c:lineChart>
        <c:grouping val="standard"/>
        <c:varyColors val="0"/>
        <c:ser>
          <c:idx val="3"/>
          <c:order val="3"/>
          <c:tx>
            <c:strRef>
              <c:f>Sheet1!$E$1</c:f>
              <c:strCache>
                <c:ptCount val="1"/>
                <c:pt idx="0">
                  <c:v>OCCUPANCY</c:v>
                </c:pt>
              </c:strCache>
            </c:strRef>
          </c:tx>
          <c:spPr>
            <a:ln w="28575" cap="rnd">
              <a:solidFill>
                <a:schemeClr val="accent4"/>
              </a:solidFill>
              <a:round/>
            </a:ln>
            <a:effectLst/>
          </c:spPr>
          <c:marker>
            <c:symbol val="none"/>
          </c:marker>
          <c:dLbls>
            <c:dLbl>
              <c:idx val="0"/>
              <c:layout>
                <c:manualLayout>
                  <c:x val="-3.109376969228363E-2"/>
                  <c:y val="-8.52476471418649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6651802593385947E-2"/>
                  <c:y val="-8.5247647141864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2187539384567204E-2"/>
                  <c:y val="-0.1651673163373633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861638087874346E-2"/>
                  <c:y val="-0.1891432170960128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7016392490813815E-2"/>
                  <c:y val="-0.19979917298874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50000"/>
                        </a:schemeClr>
                      </a:solidFill>
                      <a:round/>
                    </a:ln>
                    <a:effectLst/>
                  </c:spPr>
                </c15:leaderLines>
              </c:ext>
            </c:extLst>
          </c:dLbls>
          <c:val>
            <c:numRef>
              <c:f>Sheet1!$E$2:$E$6</c:f>
              <c:numCache>
                <c:formatCode>0.0%</c:formatCode>
                <c:ptCount val="5"/>
                <c:pt idx="0">
                  <c:v>0.97199999999999998</c:v>
                </c:pt>
                <c:pt idx="1">
                  <c:v>0.97099999999999997</c:v>
                </c:pt>
                <c:pt idx="2">
                  <c:v>0.96799999999999997</c:v>
                </c:pt>
                <c:pt idx="3">
                  <c:v>0.97</c:v>
                </c:pt>
                <c:pt idx="4">
                  <c:v>0.97</c:v>
                </c:pt>
              </c:numCache>
            </c:numRef>
          </c:val>
          <c:smooth val="0"/>
        </c:ser>
        <c:dLbls>
          <c:showLegendKey val="0"/>
          <c:showVal val="0"/>
          <c:showCatName val="0"/>
          <c:showSerName val="0"/>
          <c:showPercent val="0"/>
          <c:showBubbleSize val="0"/>
        </c:dLbls>
        <c:marker val="1"/>
        <c:smooth val="0"/>
        <c:axId val="460315976"/>
        <c:axId val="460315584"/>
      </c:lineChart>
      <c:catAx>
        <c:axId val="46031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60315192"/>
        <c:crosses val="autoZero"/>
        <c:auto val="1"/>
        <c:lblAlgn val="ctr"/>
        <c:lblOffset val="100"/>
        <c:noMultiLvlLbl val="0"/>
      </c:catAx>
      <c:valAx>
        <c:axId val="460315192"/>
        <c:scaling>
          <c:orientation val="minMax"/>
          <c:max val="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r>
                  <a:rPr lang="en-US" sz="1200" dirty="0" smtClean="0"/>
                  <a:t>Units</a:t>
                </a:r>
                <a:endParaRPr lang="en-US" sz="12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60314800"/>
        <c:crosses val="autoZero"/>
        <c:crossBetween val="between"/>
        <c:majorUnit val="500"/>
      </c:valAx>
      <c:valAx>
        <c:axId val="460315584"/>
        <c:scaling>
          <c:orientation val="minMax"/>
          <c:min val="0.96000000000000008"/>
        </c:scaling>
        <c:delete val="0"/>
        <c:axPos val="r"/>
        <c:title>
          <c:tx>
            <c:rich>
              <a:bodyPr rot="-54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r>
                  <a:rPr lang="en-US" sz="1200" dirty="0" smtClean="0"/>
                  <a:t>Occupancy</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460315976"/>
        <c:crosses val="max"/>
        <c:crossBetween val="between"/>
      </c:valAx>
      <c:catAx>
        <c:axId val="460315976"/>
        <c:scaling>
          <c:orientation val="minMax"/>
        </c:scaling>
        <c:delete val="1"/>
        <c:axPos val="b"/>
        <c:majorTickMark val="out"/>
        <c:minorTickMark val="none"/>
        <c:tickLblPos val="nextTo"/>
        <c:crossAx val="460315584"/>
        <c:crosses val="autoZero"/>
        <c:auto val="1"/>
        <c:lblAlgn val="ctr"/>
        <c:lblOffset val="100"/>
        <c:noMultiLvlLbl val="0"/>
      </c:catAx>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C00000"/>
                </a:solidFill>
                <a:latin typeface="+mj-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002060"/>
                </a:solidFill>
                <a:latin typeface="+mj-lt"/>
                <a:ea typeface="+mn-ea"/>
                <a:cs typeface="+mn-cs"/>
              </a:defRPr>
            </a:pPr>
            <a:endParaRPr lang="en-US"/>
          </a:p>
        </c:txPr>
      </c:legendEntry>
      <c:layout>
        <c:manualLayout>
          <c:xMode val="edge"/>
          <c:yMode val="edge"/>
          <c:x val="0.39647322027634363"/>
          <c:y val="0.93706666666666671"/>
          <c:w val="0.44016396338186892"/>
          <c:h val="5.39617186882182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US PAYROLL JOB GROWTH:  ANNUAL CHANGE</a:t>
            </a:r>
          </a:p>
          <a:p>
            <a:pPr>
              <a:defRPr/>
            </a:pPr>
            <a:r>
              <a:rPr lang="en-US" sz="1200" baseline="0" dirty="0" smtClean="0"/>
              <a:t>Sources: Bureau of Labor Statistics, RCR Tabulations</a:t>
            </a:r>
            <a:endParaRPr lang="en-US" sz="12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778840690115953E-2"/>
          <c:y val="0.15495026586793254"/>
          <c:w val="0.88877468825516559"/>
          <c:h val="0.73627135336740068"/>
        </c:manualLayout>
      </c:layout>
      <c:lineChart>
        <c:grouping val="standard"/>
        <c:varyColors val="0"/>
        <c:ser>
          <c:idx val="0"/>
          <c:order val="0"/>
          <c:tx>
            <c:strRef>
              <c:f>Sheet1!$B$1</c:f>
              <c:strCache>
                <c:ptCount val="1"/>
                <c:pt idx="0">
                  <c:v>PAYROLL JOB GROWTH</c:v>
                </c:pt>
              </c:strCache>
            </c:strRef>
          </c:tx>
          <c:spPr>
            <a:ln w="50800" cap="rnd">
              <a:solidFill>
                <a:schemeClr val="tx1">
                  <a:lumMod val="50000"/>
                </a:schemeClr>
              </a:solidFill>
              <a:round/>
            </a:ln>
            <a:effectLst/>
          </c:spPr>
          <c:marker>
            <c:symbol val="none"/>
          </c:marker>
          <c:dLbls>
            <c:dLbl>
              <c:idx val="12"/>
              <c:layout>
                <c:manualLayout>
                  <c:x val="-3.9651070578905628E-2"/>
                  <c:y val="8.82716077985679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2.5376685170499486E-2"/>
                  <c:y val="-0.1123456826527229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strCache>
            </c:strRef>
          </c:cat>
          <c:val>
            <c:numRef>
              <c:f>Sheet1!$B$2:$B$18</c:f>
              <c:numCache>
                <c:formatCode>0.0%</c:formatCode>
                <c:ptCount val="17"/>
                <c:pt idx="0">
                  <c:v>2.212988867802701E-2</c:v>
                </c:pt>
                <c:pt idx="1">
                  <c:v>2.1133914410162324E-2</c:v>
                </c:pt>
                <c:pt idx="2">
                  <c:v>2.0352804286514647E-2</c:v>
                </c:pt>
                <c:pt idx="3">
                  <c:v>1.9481822710927021E-2</c:v>
                </c:pt>
                <c:pt idx="4">
                  <c:v>1.8825083203135362E-2</c:v>
                </c:pt>
                <c:pt idx="5">
                  <c:v>1.7552503830298383E-2</c:v>
                </c:pt>
                <c:pt idx="6">
                  <c:v>1.8149480387533057E-2</c:v>
                </c:pt>
                <c:pt idx="7">
                  <c:v>1.6274717792178484E-2</c:v>
                </c:pt>
                <c:pt idx="8">
                  <c:v>1.6610265815917957E-2</c:v>
                </c:pt>
                <c:pt idx="9">
                  <c:v>1.6002287358654277E-2</c:v>
                </c:pt>
                <c:pt idx="10">
                  <c:v>1.5090408786913478E-2</c:v>
                </c:pt>
                <c:pt idx="11">
                  <c:v>1.5266601489057674E-2</c:v>
                </c:pt>
                <c:pt idx="12">
                  <c:v>1.5169995426131955E-2</c:v>
                </c:pt>
                <c:pt idx="13">
                  <c:v>1.6285846564448869E-2</c:v>
                </c:pt>
                <c:pt idx="14">
                  <c:v>1.7545054555856643E-2</c:v>
                </c:pt>
                <c:pt idx="15">
                  <c:v>1.7804713804713712E-2</c:v>
                </c:pt>
                <c:pt idx="16">
                  <c:v>1.7851413436004604E-2</c:v>
                </c:pt>
              </c:numCache>
            </c:numRef>
          </c:val>
          <c:smooth val="1"/>
        </c:ser>
        <c:dLbls>
          <c:showLegendKey val="0"/>
          <c:showVal val="0"/>
          <c:showCatName val="0"/>
          <c:showSerName val="0"/>
          <c:showPercent val="0"/>
          <c:showBubbleSize val="0"/>
        </c:dLbls>
        <c:smooth val="0"/>
        <c:axId val="451389336"/>
        <c:axId val="451390512"/>
      </c:lineChart>
      <c:catAx>
        <c:axId val="451389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1390512"/>
        <c:crosses val="autoZero"/>
        <c:auto val="1"/>
        <c:lblAlgn val="ctr"/>
        <c:lblOffset val="100"/>
        <c:noMultiLvlLbl val="0"/>
      </c:catAx>
      <c:valAx>
        <c:axId val="451390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Year-on-year Change</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13893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ayout>
        <c:manualLayout>
          <c:xMode val="edge"/>
          <c:yMode val="edge"/>
          <c:x val="0.66107988285762453"/>
          <c:y val="0.65434620246739261"/>
          <c:w val="0.3122572386619793"/>
          <c:h val="5.40900020767312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Metro Detroit Rent Trends and Forecast</a:t>
            </a:r>
          </a:p>
          <a:p>
            <a:pPr>
              <a:defRPr/>
            </a:pPr>
            <a:r>
              <a:rPr lang="en-US" sz="1200" baseline="0" dirty="0" smtClean="0"/>
              <a:t>Sources: Reis History, RCR Forecasts</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025407906485919E-2"/>
          <c:y val="0.14848606797621366"/>
          <c:w val="0.87788494320842725"/>
          <c:h val="0.73250543874284169"/>
        </c:manualLayout>
      </c:layout>
      <c:areaChart>
        <c:grouping val="standard"/>
        <c:varyColors val="0"/>
        <c:ser>
          <c:idx val="1"/>
          <c:order val="0"/>
          <c:tx>
            <c:strRef>
              <c:f>Sheet1!$B$1</c:f>
              <c:strCache>
                <c:ptCount val="1"/>
                <c:pt idx="0">
                  <c:v>RED 50 RENT TREND</c:v>
                </c:pt>
              </c:strCache>
            </c:strRef>
          </c:tx>
          <c:spPr>
            <a:solidFill>
              <a:schemeClr val="bg1">
                <a:lumMod val="85000"/>
              </a:schemeClr>
            </a:solidFill>
            <a:ln w="9525">
              <a:solidFill>
                <a:schemeClr val="tx1"/>
              </a:solidFill>
            </a:ln>
            <a:effectLst/>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4.7581284694686752E-3"/>
                  <c:y val="-0.3156378703100311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Sheet1!$B$2:$B$14</c:f>
              <c:numCache>
                <c:formatCode>0.0%</c:formatCode>
                <c:ptCount val="13"/>
                <c:pt idx="0">
                  <c:v>5.7195289634072444E-2</c:v>
                </c:pt>
                <c:pt idx="1">
                  <c:v>5.4888241547305795E-2</c:v>
                </c:pt>
                <c:pt idx="2">
                  <c:v>5.1433834858986456E-2</c:v>
                </c:pt>
                <c:pt idx="3">
                  <c:v>4.4887715131795229E-2</c:v>
                </c:pt>
                <c:pt idx="4">
                  <c:v>4.0758153670753174E-2</c:v>
                </c:pt>
                <c:pt idx="5">
                  <c:v>4.1092184635768268E-2</c:v>
                </c:pt>
                <c:pt idx="6">
                  <c:v>4.1581154100883456E-2</c:v>
                </c:pt>
                <c:pt idx="7">
                  <c:v>4.3336933270087065E-2</c:v>
                </c:pt>
                <c:pt idx="8">
                  <c:v>4.8270347838789314E-2</c:v>
                </c:pt>
                <c:pt idx="9">
                  <c:v>4.8222384107492931E-2</c:v>
                </c:pt>
                <c:pt idx="10">
                  <c:v>4.8093920596477116E-2</c:v>
                </c:pt>
                <c:pt idx="11">
                  <c:v>5.0668323120475076E-2</c:v>
                </c:pt>
                <c:pt idx="12">
                  <c:v>4.4576808206102499E-2</c:v>
                </c:pt>
              </c:numCache>
            </c:numRef>
          </c:val>
        </c:ser>
        <c:ser>
          <c:idx val="4"/>
          <c:order val="1"/>
          <c:tx>
            <c:strRef>
              <c:f>Sheet1!$C$1</c:f>
              <c:strCache>
                <c:ptCount val="1"/>
                <c:pt idx="0">
                  <c:v>Column1</c:v>
                </c:pt>
              </c:strCache>
            </c:strRef>
          </c:tx>
          <c:spPr>
            <a:pattFill prst="ltDnDiag">
              <a:fgClr>
                <a:schemeClr val="bg1">
                  <a:lumMod val="85000"/>
                </a:schemeClr>
              </a:fgClr>
              <a:bgClr>
                <a:schemeClr val="bg1"/>
              </a:bgClr>
            </a:pattFill>
            <a:ln w="9525">
              <a:solidFill>
                <a:schemeClr val="tx1"/>
              </a:solidFill>
              <a:prstDash val="sysDot"/>
            </a:ln>
            <a:effectLst/>
          </c:spPr>
          <c:dLbls>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Sheet1!$C$2:$C$34</c:f>
              <c:numCache>
                <c:formatCode>General</c:formatCode>
                <c:ptCount val="33"/>
                <c:pt idx="12" formatCode="0.0%">
                  <c:v>4.4576808206102499E-2</c:v>
                </c:pt>
                <c:pt idx="13" formatCode="0.0%">
                  <c:v>3.9488764249016976E-2</c:v>
                </c:pt>
                <c:pt idx="14" formatCode="0.0%">
                  <c:v>3.5685060246071328E-2</c:v>
                </c:pt>
                <c:pt idx="15" formatCode="0.0%">
                  <c:v>3.0844167574249091E-2</c:v>
                </c:pt>
                <c:pt idx="16" formatCode="0.0%">
                  <c:v>2.8013577499057665E-2</c:v>
                </c:pt>
                <c:pt idx="17" formatCode="0.0%">
                  <c:v>2.5353913077472211E-2</c:v>
                </c:pt>
                <c:pt idx="18" formatCode="0.0%">
                  <c:v>2.2733121839965661E-2</c:v>
                </c:pt>
                <c:pt idx="19" formatCode="0.0%">
                  <c:v>2.1715313172113164E-2</c:v>
                </c:pt>
                <c:pt idx="20" formatCode="0.0%">
                  <c:v>2.1431069603372429E-2</c:v>
                </c:pt>
                <c:pt idx="21" formatCode="0.0%">
                  <c:v>2.2648428006593342E-2</c:v>
                </c:pt>
                <c:pt idx="22" formatCode="0.0%">
                  <c:v>2.5053761076797059E-2</c:v>
                </c:pt>
                <c:pt idx="23" formatCode="0.0%">
                  <c:v>2.7196660788690926E-2</c:v>
                </c:pt>
                <c:pt idx="24" formatCode="0.0%">
                  <c:v>2.9100629869890923E-2</c:v>
                </c:pt>
                <c:pt idx="25" formatCode="0.0%">
                  <c:v>3.0425620251500925E-2</c:v>
                </c:pt>
                <c:pt idx="26" formatCode="0.0%">
                  <c:v>3.0781728021074258E-2</c:v>
                </c:pt>
                <c:pt idx="27" formatCode="0.0%">
                  <c:v>3.0840187644660379E-2</c:v>
                </c:pt>
                <c:pt idx="28" formatCode="0.0%">
                  <c:v>3.0704691504846213E-2</c:v>
                </c:pt>
                <c:pt idx="29" formatCode="0.0%">
                  <c:v>3.0745058015849262E-2</c:v>
                </c:pt>
                <c:pt idx="30" formatCode="0.0%">
                  <c:v>3.1048932629528878E-2</c:v>
                </c:pt>
                <c:pt idx="31" formatCode="0.0%">
                  <c:v>3.1203625573889917E-2</c:v>
                </c:pt>
                <c:pt idx="32" formatCode="0.0%">
                  <c:v>3.1538470878892666E-2</c:v>
                </c:pt>
              </c:numCache>
            </c:numRef>
          </c:val>
        </c:ser>
        <c:dLbls>
          <c:showLegendKey val="0"/>
          <c:showVal val="0"/>
          <c:showCatName val="0"/>
          <c:showSerName val="0"/>
          <c:showPercent val="0"/>
          <c:showBubbleSize val="0"/>
        </c:dLbls>
        <c:axId val="460316760"/>
        <c:axId val="460317152"/>
      </c:areaChart>
      <c:lineChart>
        <c:grouping val="standard"/>
        <c:varyColors val="0"/>
        <c:ser>
          <c:idx val="2"/>
          <c:order val="2"/>
          <c:tx>
            <c:strRef>
              <c:f>Sheet1!$D$1</c:f>
              <c:strCache>
                <c:ptCount val="1"/>
                <c:pt idx="0">
                  <c:v>DETROIT</c:v>
                </c:pt>
              </c:strCache>
            </c:strRef>
          </c:tx>
          <c:spPr>
            <a:ln w="50800" cap="rnd">
              <a:solidFill>
                <a:srgbClr val="C00000"/>
              </a:solidFill>
              <a:round/>
            </a:ln>
            <a:effectLst/>
          </c:spPr>
          <c:marker>
            <c:symbol val="none"/>
          </c:marker>
          <c:dLbls>
            <c:dLbl>
              <c:idx val="12"/>
              <c:layout>
                <c:manualLayout>
                  <c:x val="-9.6748612212529742E-2"/>
                  <c:y val="0.1229678178786655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Sheet1!$D$2:$D$14</c:f>
              <c:numCache>
                <c:formatCode>0.0%</c:formatCode>
                <c:ptCount val="13"/>
                <c:pt idx="0">
                  <c:v>3.8641686182669721E-2</c:v>
                </c:pt>
                <c:pt idx="1">
                  <c:v>4.3023255813953387E-2</c:v>
                </c:pt>
                <c:pt idx="2">
                  <c:v>4.9596309111880066E-2</c:v>
                </c:pt>
                <c:pt idx="3">
                  <c:v>4.8109965635738883E-2</c:v>
                </c:pt>
                <c:pt idx="4">
                  <c:v>3.2694475760992159E-2</c:v>
                </c:pt>
                <c:pt idx="5">
                  <c:v>3.6789297658862852E-2</c:v>
                </c:pt>
                <c:pt idx="6">
                  <c:v>3.7362637362637452E-2</c:v>
                </c:pt>
                <c:pt idx="7">
                  <c:v>4.1530054644808745E-2</c:v>
                </c:pt>
                <c:pt idx="8">
                  <c:v>4.5851528384279527E-2</c:v>
                </c:pt>
                <c:pt idx="9">
                  <c:v>4.4086021505376438E-2</c:v>
                </c:pt>
                <c:pt idx="10">
                  <c:v>4.3432203389830448E-2</c:v>
                </c:pt>
                <c:pt idx="11">
                  <c:v>4.4071353620146914E-2</c:v>
                </c:pt>
                <c:pt idx="12">
                  <c:v>4.0709812108559396E-2</c:v>
                </c:pt>
              </c:numCache>
            </c:numRef>
          </c:val>
          <c:smooth val="1"/>
        </c:ser>
        <c:ser>
          <c:idx val="3"/>
          <c:order val="3"/>
          <c:tx>
            <c:strRef>
              <c:f>Sheet1!$E$1</c:f>
              <c:strCache>
                <c:ptCount val="1"/>
                <c:pt idx="0">
                  <c:v>Column2</c:v>
                </c:pt>
              </c:strCache>
            </c:strRef>
          </c:tx>
          <c:spPr>
            <a:ln w="50800" cap="rnd">
              <a:solidFill>
                <a:srgbClr val="C00000"/>
              </a:solidFill>
              <a:prstDash val="sysDot"/>
              <a:round/>
            </a:ln>
            <a:effectLst/>
          </c:spPr>
          <c:marker>
            <c:symbol val="none"/>
          </c:marker>
          <c:dLbls>
            <c:dLbl>
              <c:idx val="15"/>
              <c:layout>
                <c:manualLayout>
                  <c:x val="-1.1102299762093577E-2"/>
                  <c:y val="-0.1579844796670471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2.3790642347343495E-2"/>
                  <c:y val="-0.1337448603008607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4.2823156225218081E-2"/>
                  <c:y val="-0.1713381786980233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4.7581284694686754E-2"/>
                  <c:y val="-0.1900108616585143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4892942109436956E-2"/>
                  <c:y val="-0.1953864013385986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Sheet1!$E$2:$E$34</c:f>
              <c:numCache>
                <c:formatCode>General</c:formatCode>
                <c:ptCount val="33"/>
                <c:pt idx="12" formatCode="0.0%">
                  <c:v>4.0709812108559396E-2</c:v>
                </c:pt>
                <c:pt idx="13" formatCode="0.0%">
                  <c:v>3.553798703245422E-2</c:v>
                </c:pt>
                <c:pt idx="14" formatCode="0.0%">
                  <c:v>2.9726017795574593E-2</c:v>
                </c:pt>
                <c:pt idx="15" formatCode="0.0%">
                  <c:v>2.313578689353914E-2</c:v>
                </c:pt>
                <c:pt idx="16" formatCode="0.0%">
                  <c:v>1.9107083959773865E-2</c:v>
                </c:pt>
                <c:pt idx="17" formatCode="0.0%">
                  <c:v>1.6963735764066328E-2</c:v>
                </c:pt>
                <c:pt idx="18" formatCode="0.0%">
                  <c:v>1.6088959094857559E-2</c:v>
                </c:pt>
                <c:pt idx="19" formatCode="0.0%">
                  <c:v>1.6763957001627278E-2</c:v>
                </c:pt>
                <c:pt idx="20" formatCode="0.0%">
                  <c:v>1.7122454041675696E-2</c:v>
                </c:pt>
                <c:pt idx="21" formatCode="0.0%">
                  <c:v>1.712900104694097E-2</c:v>
                </c:pt>
                <c:pt idx="22" formatCode="0.0%">
                  <c:v>1.7070792253122424E-2</c:v>
                </c:pt>
                <c:pt idx="23" formatCode="0.0%">
                  <c:v>1.6621059108629283E-2</c:v>
                </c:pt>
                <c:pt idx="24" formatCode="0.0%">
                  <c:v>1.6603826732314038E-2</c:v>
                </c:pt>
                <c:pt idx="25" formatCode="0.0%">
                  <c:v>1.7053578770597946E-2</c:v>
                </c:pt>
                <c:pt idx="26" formatCode="0.0%">
                  <c:v>1.7699096323919979E-2</c:v>
                </c:pt>
                <c:pt idx="27" formatCode="0.0%">
                  <c:v>1.8664112961682324E-2</c:v>
                </c:pt>
                <c:pt idx="28" formatCode="0.0%">
                  <c:v>1.945074144639862E-2</c:v>
                </c:pt>
                <c:pt idx="29" formatCode="0.0%">
                  <c:v>1.9953716486171336E-2</c:v>
                </c:pt>
                <c:pt idx="30" formatCode="0.0%">
                  <c:v>2.029601610389007E-2</c:v>
                </c:pt>
                <c:pt idx="31" formatCode="0.0%">
                  <c:v>2.0386886038940372E-2</c:v>
                </c:pt>
                <c:pt idx="32" formatCode="0.0%">
                  <c:v>2.0464371957220274E-2</c:v>
                </c:pt>
              </c:numCache>
            </c:numRef>
          </c:val>
          <c:smooth val="1"/>
        </c:ser>
        <c:dLbls>
          <c:showLegendKey val="0"/>
          <c:showVal val="0"/>
          <c:showCatName val="0"/>
          <c:showSerName val="0"/>
          <c:showPercent val="0"/>
          <c:showBubbleSize val="0"/>
        </c:dLbls>
        <c:marker val="1"/>
        <c:smooth val="0"/>
        <c:axId val="460316760"/>
        <c:axId val="460317152"/>
      </c:lineChart>
      <c:catAx>
        <c:axId val="46031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60317152"/>
        <c:crosses val="autoZero"/>
        <c:auto val="1"/>
        <c:lblAlgn val="ctr"/>
        <c:lblOffset val="100"/>
        <c:tickLblSkip val="4"/>
        <c:noMultiLvlLbl val="0"/>
      </c:catAx>
      <c:valAx>
        <c:axId val="460317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smtClean="0">
                    <a:solidFill>
                      <a:schemeClr val="tx1"/>
                    </a:solidFill>
                  </a:rPr>
                  <a:t>Year-on-year Effective Rent Growth</a:t>
                </a:r>
                <a:endParaRPr lang="en-US" dirty="0">
                  <a:solidFill>
                    <a:schemeClr val="tx1"/>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60316760"/>
        <c:crosses val="autoZero"/>
        <c:crossBetween val="between"/>
      </c:valAx>
      <c:spPr>
        <a:noFill/>
        <a:ln>
          <a:noFill/>
        </a:ln>
        <a:effectLst/>
      </c:spPr>
    </c:plotArea>
    <c:legend>
      <c:legendPos val="t"/>
      <c:legendEntry>
        <c:idx val="1"/>
        <c:delete val="1"/>
      </c:legendEntry>
      <c:legendEntry>
        <c:idx val="2"/>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3"/>
        <c:delete val="1"/>
      </c:legendEntry>
      <c:layout>
        <c:manualLayout>
          <c:xMode val="edge"/>
          <c:yMode val="edge"/>
          <c:x val="0.44541265212585929"/>
          <c:y val="0.15429147356641193"/>
          <c:w val="0.41436680050203878"/>
          <c:h val="5.419454798343929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Detroit Supply 2019 - 2020</a:t>
            </a:r>
            <a:r>
              <a:rPr lang="en-US" sz="1600" dirty="0" smtClean="0"/>
              <a:t> </a:t>
            </a:r>
            <a:endParaRPr lang="en-US" sz="1600" dirty="0"/>
          </a:p>
          <a:p>
            <a:pPr>
              <a:defRPr/>
            </a:pPr>
            <a:r>
              <a:rPr lang="en-US" sz="1000" dirty="0"/>
              <a:t>Sources:  </a:t>
            </a:r>
            <a:r>
              <a:rPr lang="en-US" sz="1000" dirty="0" smtClean="0"/>
              <a:t>Reis, Inc.</a:t>
            </a:r>
            <a:endParaRPr lang="en-US" sz="1000" dirty="0"/>
          </a:p>
        </c:rich>
      </c:tx>
      <c:layout>
        <c:manualLayout>
          <c:xMode val="edge"/>
          <c:yMode val="edge"/>
          <c:x val="6.0326697889695725E-2"/>
          <c:y val="0.0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view3D>
      <c:rotX val="40"/>
      <c:hPercent val="100"/>
      <c:rotY val="9"/>
      <c:depthPercent val="2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5.4423662921533472E-2"/>
          <c:y val="0.1597323863928774"/>
          <c:w val="0.93906294605835283"/>
          <c:h val="0.76716947146312597"/>
        </c:manualLayout>
      </c:layout>
      <c:pie3DChart>
        <c:varyColors val="1"/>
        <c:ser>
          <c:idx val="0"/>
          <c:order val="0"/>
          <c:tx>
            <c:strRef>
              <c:f>Sheet1!$B$1</c:f>
              <c:strCache>
                <c:ptCount val="1"/>
                <c:pt idx="0">
                  <c:v>2019 - 2020</c:v>
                </c:pt>
              </c:strCache>
            </c:strRef>
          </c:tx>
          <c:spPr>
            <a:solidFill>
              <a:srgbClr val="002060"/>
            </a:solidFill>
            <a:scene3d>
              <a:camera prst="orthographicFront"/>
              <a:lightRig rig="threePt" dir="t"/>
            </a:scene3d>
            <a:sp3d>
              <a:bevelT w="165100" prst="coolSlant"/>
              <a:bevelB w="704850"/>
            </a:sp3d>
          </c:spPr>
          <c:explosion val="11"/>
          <c:dPt>
            <c:idx val="0"/>
            <c:bubble3D val="0"/>
            <c:spPr>
              <a:solidFill>
                <a:srgbClr val="002060"/>
              </a:solidFill>
              <a:ln>
                <a:noFill/>
              </a:ln>
              <a:effectLst/>
              <a:scene3d>
                <a:camera prst="orthographicFront"/>
                <a:lightRig rig="threePt" dir="t"/>
              </a:scene3d>
              <a:sp3d>
                <a:bevelT w="165100" prst="coolSlant"/>
                <a:bevelB w="704850"/>
              </a:sp3d>
            </c:spPr>
          </c:dPt>
          <c:dPt>
            <c:idx val="1"/>
            <c:bubble3D val="0"/>
            <c:spPr>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bevelB w="704850"/>
              </a:sp3d>
            </c:spPr>
          </c:dPt>
          <c:dPt>
            <c:idx val="2"/>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3"/>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4"/>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5"/>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Lbls>
            <c:dLbl>
              <c:idx val="0"/>
              <c:layout>
                <c:manualLayout>
                  <c:x val="-0.11849248574188491"/>
                  <c:y val="6.1045880294374966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8555198668483245"/>
                      <c:h val="0.20180639184807778"/>
                    </c:manualLayout>
                  </c15:layout>
                </c:ext>
              </c:extLst>
            </c:dLbl>
            <c:dLbl>
              <c:idx val="1"/>
              <c:layout>
                <c:manualLayout>
                  <c:x val="3.9768109030050724E-4"/>
                  <c:y val="-8.6273223200041167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35163151030117618"/>
                      <c:h val="0.11500591837784982"/>
                    </c:manualLayout>
                  </c15:layout>
                </c:ext>
              </c:extLst>
            </c:dLbl>
            <c:spPr>
              <a:solidFill>
                <a:srgbClr val="FFFFFF"/>
              </a:solidFill>
              <a:ln>
                <a:solidFill>
                  <a:srgbClr val="86787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schemeClr>
                    </a:solidFill>
                    <a:latin typeface="+mj-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OUTSIDE CORE</c:v>
                </c:pt>
                <c:pt idx="1">
                  <c:v>CORE URBAN</c:v>
                </c:pt>
              </c:strCache>
            </c:strRef>
          </c:cat>
          <c:val>
            <c:numRef>
              <c:f>Sheet1!$B$2:$B$3</c:f>
              <c:numCache>
                <c:formatCode>_(* #,##0_);_(* \(#,##0\);_(* "-"??_);_(@_)</c:formatCode>
                <c:ptCount val="2"/>
                <c:pt idx="0">
                  <c:v>1767</c:v>
                </c:pt>
                <c:pt idx="1">
                  <c:v>942</c:v>
                </c:pt>
              </c:numCache>
            </c:numRef>
          </c:val>
        </c:ser>
        <c:dLbls>
          <c:showLegendKey val="0"/>
          <c:showVal val="0"/>
          <c:showCatName val="0"/>
          <c:showSerName val="0"/>
          <c:showPercent val="0"/>
          <c:showBubbleSize val="0"/>
          <c:showLeaderLines val="0"/>
        </c:dLbls>
      </c:pie3DChart>
      <c:spPr>
        <a:noFill/>
        <a:ln>
          <a:noFill/>
        </a:ln>
        <a:effectLst>
          <a:glow rad="50800">
            <a:schemeClr val="accent1">
              <a:alpha val="40000"/>
            </a:schemeClr>
          </a:glow>
          <a:outerShdw blurRad="50800" dist="50800" dir="1800000" algn="ctr" rotWithShape="0">
            <a:srgbClr val="000000">
              <a:alpha val="43137"/>
            </a:srgbClr>
          </a:outerShdw>
        </a:effectLst>
      </c:spPr>
    </c:plotArea>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Detroit Supply 2017 - 2018</a:t>
            </a:r>
            <a:endParaRPr lang="en-US" sz="1600" dirty="0"/>
          </a:p>
          <a:p>
            <a:pPr>
              <a:defRPr/>
            </a:pPr>
            <a:r>
              <a:rPr lang="en-US" sz="1000" dirty="0"/>
              <a:t>Sources:  </a:t>
            </a:r>
            <a:r>
              <a:rPr lang="en-US" sz="1000" dirty="0" smtClean="0"/>
              <a:t>Reis, Inc.</a:t>
            </a:r>
            <a:endParaRPr lang="en-US" sz="1000" dirty="0"/>
          </a:p>
        </c:rich>
      </c:tx>
      <c:layout>
        <c:manualLayout>
          <c:xMode val="edge"/>
          <c:yMode val="edge"/>
          <c:x val="6.3404324618277039E-2"/>
          <c:y val="3.921568627450984E-4"/>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view3D>
      <c:rotX val="40"/>
      <c:hPercent val="100"/>
      <c:rotY val="0"/>
      <c:depthPercent val="2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1023055809609391E-3"/>
          <c:y val="0.14012454325562246"/>
          <c:w val="0.96060703437505912"/>
          <c:h val="0.78350934074417167"/>
        </c:manualLayout>
      </c:layout>
      <c:pie3DChart>
        <c:varyColors val="1"/>
        <c:ser>
          <c:idx val="0"/>
          <c:order val="0"/>
          <c:tx>
            <c:strRef>
              <c:f>Sheet1!$B$1</c:f>
              <c:strCache>
                <c:ptCount val="1"/>
                <c:pt idx="0">
                  <c:v>2017 - 2018</c:v>
                </c:pt>
              </c:strCache>
            </c:strRef>
          </c:tx>
          <c:spPr>
            <a:solidFill>
              <a:srgbClr val="002060"/>
            </a:solidFill>
            <a:scene3d>
              <a:camera prst="orthographicFront"/>
              <a:lightRig rig="threePt" dir="t"/>
            </a:scene3d>
            <a:sp3d>
              <a:bevelT w="165100" prst="coolSlant"/>
              <a:bevelB w="704850"/>
            </a:sp3d>
          </c:spPr>
          <c:dPt>
            <c:idx val="0"/>
            <c:bubble3D val="0"/>
            <c:explosion val="8"/>
            <c:spPr>
              <a:solidFill>
                <a:srgbClr val="002060"/>
              </a:solidFill>
              <a:ln>
                <a:noFill/>
              </a:ln>
              <a:effectLst/>
              <a:scene3d>
                <a:camera prst="orthographicFront"/>
                <a:lightRig rig="threePt" dir="t"/>
              </a:scene3d>
              <a:sp3d>
                <a:bevelT w="165100" prst="coolSlant"/>
                <a:bevelB w="704850"/>
              </a:sp3d>
            </c:spPr>
          </c:dPt>
          <c:dPt>
            <c:idx val="1"/>
            <c:bubble3D val="0"/>
            <c:explosion val="16"/>
            <c:spPr>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bevelB w="704850"/>
              </a:sp3d>
            </c:spPr>
          </c:dPt>
          <c:dPt>
            <c:idx val="2"/>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3"/>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4"/>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5"/>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Lbls>
            <c:dLbl>
              <c:idx val="0"/>
              <c:layout>
                <c:manualLayout>
                  <c:x val="-7.0787718754892259E-2"/>
                  <c:y val="-7.1770495599814854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4554153695380648"/>
                      <c:h val="0.19200247027945033"/>
                    </c:manualLayout>
                  </c15:layout>
                </c:ext>
              </c:extLst>
            </c:dLbl>
            <c:dLbl>
              <c:idx val="1"/>
              <c:layout>
                <c:manualLayout>
                  <c:x val="3.9768109030050589E-4"/>
                  <c:y val="1.7516339869281042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35163151030117618"/>
                      <c:h val="0.11500591837784982"/>
                    </c:manualLayout>
                  </c15:layout>
                </c:ext>
              </c:extLst>
            </c:dLbl>
            <c:spPr>
              <a:solidFill>
                <a:srgbClr val="FFFFFF"/>
              </a:solidFill>
              <a:ln>
                <a:solidFill>
                  <a:srgbClr val="86787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schemeClr>
                    </a:solidFill>
                    <a:latin typeface="+mj-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OUTSIDE CORE</c:v>
                </c:pt>
                <c:pt idx="1">
                  <c:v>CORE URBAN</c:v>
                </c:pt>
              </c:strCache>
            </c:strRef>
          </c:cat>
          <c:val>
            <c:numRef>
              <c:f>Sheet1!$B$2:$B$3</c:f>
              <c:numCache>
                <c:formatCode>_(* #,##0_);_(* \(#,##0\);_(* "-"??_);_(@_)</c:formatCode>
                <c:ptCount val="2"/>
                <c:pt idx="0">
                  <c:v>1705</c:v>
                </c:pt>
                <c:pt idx="1">
                  <c:v>707</c:v>
                </c:pt>
              </c:numCache>
            </c:numRef>
          </c:val>
        </c:ser>
        <c:dLbls>
          <c:showLegendKey val="0"/>
          <c:showVal val="0"/>
          <c:showCatName val="0"/>
          <c:showSerName val="0"/>
          <c:showPercent val="0"/>
          <c:showBubbleSize val="0"/>
          <c:showLeaderLines val="0"/>
        </c:dLbls>
      </c:pie3DChart>
      <c:spPr>
        <a:noFill/>
        <a:ln>
          <a:noFill/>
        </a:ln>
        <a:effectLst>
          <a:glow rad="50800">
            <a:schemeClr val="accent1">
              <a:alpha val="40000"/>
            </a:schemeClr>
          </a:glow>
          <a:outerShdw blurRad="50800" dist="50800" dir="1800000" algn="ctr" rotWithShape="0">
            <a:srgbClr val="000000">
              <a:alpha val="43137"/>
            </a:srgbClr>
          </a:outerShdw>
        </a:effectLst>
      </c:spPr>
    </c:plotArea>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Rate of Stock Growth (Trailing 12-months)</a:t>
            </a:r>
          </a:p>
          <a:p>
            <a:pPr>
              <a:defRPr/>
            </a:pPr>
            <a:r>
              <a:rPr lang="en-US" sz="1200" baseline="0" dirty="0" smtClean="0"/>
              <a:t>Sources: Reis, </a:t>
            </a:r>
            <a:r>
              <a:rPr lang="en-US" sz="1200" baseline="0" dirty="0" err="1" smtClean="0"/>
              <a:t>CoStar</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800252268228569E-2"/>
          <c:y val="0.15295736213853608"/>
          <c:w val="0.89352320055948597"/>
          <c:h val="0.71419018224264219"/>
        </c:manualLayout>
      </c:layout>
      <c:barChart>
        <c:barDir val="col"/>
        <c:grouping val="clustered"/>
        <c:varyColors val="0"/>
        <c:ser>
          <c:idx val="0"/>
          <c:order val="0"/>
          <c:spPr>
            <a:solidFill>
              <a:srgbClr val="002060"/>
            </a:solidFill>
            <a:ln w="9525">
              <a:solidFill>
                <a:srgbClr val="002060"/>
              </a:solidFill>
            </a:ln>
            <a:effectLst/>
          </c:spPr>
          <c:invertIfNegative val="0"/>
          <c:dPt>
            <c:idx val="10"/>
            <c:invertIfNegative val="0"/>
            <c:bubble3D val="0"/>
            <c:spPr>
              <a:pattFill prst="ltDnDiag">
                <a:fgClr>
                  <a:srgbClr val="002060"/>
                </a:fgClr>
                <a:bgClr>
                  <a:schemeClr val="bg1"/>
                </a:bgClr>
              </a:pattFill>
              <a:ln w="9525">
                <a:solidFill>
                  <a:srgbClr val="002060"/>
                </a:solidFill>
              </a:ln>
              <a:effectLst/>
            </c:spPr>
          </c:dPt>
          <c:dPt>
            <c:idx val="11"/>
            <c:invertIfNegative val="0"/>
            <c:bubble3D val="0"/>
            <c:spPr>
              <a:pattFill prst="ltDnDiag">
                <a:fgClr>
                  <a:srgbClr val="002060"/>
                </a:fgClr>
                <a:bgClr>
                  <a:schemeClr val="bg1"/>
                </a:bgClr>
              </a:pattFill>
              <a:ln w="9525">
                <a:solidFill>
                  <a:srgbClr val="002060"/>
                </a:solidFill>
              </a:ln>
              <a:effectLst/>
            </c:spPr>
          </c:dPt>
          <c:dPt>
            <c:idx val="12"/>
            <c:invertIfNegative val="0"/>
            <c:bubble3D val="0"/>
            <c:spPr>
              <a:pattFill prst="ltDnDiag">
                <a:fgClr>
                  <a:srgbClr val="002060"/>
                </a:fgClr>
                <a:bgClr>
                  <a:schemeClr val="bg1"/>
                </a:bgClr>
              </a:pattFill>
              <a:ln w="9525">
                <a:solidFill>
                  <a:srgbClr val="002060"/>
                </a:solidFill>
              </a:ln>
              <a:effectLst/>
            </c:spPr>
          </c:dPt>
          <c:dPt>
            <c:idx val="13"/>
            <c:invertIfNegative val="0"/>
            <c:bubble3D val="0"/>
            <c:spPr>
              <a:pattFill prst="ltDnDiag">
                <a:fgClr>
                  <a:srgbClr val="002060"/>
                </a:fgClr>
                <a:bgClr>
                  <a:schemeClr val="bg1"/>
                </a:bgClr>
              </a:pattFill>
              <a:ln w="9525">
                <a:solidFill>
                  <a:srgbClr val="002060"/>
                </a:solidFill>
              </a:ln>
              <a:effectLst/>
            </c:spPr>
          </c:dPt>
          <c:dPt>
            <c:idx val="14"/>
            <c:invertIfNegative val="0"/>
            <c:bubble3D val="0"/>
            <c:spPr>
              <a:pattFill prst="ltDnDiag">
                <a:fgClr>
                  <a:srgbClr val="002060"/>
                </a:fgClr>
                <a:bgClr>
                  <a:schemeClr val="bg1"/>
                </a:bgClr>
              </a:pattFill>
              <a:ln w="9525">
                <a:solidFill>
                  <a:srgbClr val="002060"/>
                </a:solidFill>
              </a:ln>
              <a:effectLst/>
            </c:spPr>
          </c:dPt>
          <c:dPt>
            <c:idx val="15"/>
            <c:invertIfNegative val="0"/>
            <c:bubble3D val="0"/>
            <c:spPr>
              <a:pattFill prst="ltDnDiag">
                <a:fgClr>
                  <a:srgbClr val="002060"/>
                </a:fgClr>
                <a:bgClr>
                  <a:schemeClr val="bg1"/>
                </a:bgClr>
              </a:pattFill>
              <a:ln w="9525">
                <a:solidFill>
                  <a:srgbClr val="002060"/>
                </a:solidFill>
              </a:ln>
              <a:effectLst/>
            </c:spPr>
          </c:dPt>
          <c:dPt>
            <c:idx val="16"/>
            <c:invertIfNegative val="0"/>
            <c:bubble3D val="0"/>
            <c:spPr>
              <a:pattFill prst="ltDnDiag">
                <a:fgClr>
                  <a:srgbClr val="002060"/>
                </a:fgClr>
                <a:bgClr>
                  <a:schemeClr val="bg1"/>
                </a:bgClr>
              </a:pattFill>
              <a:ln w="9525">
                <a:solidFill>
                  <a:srgbClr val="002060"/>
                </a:solidFill>
              </a:ln>
              <a:effectLst/>
            </c:spPr>
          </c:dPt>
          <c:dPt>
            <c:idx val="17"/>
            <c:invertIfNegative val="0"/>
            <c:bubble3D val="0"/>
            <c:spPr>
              <a:pattFill prst="ltDnDiag">
                <a:fgClr>
                  <a:srgbClr val="002060"/>
                </a:fgClr>
                <a:bgClr>
                  <a:schemeClr val="bg1"/>
                </a:bgClr>
              </a:pattFill>
              <a:ln w="9525">
                <a:solidFill>
                  <a:srgbClr val="002060"/>
                </a:solidFill>
              </a:ln>
              <a:effectLst/>
            </c:spPr>
          </c:dPt>
          <c:dPt>
            <c:idx val="18"/>
            <c:invertIfNegative val="0"/>
            <c:bubble3D val="0"/>
            <c:spPr>
              <a:pattFill prst="ltDnDiag">
                <a:fgClr>
                  <a:srgbClr val="002060"/>
                </a:fgClr>
                <a:bgClr>
                  <a:schemeClr val="bg1"/>
                </a:bgClr>
              </a:pattFill>
              <a:ln w="9525">
                <a:solidFill>
                  <a:srgbClr val="002060"/>
                </a:solidFill>
              </a:ln>
              <a:effectLst/>
            </c:spPr>
          </c:dPt>
          <c:dPt>
            <c:idx val="19"/>
            <c:invertIfNegative val="0"/>
            <c:bubble3D val="0"/>
            <c:spPr>
              <a:pattFill prst="ltDnDiag">
                <a:fgClr>
                  <a:srgbClr val="002060"/>
                </a:fgClr>
                <a:bgClr>
                  <a:schemeClr val="bg1"/>
                </a:bgClr>
              </a:pattFill>
              <a:ln w="9525">
                <a:solidFill>
                  <a:srgbClr val="002060"/>
                </a:solidFill>
              </a:ln>
              <a:effectLst/>
            </c:spPr>
          </c:dPt>
          <c:dPt>
            <c:idx val="20"/>
            <c:invertIfNegative val="0"/>
            <c:bubble3D val="0"/>
            <c:spPr>
              <a:pattFill prst="ltDnDiag">
                <a:fgClr>
                  <a:srgbClr val="002060"/>
                </a:fgClr>
                <a:bgClr>
                  <a:schemeClr val="bg1"/>
                </a:bgClr>
              </a:pattFill>
              <a:ln w="9525">
                <a:solidFill>
                  <a:srgbClr val="002060"/>
                </a:solidFill>
              </a:ln>
              <a:effectLst/>
            </c:spPr>
          </c:dPt>
          <c:dPt>
            <c:idx val="21"/>
            <c:invertIfNegative val="0"/>
            <c:bubble3D val="0"/>
            <c:spPr>
              <a:pattFill prst="ltDnDiag">
                <a:fgClr>
                  <a:srgbClr val="002060"/>
                </a:fgClr>
                <a:bgClr>
                  <a:schemeClr val="bg1"/>
                </a:bgClr>
              </a:pattFill>
              <a:ln w="9525">
                <a:solidFill>
                  <a:srgbClr val="002060"/>
                </a:solidFill>
              </a:ln>
              <a:effectLst/>
            </c:spPr>
          </c:dPt>
          <c:dPt>
            <c:idx val="22"/>
            <c:invertIfNegative val="0"/>
            <c:bubble3D val="0"/>
            <c:spPr>
              <a:pattFill prst="ltDnDiag">
                <a:fgClr>
                  <a:srgbClr val="002060"/>
                </a:fgClr>
                <a:bgClr>
                  <a:schemeClr val="bg1"/>
                </a:bgClr>
              </a:pattFill>
              <a:ln w="9525">
                <a:solidFill>
                  <a:srgbClr val="002060"/>
                </a:solidFill>
              </a:ln>
              <a:effectLst/>
            </c:spPr>
          </c:dPt>
          <c:dPt>
            <c:idx val="23"/>
            <c:invertIfNegative val="0"/>
            <c:bubble3D val="0"/>
            <c:spPr>
              <a:pattFill prst="ltDnDiag">
                <a:fgClr>
                  <a:srgbClr val="002060"/>
                </a:fgClr>
                <a:bgClr>
                  <a:schemeClr val="bg1"/>
                </a:bgClr>
              </a:pattFill>
              <a:ln w="9525">
                <a:solidFill>
                  <a:srgbClr val="002060"/>
                </a:solidFill>
              </a:ln>
              <a:effectLst/>
            </c:spPr>
          </c:dPt>
          <c:dPt>
            <c:idx val="24"/>
            <c:invertIfNegative val="0"/>
            <c:bubble3D val="0"/>
            <c:spPr>
              <a:pattFill prst="ltDnDiag">
                <a:fgClr>
                  <a:srgbClr val="002060"/>
                </a:fgClr>
                <a:bgClr>
                  <a:schemeClr val="bg1"/>
                </a:bgClr>
              </a:pattFill>
              <a:ln w="9525">
                <a:solidFill>
                  <a:srgbClr val="002060"/>
                </a:solidFill>
              </a:ln>
              <a:effectLst/>
            </c:spPr>
          </c:dPt>
          <c:cat>
            <c:strRef>
              <c:f>Sheet1!$A$6:$A$30</c:f>
              <c:strCache>
                <c:ptCount val="25"/>
                <c:pt idx="0">
                  <c:v>4Q16</c:v>
                </c:pt>
                <c:pt idx="1">
                  <c:v>1Q17</c:v>
                </c:pt>
                <c:pt idx="2">
                  <c:v>2Q17</c:v>
                </c:pt>
                <c:pt idx="3">
                  <c:v>3Q17</c:v>
                </c:pt>
                <c:pt idx="4">
                  <c:v>4Q17</c:v>
                </c:pt>
                <c:pt idx="5">
                  <c:v>1Q18</c:v>
                </c:pt>
                <c:pt idx="6">
                  <c:v>2Q18</c:v>
                </c:pt>
                <c:pt idx="7">
                  <c:v>3Q18</c:v>
                </c:pt>
                <c:pt idx="8">
                  <c:v>4Q18</c:v>
                </c:pt>
                <c:pt idx="9">
                  <c:v>1Q19</c:v>
                </c:pt>
                <c:pt idx="10">
                  <c:v>2Q19</c:v>
                </c:pt>
                <c:pt idx="11">
                  <c:v>3Q19</c:v>
                </c:pt>
                <c:pt idx="12">
                  <c:v>4Q19</c:v>
                </c:pt>
                <c:pt idx="13">
                  <c:v>1Q20</c:v>
                </c:pt>
                <c:pt idx="14">
                  <c:v>2Q20</c:v>
                </c:pt>
                <c:pt idx="15">
                  <c:v>3Q20</c:v>
                </c:pt>
                <c:pt idx="16">
                  <c:v>4Q20</c:v>
                </c:pt>
                <c:pt idx="17">
                  <c:v>1Q21</c:v>
                </c:pt>
                <c:pt idx="18">
                  <c:v>2Q21</c:v>
                </c:pt>
                <c:pt idx="19">
                  <c:v>3Q21</c:v>
                </c:pt>
                <c:pt idx="20">
                  <c:v>4Q21</c:v>
                </c:pt>
                <c:pt idx="21">
                  <c:v>1Q22</c:v>
                </c:pt>
                <c:pt idx="22">
                  <c:v>2Q22</c:v>
                </c:pt>
                <c:pt idx="23">
                  <c:v>3Q22</c:v>
                </c:pt>
                <c:pt idx="24">
                  <c:v>4Q22</c:v>
                </c:pt>
              </c:strCache>
            </c:strRef>
          </c:cat>
          <c:val>
            <c:numRef>
              <c:f>Sheet1!$D$6:$D$30</c:f>
              <c:numCache>
                <c:formatCode>0</c:formatCode>
                <c:ptCount val="25"/>
                <c:pt idx="0">
                  <c:v>192</c:v>
                </c:pt>
                <c:pt idx="1">
                  <c:v>336</c:v>
                </c:pt>
                <c:pt idx="2">
                  <c:v>520</c:v>
                </c:pt>
                <c:pt idx="3">
                  <c:v>613</c:v>
                </c:pt>
                <c:pt idx="4">
                  <c:v>613</c:v>
                </c:pt>
                <c:pt idx="5">
                  <c:v>335</c:v>
                </c:pt>
                <c:pt idx="6">
                  <c:v>93</c:v>
                </c:pt>
                <c:pt idx="7">
                  <c:v>89</c:v>
                </c:pt>
                <c:pt idx="8">
                  <c:v>89</c:v>
                </c:pt>
                <c:pt idx="9">
                  <c:v>89</c:v>
                </c:pt>
                <c:pt idx="10">
                  <c:v>89</c:v>
                </c:pt>
                <c:pt idx="11">
                  <c:v>303</c:v>
                </c:pt>
                <c:pt idx="12">
                  <c:v>538</c:v>
                </c:pt>
                <c:pt idx="13">
                  <c:v>738</c:v>
                </c:pt>
                <c:pt idx="14">
                  <c:v>833</c:v>
                </c:pt>
                <c:pt idx="15">
                  <c:v>819</c:v>
                </c:pt>
                <c:pt idx="16">
                  <c:v>939</c:v>
                </c:pt>
                <c:pt idx="17">
                  <c:v>836</c:v>
                </c:pt>
                <c:pt idx="18">
                  <c:v>790</c:v>
                </c:pt>
                <c:pt idx="19">
                  <c:v>589</c:v>
                </c:pt>
                <c:pt idx="20">
                  <c:v>348</c:v>
                </c:pt>
                <c:pt idx="21">
                  <c:v>385</c:v>
                </c:pt>
                <c:pt idx="22">
                  <c:v>482</c:v>
                </c:pt>
                <c:pt idx="23">
                  <c:v>877</c:v>
                </c:pt>
                <c:pt idx="24">
                  <c:v>1403</c:v>
                </c:pt>
              </c:numCache>
            </c:numRef>
          </c:val>
        </c:ser>
        <c:dLbls>
          <c:showLegendKey val="0"/>
          <c:showVal val="0"/>
          <c:showCatName val="0"/>
          <c:showSerName val="0"/>
          <c:showPercent val="0"/>
          <c:showBubbleSize val="0"/>
        </c:dLbls>
        <c:gapWidth val="150"/>
        <c:axId val="460318328"/>
        <c:axId val="460318720"/>
      </c:barChart>
      <c:catAx>
        <c:axId val="46031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460318720"/>
        <c:crosses val="autoZero"/>
        <c:auto val="1"/>
        <c:lblAlgn val="ctr"/>
        <c:lblOffset val="100"/>
        <c:tickLblSkip val="2"/>
        <c:noMultiLvlLbl val="0"/>
      </c:catAx>
      <c:valAx>
        <c:axId val="460318720"/>
        <c:scaling>
          <c:orientation val="minMax"/>
          <c:max val="17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460318328"/>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Detroit Urban Core Supply &amp; Demand</a:t>
            </a:r>
            <a:r>
              <a:rPr lang="en-US" sz="1600" dirty="0" smtClean="0"/>
              <a:t> Levels </a:t>
            </a:r>
            <a:endParaRPr lang="en-US" sz="1600" dirty="0"/>
          </a:p>
          <a:p>
            <a:pPr>
              <a:defRPr/>
            </a:pPr>
            <a:r>
              <a:rPr lang="en-US" sz="1000" dirty="0"/>
              <a:t>Sources:  </a:t>
            </a:r>
            <a:r>
              <a:rPr lang="en-US" sz="1000" dirty="0" err="1" smtClean="0"/>
              <a:t>CoStar</a:t>
            </a:r>
            <a:r>
              <a:rPr lang="en-US" sz="1000" dirty="0" smtClean="0"/>
              <a:t> Supply History , </a:t>
            </a:r>
            <a:r>
              <a:rPr lang="en-US" sz="1000" dirty="0"/>
              <a:t>RCR </a:t>
            </a:r>
            <a:r>
              <a:rPr lang="en-US" sz="1000" dirty="0" smtClean="0"/>
              <a:t>Demand</a:t>
            </a:r>
            <a:r>
              <a:rPr lang="en-US" sz="1000" baseline="0" dirty="0" smtClean="0"/>
              <a:t> </a:t>
            </a:r>
            <a:r>
              <a:rPr lang="en-US" sz="1000" dirty="0" smtClean="0"/>
              <a:t>Forecast</a:t>
            </a:r>
            <a:endParaRPr lang="en-US" sz="1000" dirty="0"/>
          </a:p>
        </c:rich>
      </c:tx>
      <c:layout/>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8.6156090723855258E-2"/>
          <c:y val="0.12306568510320043"/>
          <c:w val="0.81508790489666827"/>
          <c:h val="0.71161391076115488"/>
        </c:manualLayout>
      </c:layout>
      <c:barChart>
        <c:barDir val="col"/>
        <c:grouping val="clustered"/>
        <c:varyColors val="0"/>
        <c:ser>
          <c:idx val="2"/>
          <c:order val="1"/>
          <c:tx>
            <c:strRef>
              <c:f>Sheet1!$C$1</c:f>
              <c:strCache>
                <c:ptCount val="1"/>
                <c:pt idx="0">
                  <c:v>SUPPLY</c:v>
                </c:pt>
              </c:strCache>
            </c:strRef>
          </c:tx>
          <c:spPr>
            <a:solidFill>
              <a:srgbClr val="C00000"/>
            </a:solidFill>
            <a:ln>
              <a:solidFill>
                <a:schemeClr val="tx1"/>
              </a:solidFill>
            </a:ln>
            <a:effectLst/>
          </c:spPr>
          <c:invertIfNegative val="0"/>
          <c:dPt>
            <c:idx val="3"/>
            <c:invertIfNegative val="0"/>
            <c:bubble3D val="0"/>
            <c:spPr>
              <a:pattFill prst="wdUpDiag">
                <a:fgClr>
                  <a:srgbClr val="C00000"/>
                </a:fgClr>
                <a:bgClr>
                  <a:schemeClr val="bg1"/>
                </a:bgClr>
              </a:pattFill>
              <a:ln>
                <a:solidFill>
                  <a:schemeClr val="tx1"/>
                </a:solidFill>
              </a:ln>
              <a:effectLst/>
            </c:spPr>
          </c:dPt>
          <c:dPt>
            <c:idx val="4"/>
            <c:invertIfNegative val="0"/>
            <c:bubble3D val="0"/>
            <c:spPr>
              <a:pattFill prst="wdUpDiag">
                <a:fgClr>
                  <a:srgbClr val="C00000"/>
                </a:fgClr>
                <a:bgClr>
                  <a:schemeClr val="bg1"/>
                </a:bgClr>
              </a:pattFill>
              <a:ln>
                <a:solidFill>
                  <a:schemeClr val="tx1"/>
                </a:solidFill>
              </a:ln>
              <a:effectLst/>
            </c:spPr>
          </c:dPt>
          <c:dPt>
            <c:idx val="5"/>
            <c:invertIfNegative val="0"/>
            <c:bubble3D val="0"/>
            <c:spPr>
              <a:pattFill prst="wdUpDiag">
                <a:fgClr>
                  <a:srgbClr val="C00000"/>
                </a:fgClr>
                <a:bgClr>
                  <a:schemeClr val="bg1"/>
                </a:bgClr>
              </a:pattFill>
              <a:ln>
                <a:solidFill>
                  <a:schemeClr val="tx1"/>
                </a:solidFill>
              </a:ln>
              <a:effectLst/>
            </c:spPr>
          </c:dPt>
          <c:dPt>
            <c:idx val="6"/>
            <c:invertIfNegative val="0"/>
            <c:bubble3D val="0"/>
            <c:spPr>
              <a:pattFill prst="wdUpDiag">
                <a:fgClr>
                  <a:srgbClr val="C00000"/>
                </a:fgClr>
                <a:bgClr>
                  <a:schemeClr val="bg1"/>
                </a:bgClr>
              </a:pattFill>
              <a:ln>
                <a:solidFill>
                  <a:schemeClr val="tx1"/>
                </a:solidFill>
              </a:ln>
              <a:effectLst/>
            </c:spPr>
          </c:dPt>
          <c:dLbls>
            <c:dLbl>
              <c:idx val="0"/>
              <c:layout>
                <c:manualLayout>
                  <c:x val="-2.9613113992651052E-3"/>
                  <c:y val="-1.25772062202307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1958190480176913E-3"/>
                  <c:y val="-4.21821670664973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599097546180427E-2"/>
                  <c:y val="-3.03793998434484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637786146915267E-3"/>
                  <c:y val="-8.661320369426048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1231786623290168E-2"/>
                  <c:y val="-5.06926772534392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873529035599976E-2"/>
                  <c:y val="-1.19946627924855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6287212695958078E-2"/>
                  <c:y val="-5.03088248809230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2016</c:v>
                </c:pt>
                <c:pt idx="1">
                  <c:v>2017</c:v>
                </c:pt>
                <c:pt idx="2">
                  <c:v>2018</c:v>
                </c:pt>
                <c:pt idx="3">
                  <c:v>2019f</c:v>
                </c:pt>
                <c:pt idx="4">
                  <c:v>2020f</c:v>
                </c:pt>
                <c:pt idx="5">
                  <c:v>2021f</c:v>
                </c:pt>
                <c:pt idx="6">
                  <c:v>2022F</c:v>
                </c:pt>
              </c:strCache>
            </c:strRef>
          </c:cat>
          <c:val>
            <c:numRef>
              <c:f>Sheet1!$C$2:$C$8</c:f>
              <c:numCache>
                <c:formatCode>_(* #,##0_);_(* \(#,##0\);_(* "-"??_);_(@_)</c:formatCode>
                <c:ptCount val="7"/>
                <c:pt idx="0">
                  <c:v>192</c:v>
                </c:pt>
                <c:pt idx="1">
                  <c:v>613</c:v>
                </c:pt>
                <c:pt idx="2">
                  <c:v>89</c:v>
                </c:pt>
                <c:pt idx="3">
                  <c:v>538</c:v>
                </c:pt>
                <c:pt idx="4">
                  <c:v>939</c:v>
                </c:pt>
                <c:pt idx="5">
                  <c:v>348</c:v>
                </c:pt>
                <c:pt idx="6">
                  <c:v>1403</c:v>
                </c:pt>
              </c:numCache>
            </c:numRef>
          </c:val>
        </c:ser>
        <c:ser>
          <c:idx val="0"/>
          <c:order val="0"/>
          <c:tx>
            <c:strRef>
              <c:f>Sheet1!$B$1</c:f>
              <c:strCache>
                <c:ptCount val="1"/>
                <c:pt idx="0">
                  <c:v>DEMAND</c:v>
                </c:pt>
              </c:strCache>
            </c:strRef>
          </c:tx>
          <c:spPr>
            <a:solidFill>
              <a:srgbClr val="002060"/>
            </a:solidFill>
            <a:ln>
              <a:solidFill>
                <a:schemeClr val="tx1"/>
              </a:solidFill>
            </a:ln>
            <a:effectLst/>
          </c:spPr>
          <c:invertIfNegative val="0"/>
          <c:dPt>
            <c:idx val="3"/>
            <c:invertIfNegative val="0"/>
            <c:bubble3D val="0"/>
            <c:spPr>
              <a:pattFill prst="wdDnDiag">
                <a:fgClr>
                  <a:srgbClr val="002060"/>
                </a:fgClr>
                <a:bgClr>
                  <a:schemeClr val="bg1"/>
                </a:bgClr>
              </a:pattFill>
              <a:ln>
                <a:solidFill>
                  <a:schemeClr val="tx1"/>
                </a:solidFill>
              </a:ln>
              <a:effectLst/>
            </c:spPr>
          </c:dPt>
          <c:dPt>
            <c:idx val="4"/>
            <c:invertIfNegative val="0"/>
            <c:bubble3D val="0"/>
            <c:spPr>
              <a:pattFill prst="wdDnDiag">
                <a:fgClr>
                  <a:srgbClr val="002060"/>
                </a:fgClr>
                <a:bgClr>
                  <a:schemeClr val="bg1"/>
                </a:bgClr>
              </a:pattFill>
              <a:ln>
                <a:solidFill>
                  <a:schemeClr val="tx1"/>
                </a:solidFill>
              </a:ln>
              <a:effectLst/>
            </c:spPr>
          </c:dPt>
          <c:dPt>
            <c:idx val="5"/>
            <c:invertIfNegative val="0"/>
            <c:bubble3D val="0"/>
            <c:spPr>
              <a:pattFill prst="wdDnDiag">
                <a:fgClr>
                  <a:srgbClr val="002060"/>
                </a:fgClr>
                <a:bgClr>
                  <a:schemeClr val="bg1"/>
                </a:bgClr>
              </a:pattFill>
              <a:ln>
                <a:solidFill>
                  <a:schemeClr val="tx1"/>
                </a:solidFill>
              </a:ln>
              <a:effectLst/>
            </c:spPr>
          </c:dPt>
          <c:dPt>
            <c:idx val="6"/>
            <c:invertIfNegative val="0"/>
            <c:bubble3D val="0"/>
            <c:spPr>
              <a:pattFill prst="wdDnDiag">
                <a:fgClr>
                  <a:srgbClr val="002060"/>
                </a:fgClr>
                <a:bgClr>
                  <a:schemeClr val="bg1"/>
                </a:bgClr>
              </a:pattFill>
              <a:ln>
                <a:solidFill>
                  <a:schemeClr val="tx1"/>
                </a:solidFill>
              </a:ln>
              <a:effectLst/>
            </c:spPr>
          </c:dPt>
          <c:dLbls>
            <c:dLbl>
              <c:idx val="0"/>
              <c:layout>
                <c:manualLayout>
                  <c:x val="1.4806556996325255E-3"/>
                  <c:y val="-1.50926474642768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8839341977953162E-3"/>
                  <c:y val="-1.26502532991028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806556996325526E-3"/>
                  <c:y val="-2.00940180826554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613113992651052E-3"/>
                  <c:y val="-1.3319944865916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4032784981627629E-3"/>
                  <c:y val="-1.86479228122830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287212695958078E-2"/>
                  <c:y val="-4.5287812544115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2016</c:v>
                </c:pt>
                <c:pt idx="1">
                  <c:v>2017</c:v>
                </c:pt>
                <c:pt idx="2">
                  <c:v>2018</c:v>
                </c:pt>
                <c:pt idx="3">
                  <c:v>2019f</c:v>
                </c:pt>
                <c:pt idx="4">
                  <c:v>2020f</c:v>
                </c:pt>
                <c:pt idx="5">
                  <c:v>2021f</c:v>
                </c:pt>
                <c:pt idx="6">
                  <c:v>2022F</c:v>
                </c:pt>
              </c:strCache>
            </c:strRef>
          </c:cat>
          <c:val>
            <c:numRef>
              <c:f>Sheet1!$B$2:$B$8</c:f>
              <c:numCache>
                <c:formatCode>_(* #,##0_);_(* \(#,##0\);_(* "-"??_);_(@_)</c:formatCode>
                <c:ptCount val="7"/>
                <c:pt idx="0">
                  <c:v>184</c:v>
                </c:pt>
                <c:pt idx="1">
                  <c:v>567</c:v>
                </c:pt>
                <c:pt idx="2">
                  <c:v>140</c:v>
                </c:pt>
                <c:pt idx="3">
                  <c:v>444</c:v>
                </c:pt>
                <c:pt idx="4">
                  <c:v>896</c:v>
                </c:pt>
                <c:pt idx="5">
                  <c:v>479</c:v>
                </c:pt>
                <c:pt idx="6">
                  <c:v>1331</c:v>
                </c:pt>
              </c:numCache>
            </c:numRef>
          </c:val>
        </c:ser>
        <c:dLbls>
          <c:showLegendKey val="0"/>
          <c:showVal val="0"/>
          <c:showCatName val="0"/>
          <c:showSerName val="0"/>
          <c:showPercent val="0"/>
          <c:showBubbleSize val="0"/>
        </c:dLbls>
        <c:gapWidth val="136"/>
        <c:overlap val="-14"/>
        <c:axId val="460319112"/>
        <c:axId val="460319504"/>
        <c:extLst/>
      </c:barChart>
      <c:lineChart>
        <c:grouping val="standard"/>
        <c:varyColors val="0"/>
        <c:ser>
          <c:idx val="3"/>
          <c:order val="2"/>
          <c:tx>
            <c:strRef>
              <c:f>Sheet1!$D$1</c:f>
              <c:strCache>
                <c:ptCount val="1"/>
                <c:pt idx="0">
                  <c:v>OCCUPANCY</c:v>
                </c:pt>
              </c:strCache>
            </c:strRef>
          </c:tx>
          <c:spPr>
            <a:ln w="28575" cap="rnd">
              <a:solidFill>
                <a:schemeClr val="accent4"/>
              </a:solidFill>
              <a:round/>
            </a:ln>
            <a:effectLst/>
          </c:spPr>
          <c:marker>
            <c:symbol val="none"/>
          </c:marker>
          <c:dLbls>
            <c:dLbl>
              <c:idx val="0"/>
              <c:layout>
                <c:manualLayout>
                  <c:x val="-2.5171146893753393E-2"/>
                  <c:y val="-0.1157102972261219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613113992651052E-2"/>
                  <c:y val="-0.133041093198880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574425391916156E-2"/>
                  <c:y val="-8.05335349911741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093769692283713E-2"/>
                  <c:y val="-0.130515748642850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5535736791181265E-2"/>
                  <c:y val="-0.13544739994485835"/>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9248524095223291E-2"/>
                  <c:y val="0.1113629413311952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50000"/>
                        </a:schemeClr>
                      </a:solidFill>
                      <a:round/>
                    </a:ln>
                    <a:effectLst/>
                  </c:spPr>
                </c15:leaderLines>
              </c:ext>
            </c:extLst>
          </c:dLbls>
          <c:cat>
            <c:numRef>
              <c:f>[1]MultifamilyHistoryResult!$A$176:$A$182</c:f>
              <c:numCache>
                <c:formatCode>General</c:formatCode>
                <c:ptCount val="7"/>
                <c:pt idx="0">
                  <c:v>0</c:v>
                </c:pt>
                <c:pt idx="1">
                  <c:v>0</c:v>
                </c:pt>
                <c:pt idx="2">
                  <c:v>0</c:v>
                </c:pt>
                <c:pt idx="3">
                  <c:v>0</c:v>
                </c:pt>
                <c:pt idx="4">
                  <c:v>0</c:v>
                </c:pt>
                <c:pt idx="5">
                  <c:v>0</c:v>
                </c:pt>
                <c:pt idx="6">
                  <c:v>0</c:v>
                </c:pt>
              </c:numCache>
            </c:numRef>
          </c:cat>
          <c:val>
            <c:numRef>
              <c:f>Sheet1!$D$2:$D$8</c:f>
              <c:numCache>
                <c:formatCode>0.0%</c:formatCode>
                <c:ptCount val="7"/>
                <c:pt idx="0">
                  <c:v>0.92800000000000005</c:v>
                </c:pt>
                <c:pt idx="1">
                  <c:v>0.92800000000000005</c:v>
                </c:pt>
                <c:pt idx="2">
                  <c:v>0.94099999999999995</c:v>
                </c:pt>
                <c:pt idx="3">
                  <c:v>0.92800000000000005</c:v>
                </c:pt>
                <c:pt idx="4">
                  <c:v>0.93200000000000005</c:v>
                </c:pt>
                <c:pt idx="5">
                  <c:v>0.95799999999999996</c:v>
                </c:pt>
                <c:pt idx="6">
                  <c:v>0.95599999999999996</c:v>
                </c:pt>
              </c:numCache>
            </c:numRef>
          </c:val>
          <c:smooth val="0"/>
        </c:ser>
        <c:dLbls>
          <c:showLegendKey val="0"/>
          <c:showVal val="0"/>
          <c:showCatName val="0"/>
          <c:showSerName val="0"/>
          <c:showPercent val="0"/>
          <c:showBubbleSize val="0"/>
        </c:dLbls>
        <c:marker val="1"/>
        <c:smooth val="0"/>
        <c:axId val="454316928"/>
        <c:axId val="460319896"/>
      </c:lineChart>
      <c:catAx>
        <c:axId val="460319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60319504"/>
        <c:crosses val="autoZero"/>
        <c:auto val="1"/>
        <c:lblAlgn val="ctr"/>
        <c:lblOffset val="100"/>
        <c:noMultiLvlLbl val="0"/>
      </c:catAx>
      <c:valAx>
        <c:axId val="460319504"/>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Units</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60319112"/>
        <c:crosses val="autoZero"/>
        <c:crossBetween val="between"/>
        <c:majorUnit val="500"/>
      </c:valAx>
      <c:valAx>
        <c:axId val="460319896"/>
        <c:scaling>
          <c:orientation val="minMax"/>
          <c:max val="0.96000000000000008"/>
        </c:scaling>
        <c:delete val="0"/>
        <c:axPos val="r"/>
        <c:title>
          <c:tx>
            <c:rich>
              <a:bodyPr rot="-54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r>
                  <a:rPr lang="en-US" dirty="0" smtClean="0"/>
                  <a:t>Occupancy</a:t>
                </a:r>
                <a:endParaRPr lang="en-US" dirty="0"/>
              </a:p>
            </c:rich>
          </c:tx>
          <c:layout>
            <c:manualLayout>
              <c:xMode val="edge"/>
              <c:yMode val="edge"/>
              <c:x val="0.95322736890630022"/>
              <c:y val="0.3884990064997417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454316928"/>
        <c:crosses val="max"/>
        <c:crossBetween val="between"/>
      </c:valAx>
      <c:catAx>
        <c:axId val="454316928"/>
        <c:scaling>
          <c:orientation val="minMax"/>
        </c:scaling>
        <c:delete val="1"/>
        <c:axPos val="b"/>
        <c:numFmt formatCode="General" sourceLinked="1"/>
        <c:majorTickMark val="out"/>
        <c:minorTickMark val="none"/>
        <c:tickLblPos val="nextTo"/>
        <c:crossAx val="460319896"/>
        <c:crosses val="autoZero"/>
        <c:auto val="1"/>
        <c:lblAlgn val="ctr"/>
        <c:lblOffset val="100"/>
        <c:noMultiLvlLbl val="0"/>
      </c:catAx>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C00000"/>
                </a:solidFill>
                <a:latin typeface="+mj-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002060"/>
                </a:solidFill>
                <a:latin typeface="+mj-lt"/>
                <a:ea typeface="+mn-ea"/>
                <a:cs typeface="+mn-cs"/>
              </a:defRPr>
            </a:pPr>
            <a:endParaRPr lang="en-US"/>
          </a:p>
        </c:txPr>
      </c:legendEntry>
      <c:layout>
        <c:manualLayout>
          <c:xMode val="edge"/>
          <c:yMode val="edge"/>
          <c:x val="0.39647322027634363"/>
          <c:y val="0.93706666666666671"/>
          <c:w val="0.44016396338186892"/>
          <c:h val="5.39617186882182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Central Detroit Rent Trends and Forecast</a:t>
            </a:r>
          </a:p>
          <a:p>
            <a:pPr>
              <a:defRPr/>
            </a:pPr>
            <a:r>
              <a:rPr lang="en-US" sz="1200" baseline="0" dirty="0" smtClean="0"/>
              <a:t>Sources: </a:t>
            </a:r>
            <a:r>
              <a:rPr lang="en-US" sz="1200" baseline="0" dirty="0" err="1" smtClean="0"/>
              <a:t>CoStar</a:t>
            </a:r>
            <a:r>
              <a:rPr lang="en-US" sz="1200" baseline="0" dirty="0" smtClean="0"/>
              <a:t> and </a:t>
            </a:r>
            <a:r>
              <a:rPr lang="en-US" sz="1200" baseline="0" dirty="0" err="1" smtClean="0"/>
              <a:t>Axiometrics</a:t>
            </a:r>
            <a:r>
              <a:rPr lang="en-US" sz="1200" baseline="0" dirty="0" smtClean="0"/>
              <a:t> Histories, RCR Forecasts</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4718789612044"/>
          <c:y val="0.14848606797621366"/>
          <c:w val="0.86043847215370883"/>
          <c:h val="0.73250543874284169"/>
        </c:manualLayout>
      </c:layout>
      <c:areaChart>
        <c:grouping val="standard"/>
        <c:varyColors val="0"/>
        <c:ser>
          <c:idx val="2"/>
          <c:order val="2"/>
          <c:tx>
            <c:strRef>
              <c:f>Sheet1!$D$1</c:f>
              <c:strCache>
                <c:ptCount val="1"/>
                <c:pt idx="0">
                  <c:v>DETROIT</c:v>
                </c:pt>
              </c:strCache>
            </c:strRef>
          </c:tx>
          <c:spPr>
            <a:solidFill>
              <a:schemeClr val="bg1">
                <a:lumMod val="75000"/>
              </a:schemeClr>
            </a:solidFill>
            <a:ln w="9525">
              <a:solidFill>
                <a:schemeClr val="bg1">
                  <a:lumMod val="50000"/>
                </a:schemeClr>
              </a:solidFill>
            </a:ln>
            <a:effectLst/>
          </c:spP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Sheet1!$D$2:$D$14</c:f>
              <c:numCache>
                <c:formatCode>0.0%</c:formatCode>
                <c:ptCount val="13"/>
                <c:pt idx="0">
                  <c:v>3.8641686182669721E-2</c:v>
                </c:pt>
                <c:pt idx="1">
                  <c:v>4.3023255813953387E-2</c:v>
                </c:pt>
                <c:pt idx="2">
                  <c:v>4.9596309111880066E-2</c:v>
                </c:pt>
                <c:pt idx="3">
                  <c:v>4.8109965635738883E-2</c:v>
                </c:pt>
                <c:pt idx="4">
                  <c:v>3.2694475760992159E-2</c:v>
                </c:pt>
                <c:pt idx="5">
                  <c:v>3.6789297658862852E-2</c:v>
                </c:pt>
                <c:pt idx="6">
                  <c:v>3.7362637362637452E-2</c:v>
                </c:pt>
                <c:pt idx="7">
                  <c:v>4.1530054644808745E-2</c:v>
                </c:pt>
                <c:pt idx="8">
                  <c:v>4.5851528384279527E-2</c:v>
                </c:pt>
                <c:pt idx="9">
                  <c:v>4.4086021505376438E-2</c:v>
                </c:pt>
                <c:pt idx="10">
                  <c:v>4.3432203389830448E-2</c:v>
                </c:pt>
                <c:pt idx="11">
                  <c:v>4.4071353620146914E-2</c:v>
                </c:pt>
                <c:pt idx="12">
                  <c:v>4.0709812108559396E-2</c:v>
                </c:pt>
              </c:numCache>
            </c:numRef>
          </c:val>
        </c:ser>
        <c:ser>
          <c:idx val="3"/>
          <c:order val="3"/>
          <c:tx>
            <c:strRef>
              <c:f>Sheet1!$E$1</c:f>
              <c:strCache>
                <c:ptCount val="1"/>
                <c:pt idx="0">
                  <c:v>Column2</c:v>
                </c:pt>
              </c:strCache>
            </c:strRef>
          </c:tx>
          <c:spPr>
            <a:solidFill>
              <a:schemeClr val="bg1">
                <a:lumMod val="95000"/>
              </a:schemeClr>
            </a:solidFill>
            <a:ln w="9525">
              <a:solidFill>
                <a:schemeClr val="tx1"/>
              </a:solidFill>
              <a:prstDash val="sysDot"/>
            </a:ln>
            <a:effectLst/>
          </c:spP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Sheet1!$E$2:$E$29</c:f>
              <c:numCache>
                <c:formatCode>General</c:formatCode>
                <c:ptCount val="28"/>
                <c:pt idx="12" formatCode="0.0%">
                  <c:v>4.0709812108559396E-2</c:v>
                </c:pt>
                <c:pt idx="13" formatCode="0.0%">
                  <c:v>3.553798703245422E-2</c:v>
                </c:pt>
                <c:pt idx="14" formatCode="0.0%">
                  <c:v>2.9726017795574593E-2</c:v>
                </c:pt>
                <c:pt idx="15" formatCode="0.0%">
                  <c:v>2.313578689353914E-2</c:v>
                </c:pt>
                <c:pt idx="16" formatCode="0.0%">
                  <c:v>1.9107083959773865E-2</c:v>
                </c:pt>
                <c:pt idx="17" formatCode="0.0%">
                  <c:v>1.6963735764066328E-2</c:v>
                </c:pt>
                <c:pt idx="18" formatCode="0.0%">
                  <c:v>1.6088959094857559E-2</c:v>
                </c:pt>
                <c:pt idx="19" formatCode="0.0%">
                  <c:v>1.6763957001627278E-2</c:v>
                </c:pt>
                <c:pt idx="20" formatCode="0.0%">
                  <c:v>1.7122454041675696E-2</c:v>
                </c:pt>
                <c:pt idx="21" formatCode="0.0%">
                  <c:v>1.712900104694097E-2</c:v>
                </c:pt>
                <c:pt idx="22" formatCode="0.0%">
                  <c:v>1.7070792253122424E-2</c:v>
                </c:pt>
                <c:pt idx="23" formatCode="0.0%">
                  <c:v>1.6621059108629283E-2</c:v>
                </c:pt>
                <c:pt idx="24" formatCode="0.0%">
                  <c:v>1.6603826732314038E-2</c:v>
                </c:pt>
                <c:pt idx="25" formatCode="0.0%">
                  <c:v>1.7053578770597946E-2</c:v>
                </c:pt>
                <c:pt idx="26" formatCode="0.0%">
                  <c:v>1.7699096323919979E-2</c:v>
                </c:pt>
                <c:pt idx="27" formatCode="0.0%">
                  <c:v>1.8664112961682324E-2</c:v>
                </c:pt>
              </c:numCache>
            </c:numRef>
          </c:val>
        </c:ser>
        <c:dLbls>
          <c:showLegendKey val="0"/>
          <c:showVal val="0"/>
          <c:showCatName val="0"/>
          <c:showSerName val="0"/>
          <c:showPercent val="0"/>
          <c:showBubbleSize val="0"/>
        </c:dLbls>
        <c:axId val="459365336"/>
        <c:axId val="459365728"/>
        <c:extLst>
          <c:ext xmlns:c15="http://schemas.microsoft.com/office/drawing/2012/chart" uri="{02D57815-91ED-43cb-92C2-25804820EDAC}">
            <c15:filteredAreaSeries>
              <c15:ser>
                <c:idx val="1"/>
                <c:order val="0"/>
                <c:tx>
                  <c:strRef>
                    <c:extLst>
                      <c:ext uri="{02D57815-91ED-43cb-92C2-25804820EDAC}">
                        <c15:formulaRef>
                          <c15:sqref>Sheet1!$B$1</c15:sqref>
                        </c15:formulaRef>
                      </c:ext>
                    </c:extLst>
                    <c:strCache>
                      <c:ptCount val="1"/>
                      <c:pt idx="0">
                        <c:v>RED 50 RENT TREND</c:v>
                      </c:pt>
                    </c:strCache>
                  </c:strRef>
                </c:tx>
                <c:spPr>
                  <a:solidFill>
                    <a:schemeClr val="bg1">
                      <a:lumMod val="85000"/>
                    </a:schemeClr>
                  </a:solidFill>
                  <a:ln w="9525">
                    <a:solidFill>
                      <a:schemeClr val="tx1"/>
                    </a:solidFill>
                  </a:ln>
                  <a:effectLst/>
                </c:spPr>
                <c:cat>
                  <c:strRef>
                    <c:extLst>
                      <c:ext uri="{02D57815-91ED-43cb-92C2-25804820EDAC}">
                        <c15:formulaRef>
                          <c15:sqref>Sheet1!$A$2:$A$29</c15:sqref>
                        </c15:formulaRef>
                      </c:ext>
                    </c:extLst>
                    <c:strCache>
                      <c:ptCount val="28"/>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strCache>
                  </c:strRef>
                </c:cat>
                <c:val>
                  <c:numRef>
                    <c:extLst>
                      <c:ext uri="{02D57815-91ED-43cb-92C2-25804820EDAC}">
                        <c15:formulaRef>
                          <c15:sqref>Sheet1!$B$2:$B$14</c15:sqref>
                        </c15:formulaRef>
                      </c:ext>
                    </c:extLst>
                    <c:numCache>
                      <c:formatCode>0.0%</c:formatCode>
                      <c:ptCount val="13"/>
                      <c:pt idx="0">
                        <c:v>5.7195289634072444E-2</c:v>
                      </c:pt>
                      <c:pt idx="1">
                        <c:v>5.4888241547305795E-2</c:v>
                      </c:pt>
                      <c:pt idx="2">
                        <c:v>5.1433834858986456E-2</c:v>
                      </c:pt>
                      <c:pt idx="3">
                        <c:v>4.4887715131795229E-2</c:v>
                      </c:pt>
                      <c:pt idx="4">
                        <c:v>4.0758153670753174E-2</c:v>
                      </c:pt>
                      <c:pt idx="5">
                        <c:v>4.1092184635768268E-2</c:v>
                      </c:pt>
                      <c:pt idx="6">
                        <c:v>4.1581154100883456E-2</c:v>
                      </c:pt>
                      <c:pt idx="7">
                        <c:v>4.3336933270087065E-2</c:v>
                      </c:pt>
                      <c:pt idx="8">
                        <c:v>4.8270347838789314E-2</c:v>
                      </c:pt>
                      <c:pt idx="9">
                        <c:v>4.8222384107492931E-2</c:v>
                      </c:pt>
                      <c:pt idx="10">
                        <c:v>4.8093920596477116E-2</c:v>
                      </c:pt>
                      <c:pt idx="11">
                        <c:v>5.0668323120475076E-2</c:v>
                      </c:pt>
                      <c:pt idx="12">
                        <c:v>4.4576808206102499E-2</c:v>
                      </c:pt>
                    </c:numCache>
                  </c:numRef>
                </c:val>
              </c15:ser>
            </c15:filteredAreaSeries>
            <c15:filteredAreaSeries>
              <c15:ser>
                <c:idx val="4"/>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Column1</c:v>
                      </c:pt>
                    </c:strCache>
                  </c:strRef>
                </c:tx>
                <c:spPr>
                  <a:pattFill prst="ltDnDiag">
                    <a:fgClr>
                      <a:schemeClr val="bg1">
                        <a:lumMod val="85000"/>
                      </a:schemeClr>
                    </a:fgClr>
                    <a:bgClr>
                      <a:schemeClr val="bg1"/>
                    </a:bgClr>
                  </a:pattFill>
                  <a:ln w="9525">
                    <a:solidFill>
                      <a:schemeClr val="tx1"/>
                    </a:solidFill>
                    <a:prstDash val="sysDot"/>
                  </a:ln>
                  <a:effectLst/>
                </c:spPr>
                <c:cat>
                  <c:strRef>
                    <c:extLst xmlns:c15="http://schemas.microsoft.com/office/drawing/2012/chart">
                      <c:ext xmlns:c15="http://schemas.microsoft.com/office/drawing/2012/chart" uri="{02D57815-91ED-43cb-92C2-25804820EDAC}">
                        <c15:formulaRef>
                          <c15:sqref>Sheet1!$A$2:$A$29</c15:sqref>
                        </c15:formulaRef>
                      </c:ext>
                    </c:extLst>
                    <c:strCache>
                      <c:ptCount val="28"/>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strCache>
                  </c:strRef>
                </c:cat>
                <c:val>
                  <c:numRef>
                    <c:extLst xmlns:c15="http://schemas.microsoft.com/office/drawing/2012/chart">
                      <c:ext xmlns:c15="http://schemas.microsoft.com/office/drawing/2012/chart" uri="{02D57815-91ED-43cb-92C2-25804820EDAC}">
                        <c15:formulaRef>
                          <c15:sqref>Sheet1!$C$2:$C$29</c15:sqref>
                        </c15:formulaRef>
                      </c:ext>
                    </c:extLst>
                    <c:numCache>
                      <c:formatCode>General</c:formatCode>
                      <c:ptCount val="28"/>
                      <c:pt idx="12" formatCode="0.0%">
                        <c:v>4.4576808206102499E-2</c:v>
                      </c:pt>
                      <c:pt idx="13" formatCode="0.0%">
                        <c:v>3.9488764249016976E-2</c:v>
                      </c:pt>
                      <c:pt idx="14" formatCode="0.0%">
                        <c:v>3.5685060246071328E-2</c:v>
                      </c:pt>
                      <c:pt idx="15" formatCode="0.0%">
                        <c:v>3.0844167574249091E-2</c:v>
                      </c:pt>
                      <c:pt idx="16" formatCode="0.0%">
                        <c:v>2.8013577499057665E-2</c:v>
                      </c:pt>
                      <c:pt idx="17" formatCode="0.0%">
                        <c:v>2.5353913077472211E-2</c:v>
                      </c:pt>
                      <c:pt idx="18" formatCode="0.0%">
                        <c:v>2.2733121839965661E-2</c:v>
                      </c:pt>
                      <c:pt idx="19" formatCode="0.0%">
                        <c:v>2.1715313172113164E-2</c:v>
                      </c:pt>
                      <c:pt idx="20" formatCode="0.0%">
                        <c:v>2.1431069603372429E-2</c:v>
                      </c:pt>
                      <c:pt idx="21" formatCode="0.0%">
                        <c:v>2.2648428006593342E-2</c:v>
                      </c:pt>
                      <c:pt idx="22" formatCode="0.0%">
                        <c:v>2.5053761076797059E-2</c:v>
                      </c:pt>
                      <c:pt idx="23" formatCode="0.0%">
                        <c:v>2.7196660788690926E-2</c:v>
                      </c:pt>
                      <c:pt idx="24" formatCode="0.0%">
                        <c:v>2.9100629869890923E-2</c:v>
                      </c:pt>
                      <c:pt idx="25" formatCode="0.0%">
                        <c:v>3.0425620251500925E-2</c:v>
                      </c:pt>
                      <c:pt idx="26" formatCode="0.0%">
                        <c:v>3.0781728021074258E-2</c:v>
                      </c:pt>
                      <c:pt idx="27" formatCode="0.0%">
                        <c:v>3.0840187644660379E-2</c:v>
                      </c:pt>
                    </c:numCache>
                  </c:numRef>
                </c:val>
              </c15:ser>
            </c15:filteredAreaSeries>
          </c:ext>
        </c:extLst>
      </c:areaChart>
      <c:lineChart>
        <c:grouping val="standard"/>
        <c:varyColors val="0"/>
        <c:ser>
          <c:idx val="0"/>
          <c:order val="4"/>
          <c:tx>
            <c:strRef>
              <c:f>Sheet1!$F$1</c:f>
              <c:strCache>
                <c:ptCount val="1"/>
                <c:pt idx="0">
                  <c:v>URBAN CORE ALL</c:v>
                </c:pt>
              </c:strCache>
            </c:strRef>
          </c:tx>
          <c:spPr>
            <a:ln w="50800" cap="rnd">
              <a:solidFill>
                <a:srgbClr val="C00000"/>
              </a:solidFill>
              <a:round/>
            </a:ln>
            <a:effectLst/>
          </c:spPr>
          <c:marker>
            <c:symbol val="none"/>
          </c:marker>
          <c:val>
            <c:numRef>
              <c:f>Sheet1!$F$2:$F$14</c:f>
              <c:numCache>
                <c:formatCode>0.0%</c:formatCode>
                <c:ptCount val="13"/>
                <c:pt idx="0">
                  <c:v>8.9075630252100746E-2</c:v>
                </c:pt>
                <c:pt idx="1">
                  <c:v>0.11442786069651745</c:v>
                </c:pt>
                <c:pt idx="2">
                  <c:v>9.6645367412140581E-2</c:v>
                </c:pt>
                <c:pt idx="3">
                  <c:v>0.13579277864992156</c:v>
                </c:pt>
                <c:pt idx="4">
                  <c:v>9.4135802469135887E-2</c:v>
                </c:pt>
                <c:pt idx="5">
                  <c:v>9.5982142857142794E-2</c:v>
                </c:pt>
                <c:pt idx="6">
                  <c:v>8.5943190094683208E-2</c:v>
                </c:pt>
                <c:pt idx="7">
                  <c:v>-1.1748445058742174E-2</c:v>
                </c:pt>
                <c:pt idx="8">
                  <c:v>4.442877291960512E-2</c:v>
                </c:pt>
                <c:pt idx="9">
                  <c:v>1.6972165648336812E-2</c:v>
                </c:pt>
                <c:pt idx="10">
                  <c:v>1.2072434607645954E-2</c:v>
                </c:pt>
                <c:pt idx="11">
                  <c:v>5.8741258741258795E-2</c:v>
                </c:pt>
                <c:pt idx="12">
                  <c:v>2.6333558406482105E-2</c:v>
                </c:pt>
              </c:numCache>
            </c:numRef>
          </c:val>
          <c:smooth val="1"/>
        </c:ser>
        <c:ser>
          <c:idx val="5"/>
          <c:order val="5"/>
          <c:spPr>
            <a:ln w="50800" cap="rnd">
              <a:solidFill>
                <a:srgbClr val="C00000"/>
              </a:solidFill>
              <a:prstDash val="sysDash"/>
              <a:round/>
            </a:ln>
            <a:effectLst/>
          </c:spPr>
          <c:marker>
            <c:symbol val="none"/>
          </c:marker>
          <c:dLbls>
            <c:dLbl>
              <c:idx val="12"/>
              <c:layout>
                <c:manualLayout>
                  <c:x val="-5.0753370340999207E-2"/>
                  <c:y val="-0.22780571917917358"/>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Sheet1!$G$2:$G$29</c:f>
              <c:numCache>
                <c:formatCode>General</c:formatCode>
                <c:ptCount val="28"/>
                <c:pt idx="12" formatCode="0.0%">
                  <c:v>2.6333558406482105E-2</c:v>
                </c:pt>
                <c:pt idx="13" formatCode="0.0%">
                  <c:v>7.1911401299872807E-2</c:v>
                </c:pt>
                <c:pt idx="14" formatCode="0.0%">
                  <c:v>6.9647706818006305E-2</c:v>
                </c:pt>
                <c:pt idx="15" formatCode="0.0%">
                  <c:v>5.3580035018396421E-2</c:v>
                </c:pt>
                <c:pt idx="16" formatCode="0.0%">
                  <c:v>7.5468704345248855E-2</c:v>
                </c:pt>
                <c:pt idx="17" formatCode="0.0%">
                  <c:v>5.8567252203745951E-2</c:v>
                </c:pt>
                <c:pt idx="18" formatCode="0.0%">
                  <c:v>6.0560462030141919E-2</c:v>
                </c:pt>
                <c:pt idx="19" formatCode="0.0%">
                  <c:v>5.7039771492041841E-2</c:v>
                </c:pt>
                <c:pt idx="20" formatCode="0.0%">
                  <c:v>2.9298573797967194E-2</c:v>
                </c:pt>
                <c:pt idx="21" formatCode="0.0%">
                  <c:v>3.0565014563288279E-2</c:v>
                </c:pt>
                <c:pt idx="22" formatCode="0.0%">
                  <c:v>1.6782025679776297E-2</c:v>
                </c:pt>
                <c:pt idx="23" formatCode="0.0%">
                  <c:v>1.1553382367465198E-2</c:v>
                </c:pt>
                <c:pt idx="24" formatCode="0.0%">
                  <c:v>1.8814549624992134E-2</c:v>
                </c:pt>
                <c:pt idx="25" formatCode="0.0%">
                  <c:v>1.9474710427593314E-2</c:v>
                </c:pt>
                <c:pt idx="26" formatCode="0.0%">
                  <c:v>2.9392440953221681E-2</c:v>
                </c:pt>
                <c:pt idx="27" formatCode="0.0%">
                  <c:v>4.5484320297331259E-2</c:v>
                </c:pt>
              </c:numCache>
            </c:numRef>
          </c:val>
          <c:smooth val="1"/>
        </c:ser>
        <c:ser>
          <c:idx val="6"/>
          <c:order val="6"/>
          <c:tx>
            <c:strRef>
              <c:f>Sheet1!$H$1</c:f>
              <c:strCache>
                <c:ptCount val="1"/>
                <c:pt idx="0">
                  <c:v>URBAN CORE SAME-STORE</c:v>
                </c:pt>
              </c:strCache>
            </c:strRef>
          </c:tx>
          <c:spPr>
            <a:ln w="50800" cap="rnd">
              <a:solidFill>
                <a:srgbClr val="002060"/>
              </a:solidFill>
              <a:round/>
            </a:ln>
            <a:effectLst/>
          </c:spPr>
          <c:marker>
            <c:symbol val="none"/>
          </c:marker>
          <c:val>
            <c:numRef>
              <c:f>Sheet1!$H$2:$H$14</c:f>
              <c:numCache>
                <c:formatCode>0.0%</c:formatCode>
                <c:ptCount val="13"/>
                <c:pt idx="0">
                  <c:v>2.7319012166384684E-2</c:v>
                </c:pt>
                <c:pt idx="1">
                  <c:v>3.6486232950054355E-2</c:v>
                </c:pt>
                <c:pt idx="2">
                  <c:v>2.1133534881140854E-2</c:v>
                </c:pt>
                <c:pt idx="3">
                  <c:v>4.5148305263814211E-3</c:v>
                </c:pt>
                <c:pt idx="4">
                  <c:v>4.6241861722836654E-3</c:v>
                </c:pt>
                <c:pt idx="5">
                  <c:v>1.7603411315786173E-3</c:v>
                </c:pt>
                <c:pt idx="6">
                  <c:v>-7.8799003562705537E-4</c:v>
                </c:pt>
                <c:pt idx="7">
                  <c:v>1.6370191361497395E-3</c:v>
                </c:pt>
                <c:pt idx="8">
                  <c:v>-1.3369037673352418E-3</c:v>
                </c:pt>
                <c:pt idx="9">
                  <c:v>-9.8332865182304118E-3</c:v>
                </c:pt>
                <c:pt idx="10">
                  <c:v>7.6806555131649122E-3</c:v>
                </c:pt>
                <c:pt idx="11">
                  <c:v>2.0198842180918015E-2</c:v>
                </c:pt>
                <c:pt idx="12">
                  <c:v>2.5474479622812497E-2</c:v>
                </c:pt>
              </c:numCache>
            </c:numRef>
          </c:val>
          <c:smooth val="1"/>
        </c:ser>
        <c:ser>
          <c:idx val="7"/>
          <c:order val="7"/>
          <c:tx>
            <c:strRef>
              <c:f>Sheet1!$I$1</c:f>
              <c:strCache>
                <c:ptCount val="1"/>
                <c:pt idx="0">
                  <c:v>Column3</c:v>
                </c:pt>
              </c:strCache>
            </c:strRef>
          </c:tx>
          <c:spPr>
            <a:ln w="50800" cap="rnd">
              <a:solidFill>
                <a:srgbClr val="002060"/>
              </a:solidFill>
              <a:prstDash val="sysDot"/>
              <a:round/>
            </a:ln>
            <a:effectLst/>
          </c:spPr>
          <c:marker>
            <c:symbol val="none"/>
          </c:marker>
          <c:dLbls>
            <c:dLbl>
              <c:idx val="12"/>
              <c:layout>
                <c:manualLayout>
                  <c:x val="9.5162569389373505E-3"/>
                  <c:y val="5.896148025813901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Sheet1!$I$2:$I$29</c:f>
              <c:numCache>
                <c:formatCode>General</c:formatCode>
                <c:ptCount val="28"/>
                <c:pt idx="12" formatCode="0.0%">
                  <c:v>2.5474479622812497E-2</c:v>
                </c:pt>
                <c:pt idx="13" formatCode="0.0%">
                  <c:v>3.2621753037021216E-2</c:v>
                </c:pt>
                <c:pt idx="14" formatCode="0.0%">
                  <c:v>3.8303720802986496E-2</c:v>
                </c:pt>
                <c:pt idx="15" formatCode="0.0%">
                  <c:v>3.5417047291067254E-2</c:v>
                </c:pt>
                <c:pt idx="16" formatCode="0.0%">
                  <c:v>3.2498623355394274E-2</c:v>
                </c:pt>
                <c:pt idx="17" formatCode="0.0%">
                  <c:v>3.3355239604897884E-2</c:v>
                </c:pt>
                <c:pt idx="18" formatCode="0.0%">
                  <c:v>3.4444845538291323E-2</c:v>
                </c:pt>
                <c:pt idx="19" formatCode="0.0%">
                  <c:v>3.0309416625451849E-2</c:v>
                </c:pt>
                <c:pt idx="20" formatCode="0.0%">
                  <c:v>2.6552280329432153E-2</c:v>
                </c:pt>
                <c:pt idx="21" formatCode="0.0%">
                  <c:v>3.1353146057628636E-2</c:v>
                </c:pt>
                <c:pt idx="22" formatCode="0.0%">
                  <c:v>3.4237202840320613E-2</c:v>
                </c:pt>
                <c:pt idx="23" formatCode="0.0%">
                  <c:v>3.0992010907368701E-2</c:v>
                </c:pt>
                <c:pt idx="24" formatCode="0.0%">
                  <c:v>2.5357882030077734E-2</c:v>
                </c:pt>
                <c:pt idx="25" formatCode="0.0%">
                  <c:v>2.9428864602551213E-2</c:v>
                </c:pt>
                <c:pt idx="26" formatCode="0.0%">
                  <c:v>3.2839981509172063E-2</c:v>
                </c:pt>
                <c:pt idx="27" formatCode="0.0%">
                  <c:v>2.9801727904842937E-2</c:v>
                </c:pt>
              </c:numCache>
            </c:numRef>
          </c:val>
          <c:smooth val="0"/>
        </c:ser>
        <c:dLbls>
          <c:showLegendKey val="0"/>
          <c:showVal val="0"/>
          <c:showCatName val="0"/>
          <c:showSerName val="0"/>
          <c:showPercent val="0"/>
          <c:showBubbleSize val="0"/>
        </c:dLbls>
        <c:marker val="1"/>
        <c:smooth val="0"/>
        <c:axId val="459365336"/>
        <c:axId val="459365728"/>
      </c:lineChart>
      <c:catAx>
        <c:axId val="4593653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9365728"/>
        <c:crosses val="autoZero"/>
        <c:auto val="1"/>
        <c:lblAlgn val="ctr"/>
        <c:lblOffset val="100"/>
        <c:tickLblSkip val="4"/>
        <c:noMultiLvlLbl val="0"/>
      </c:catAx>
      <c:valAx>
        <c:axId val="459365728"/>
        <c:scaling>
          <c:orientation val="minMax"/>
          <c:min val="-1.5000000000000003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smtClean="0">
                    <a:solidFill>
                      <a:schemeClr val="tx1"/>
                    </a:solidFill>
                  </a:rPr>
                  <a:t>Year-on-year Effective Rent Growth</a:t>
                </a:r>
                <a:endParaRPr lang="en-US" dirty="0">
                  <a:solidFill>
                    <a:schemeClr val="tx1"/>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9365336"/>
        <c:crosses val="autoZero"/>
        <c:crossBetween val="between"/>
        <c:majorUnit val="1.5000000000000003E-2"/>
      </c:valAx>
      <c:spPr>
        <a:noFill/>
        <a:ln>
          <a:noFill/>
        </a:ln>
        <a:effectLst/>
      </c:spPr>
    </c:plotArea>
    <c:legend>
      <c:legendPos val="t"/>
      <c:legendEntry>
        <c:idx val="0"/>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3"/>
        <c:delete val="1"/>
      </c:legendEntry>
      <c:legendEntry>
        <c:idx val="4"/>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n-US"/>
          </a:p>
        </c:txPr>
      </c:legendEntry>
      <c:legendEntry>
        <c:idx val="5"/>
        <c:delete val="1"/>
      </c:legendEntry>
      <c:layout>
        <c:manualLayout>
          <c:xMode val="edge"/>
          <c:yMode val="edge"/>
          <c:x val="0.17737141501245732"/>
          <c:y val="0.16233167541979454"/>
          <c:w val="0.71513859141913372"/>
          <c:h val="5.419454798343929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r>
              <a:rPr lang="en-US" sz="1400">
                <a:latin typeface="Museo Sans 700" panose="02000000000000000000" pitchFamily="2" charset="0"/>
              </a:rPr>
              <a:t>Detroit Average</a:t>
            </a:r>
            <a:r>
              <a:rPr lang="en-US" sz="1400" baseline="0">
                <a:latin typeface="Museo Sans 700" panose="02000000000000000000" pitchFamily="2" charset="0"/>
              </a:rPr>
              <a:t> </a:t>
            </a:r>
            <a:r>
              <a:rPr lang="en-US" sz="1400">
                <a:latin typeface="Museo Sans 700" panose="02000000000000000000" pitchFamily="2" charset="0"/>
              </a:rPr>
              <a:t>New</a:t>
            </a:r>
            <a:r>
              <a:rPr lang="en-US" sz="1400" baseline="0">
                <a:latin typeface="Museo Sans 700" panose="02000000000000000000" pitchFamily="2" charset="0"/>
              </a:rPr>
              <a:t> Property Lease-up</a:t>
            </a:r>
            <a:endParaRPr lang="en-US" sz="1400">
              <a:latin typeface="Museo Sans 700" panose="02000000000000000000" pitchFamily="2" charset="0"/>
            </a:endParaRPr>
          </a:p>
          <a:p>
            <a:pPr>
              <a:defRPr/>
            </a:pPr>
            <a:r>
              <a:rPr lang="en-US" sz="800">
                <a:solidFill>
                  <a:srgbClr val="7030A0"/>
                </a:solidFill>
                <a:latin typeface="Museo Sans 300" panose="02000000000000000000" pitchFamily="2" charset="0"/>
              </a:rPr>
              <a:t>Sources:  Axiometrics Data, RCR Tabulations</a:t>
            </a:r>
          </a:p>
        </c:rich>
      </c:tx>
      <c:layout/>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endParaRPr lang="en-US"/>
        </a:p>
      </c:txPr>
    </c:title>
    <c:autoTitleDeleted val="0"/>
    <c:plotArea>
      <c:layout>
        <c:manualLayout>
          <c:layoutTarget val="inner"/>
          <c:xMode val="edge"/>
          <c:yMode val="edge"/>
          <c:x val="0.10689107799293329"/>
          <c:y val="0.11949322184714767"/>
          <c:w val="0.86005050960189344"/>
          <c:h val="0.6726545436394632"/>
        </c:manualLayout>
      </c:layout>
      <c:barChart>
        <c:barDir val="col"/>
        <c:grouping val="clustered"/>
        <c:varyColors val="0"/>
        <c:ser>
          <c:idx val="0"/>
          <c:order val="0"/>
          <c:tx>
            <c:strRef>
              <c:f>Detroit!$T$471</c:f>
              <c:strCache>
                <c:ptCount val="1"/>
                <c:pt idx="0">
                  <c:v>2017</c:v>
                </c:pt>
              </c:strCache>
            </c:strRef>
          </c:tx>
          <c:spPr>
            <a:solidFill>
              <a:srgbClr val="0070C0"/>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Detroit!$T$472:$T$483</c:f>
              <c:numCache>
                <c:formatCode>_(* #,##0.0_);_(* \(#,##0.0\);_(* "-"??_);_(@_)</c:formatCode>
                <c:ptCount val="12"/>
                <c:pt idx="0">
                  <c:v>12.070500000000001</c:v>
                </c:pt>
                <c:pt idx="1">
                  <c:v>8.9550000000000001</c:v>
                </c:pt>
                <c:pt idx="2">
                  <c:v>17.822399999999998</c:v>
                </c:pt>
                <c:pt idx="3">
                  <c:v>10.789833333333334</c:v>
                </c:pt>
                <c:pt idx="4">
                  <c:v>12.014999999999999</c:v>
                </c:pt>
                <c:pt idx="5">
                  <c:v>15.914285714285715</c:v>
                </c:pt>
                <c:pt idx="6">
                  <c:v>12.188600000000003</c:v>
                </c:pt>
                <c:pt idx="7">
                  <c:v>15.820999999999998</c:v>
                </c:pt>
                <c:pt idx="8">
                  <c:v>29.366571428571433</c:v>
                </c:pt>
                <c:pt idx="9">
                  <c:v>8.5953999999999997</c:v>
                </c:pt>
                <c:pt idx="10">
                  <c:v>8.3557142857142814</c:v>
                </c:pt>
                <c:pt idx="11">
                  <c:v>6.1898000000000009</c:v>
                </c:pt>
              </c:numCache>
            </c:numRef>
          </c:val>
        </c:ser>
        <c:ser>
          <c:idx val="1"/>
          <c:order val="1"/>
          <c:tx>
            <c:strRef>
              <c:f>Detroit!$U$471</c:f>
              <c:strCache>
                <c:ptCount val="1"/>
                <c:pt idx="0">
                  <c:v>2018</c:v>
                </c:pt>
              </c:strCache>
            </c:strRef>
          </c:tx>
          <c:spPr>
            <a:solidFill>
              <a:schemeClr val="bg1">
                <a:lumMod val="85000"/>
              </a:schemeClr>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Detroit!$U$472:$U$483</c:f>
              <c:numCache>
                <c:formatCode>_(* #,##0.0_);_(* \(#,##0.0\);_(* "-"??_);_(@_)</c:formatCode>
                <c:ptCount val="12"/>
                <c:pt idx="0">
                  <c:v>0.98880000000000068</c:v>
                </c:pt>
                <c:pt idx="1">
                  <c:v>17.029600000000006</c:v>
                </c:pt>
                <c:pt idx="2">
                  <c:v>5.1869999999999985</c:v>
                </c:pt>
                <c:pt idx="3">
                  <c:v>0.79050000000000065</c:v>
                </c:pt>
                <c:pt idx="4">
                  <c:v>6.9812500000000011</c:v>
                </c:pt>
                <c:pt idx="5">
                  <c:v>1.9830000000000017</c:v>
                </c:pt>
                <c:pt idx="6">
                  <c:v>8.3226666666666667</c:v>
                </c:pt>
                <c:pt idx="7">
                  <c:v>2.9190000000000027</c:v>
                </c:pt>
                <c:pt idx="8">
                  <c:v>2.5019999999999869</c:v>
                </c:pt>
                <c:pt idx="9">
                  <c:v>6.5980000000000016</c:v>
                </c:pt>
                <c:pt idx="10">
                  <c:v>0.64866666666666728</c:v>
                </c:pt>
                <c:pt idx="11">
                  <c:v>7.260000000000006</c:v>
                </c:pt>
              </c:numCache>
            </c:numRef>
          </c:val>
        </c:ser>
        <c:ser>
          <c:idx val="2"/>
          <c:order val="2"/>
          <c:tx>
            <c:strRef>
              <c:f>Detroit!$V$471</c:f>
              <c:strCache>
                <c:ptCount val="1"/>
                <c:pt idx="0">
                  <c:v>2019</c:v>
                </c:pt>
              </c:strCache>
            </c:strRef>
          </c:tx>
          <c:spPr>
            <a:solidFill>
              <a:srgbClr val="C00000"/>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Detroit!$V$472:$V$483</c:f>
              <c:numCache>
                <c:formatCode>_(* #,##0.0_);_(* \(#,##0.0\);_(* "-"??_);_(@_)</c:formatCode>
                <c:ptCount val="12"/>
                <c:pt idx="0">
                  <c:v>3.5444999999999953</c:v>
                </c:pt>
                <c:pt idx="1">
                  <c:v>14.507666666666671</c:v>
                </c:pt>
                <c:pt idx="2">
                  <c:v>-0.75120000000000364</c:v>
                </c:pt>
              </c:numCache>
            </c:numRef>
          </c:val>
        </c:ser>
        <c:dLbls>
          <c:showLegendKey val="0"/>
          <c:showVal val="0"/>
          <c:showCatName val="0"/>
          <c:showSerName val="0"/>
          <c:showPercent val="0"/>
          <c:showBubbleSize val="0"/>
        </c:dLbls>
        <c:gapWidth val="49"/>
        <c:axId val="299329896"/>
        <c:axId val="299329112"/>
      </c:barChart>
      <c:catAx>
        <c:axId val="299329896"/>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299329112"/>
        <c:crosses val="autoZero"/>
        <c:auto val="1"/>
        <c:lblAlgn val="ctr"/>
        <c:lblOffset val="100"/>
        <c:noMultiLvlLbl val="0"/>
      </c:catAx>
      <c:valAx>
        <c:axId val="299329112"/>
        <c:scaling>
          <c:orientation val="minMax"/>
          <c:max val="30"/>
          <c:min val="-5"/>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r>
                  <a:rPr lang="en-US"/>
                  <a:t>Avg. Units</a:t>
                </a:r>
                <a:r>
                  <a:rPr lang="en-US" baseline="0"/>
                  <a:t> Leased/Property</a:t>
                </a:r>
                <a:endParaRPr lang="en-US"/>
              </a:p>
            </c:rich>
          </c:tx>
          <c:layout>
            <c:manualLayout>
              <c:xMode val="edge"/>
              <c:yMode val="edge"/>
              <c:x val="1.4456067917613178E-2"/>
              <c:y val="0.17368377563915621"/>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title>
        <c:numFmt formatCode="General" sourceLinked="0"/>
        <c:majorTickMark val="in"/>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299329896"/>
        <c:crosses val="autoZero"/>
        <c:crossBetween val="between"/>
        <c:majorUnit val="5"/>
        <c:minorUnit val="2.5000000000000005E-3"/>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dTable>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sz="800">
          <a:latin typeface="Museo Sans 700" panose="02000000000000000000" pitchFamily="2"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U.S. and Detroit Cap Rate Trends</a:t>
            </a:r>
          </a:p>
          <a:p>
            <a:pPr>
              <a:defRPr/>
            </a:pPr>
            <a:r>
              <a:rPr lang="en-US" sz="1200" baseline="0" dirty="0" smtClean="0"/>
              <a:t>Source: RCR</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86613548802037"/>
          <c:y val="0.14493267052048442"/>
          <c:w val="0.85704421562689281"/>
          <c:h val="0.71419018224264219"/>
        </c:manualLayout>
      </c:layout>
      <c:lineChart>
        <c:grouping val="standard"/>
        <c:varyColors val="0"/>
        <c:ser>
          <c:idx val="0"/>
          <c:order val="2"/>
          <c:tx>
            <c:strRef>
              <c:f>Sheet1!$D$1</c:f>
              <c:strCache>
                <c:ptCount val="1"/>
                <c:pt idx="0">
                  <c:v>U.S. CAP RATES</c:v>
                </c:pt>
              </c:strCache>
              <c:extLst xmlns:c15="http://schemas.microsoft.com/office/drawing/2012/chart"/>
            </c:strRef>
          </c:tx>
          <c:spPr>
            <a:ln w="50800" cap="rnd">
              <a:solidFill>
                <a:schemeClr val="tx1">
                  <a:lumMod val="50000"/>
                </a:schemeClr>
              </a:solidFill>
              <a:round/>
            </a:ln>
            <a:effectLst/>
          </c:spPr>
          <c:marker>
            <c:symbol val="none"/>
          </c:marker>
          <c:dLbls>
            <c:dLbl>
              <c:idx val="0"/>
              <c:layout>
                <c:manualLayout>
                  <c:x val="-1.2688342585249816E-2"/>
                  <c:y val="-0.1658436267730672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f>Sheet1!$D$2:$D$22</c:f>
              <c:numCache>
                <c:formatCode>0.00%</c:formatCode>
                <c:ptCount val="21"/>
                <c:pt idx="0">
                  <c:v>5.6249818662827841E-2</c:v>
                </c:pt>
                <c:pt idx="1">
                  <c:v>5.8080297029760759E-2</c:v>
                </c:pt>
                <c:pt idx="2">
                  <c:v>5.4016044675956512E-2</c:v>
                </c:pt>
                <c:pt idx="3">
                  <c:v>5.4247026418310459E-2</c:v>
                </c:pt>
                <c:pt idx="4">
                  <c:v>5.36040408899289E-2</c:v>
                </c:pt>
                <c:pt idx="5">
                  <c:v>5.2398261291513697E-2</c:v>
                </c:pt>
                <c:pt idx="6">
                  <c:v>5.3130179527766878E-2</c:v>
                </c:pt>
                <c:pt idx="7">
                  <c:v>5.2342825808203541E-2</c:v>
                </c:pt>
                <c:pt idx="8">
                  <c:v>5.2489990553001534E-2</c:v>
                </c:pt>
                <c:pt idx="9">
                  <c:v>5.2390677297580311E-2</c:v>
                </c:pt>
                <c:pt idx="10">
                  <c:v>5.3332019774167995E-2</c:v>
                </c:pt>
                <c:pt idx="11">
                  <c:v>5.2181987076052302E-2</c:v>
                </c:pt>
                <c:pt idx="12">
                  <c:v>5.4495819363668589E-2</c:v>
                </c:pt>
                <c:pt idx="13">
                  <c:v>5.2383058231654497E-2</c:v>
                </c:pt>
                <c:pt idx="14">
                  <c:v>5.2365710873625237E-2</c:v>
                </c:pt>
                <c:pt idx="15">
                  <c:v>5.0780257178035713E-2</c:v>
                </c:pt>
                <c:pt idx="16">
                  <c:v>4.9737729162845967E-2</c:v>
                </c:pt>
                <c:pt idx="17">
                  <c:v>5.1565210104241525E-2</c:v>
                </c:pt>
                <c:pt idx="18">
                  <c:v>5.1499999999999997E-2</c:v>
                </c:pt>
                <c:pt idx="19">
                  <c:v>5.0979516470761939E-2</c:v>
                </c:pt>
                <c:pt idx="20">
                  <c:v>5.0373466084752599E-2</c:v>
                </c:pt>
              </c:numCache>
            </c:numRef>
          </c:val>
          <c:smooth val="1"/>
        </c:ser>
        <c:ser>
          <c:idx val="2"/>
          <c:order val="3"/>
          <c:spPr>
            <a:ln w="50800" cap="rnd">
              <a:solidFill>
                <a:schemeClr val="tx1">
                  <a:lumMod val="50000"/>
                </a:schemeClr>
              </a:solidFill>
              <a:prstDash val="sysDash"/>
              <a:round/>
            </a:ln>
            <a:effectLst/>
          </c:spPr>
          <c:marker>
            <c:symbol val="none"/>
          </c:marker>
          <c:dLbls>
            <c:dLbl>
              <c:idx val="20"/>
              <c:layout>
                <c:manualLayout>
                  <c:x val="-3.4892942109437074E-2"/>
                  <c:y val="-0.1069958882406885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f>Sheet1!$E$2:$E$22</c:f>
              <c:numCache>
                <c:formatCode>0%</c:formatCode>
                <c:ptCount val="21"/>
                <c:pt idx="20" formatCode="0.000%">
                  <c:v>5.0373466084752599E-2</c:v>
                </c:pt>
              </c:numCache>
            </c:numRef>
          </c:val>
          <c:smooth val="0"/>
        </c:ser>
        <c:ser>
          <c:idx val="6"/>
          <c:order val="6"/>
          <c:tx>
            <c:strRef>
              <c:f>Sheet1!$H$1</c:f>
              <c:strCache>
                <c:ptCount val="1"/>
                <c:pt idx="0">
                  <c:v>DETROIT</c:v>
                </c:pt>
              </c:strCache>
            </c:strRef>
          </c:tx>
          <c:spPr>
            <a:ln w="50800" cap="rnd">
              <a:solidFill>
                <a:srgbClr val="C00000"/>
              </a:solidFill>
              <a:round/>
            </a:ln>
            <a:effectLst/>
          </c:spPr>
          <c:marker>
            <c:symbol val="none"/>
          </c:marker>
          <c:dLbls>
            <c:dLbl>
              <c:idx val="0"/>
              <c:layout>
                <c:manualLayout>
                  <c:x val="-1.5860428231562252E-3"/>
                  <c:y val="7.2222224562464743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3.8065027755749402E-2"/>
                  <c:y val="-7.7572018974499168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002060"/>
                      </a:solidFill>
                      <a:round/>
                    </a:ln>
                    <a:effectLst/>
                  </c:spPr>
                </c15:leaderLines>
              </c:ext>
            </c:extLst>
          </c:dLbls>
          <c:trendline>
            <c:spPr>
              <a:ln w="25400" cap="rnd">
                <a:solidFill>
                  <a:schemeClr val="accent1">
                    <a:lumMod val="60000"/>
                  </a:schemeClr>
                </a:solidFill>
                <a:prstDash val="sysDot"/>
              </a:ln>
              <a:effectLst/>
            </c:spPr>
            <c:trendlineType val="poly"/>
            <c:order val="2"/>
            <c:dispRSqr val="0"/>
            <c:dispEq val="0"/>
          </c:trendline>
          <c:cat>
            <c:strRef>
              <c:f>Sheet1!$A$2:$A$22</c:f>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f>Sheet1!$H$2:$H$22</c:f>
              <c:numCache>
                <c:formatCode>0.00%</c:formatCode>
                <c:ptCount val="21"/>
                <c:pt idx="0">
                  <c:v>7.2499999999999995E-2</c:v>
                </c:pt>
                <c:pt idx="1">
                  <c:v>7.2499999999999995E-2</c:v>
                </c:pt>
                <c:pt idx="2">
                  <c:v>7.0000000000000007E-2</c:v>
                </c:pt>
                <c:pt idx="3">
                  <c:v>6.8000000000000005E-2</c:v>
                </c:pt>
                <c:pt idx="4">
                  <c:v>6.6500000000000004E-2</c:v>
                </c:pt>
                <c:pt idx="5">
                  <c:v>6.5500000000000003E-2</c:v>
                </c:pt>
                <c:pt idx="6">
                  <c:v>6.5500000000000003E-2</c:v>
                </c:pt>
                <c:pt idx="7">
                  <c:v>6.5500000000000003E-2</c:v>
                </c:pt>
                <c:pt idx="8">
                  <c:v>6.5500000000000003E-2</c:v>
                </c:pt>
                <c:pt idx="9">
                  <c:v>6.25E-2</c:v>
                </c:pt>
                <c:pt idx="10">
                  <c:v>6.25E-2</c:v>
                </c:pt>
                <c:pt idx="11">
                  <c:v>6.25E-2</c:v>
                </c:pt>
                <c:pt idx="12">
                  <c:v>6.2E-2</c:v>
                </c:pt>
                <c:pt idx="13">
                  <c:v>6.2E-2</c:v>
                </c:pt>
                <c:pt idx="14">
                  <c:v>6.25E-2</c:v>
                </c:pt>
                <c:pt idx="15">
                  <c:v>6.25E-2</c:v>
                </c:pt>
                <c:pt idx="16">
                  <c:v>6.1499999999999999E-2</c:v>
                </c:pt>
                <c:pt idx="17">
                  <c:v>6.1499999999999999E-2</c:v>
                </c:pt>
                <c:pt idx="18">
                  <c:v>6.1499999999999999E-2</c:v>
                </c:pt>
                <c:pt idx="19">
                  <c:v>0.06</c:v>
                </c:pt>
                <c:pt idx="20">
                  <c:v>0.06</c:v>
                </c:pt>
              </c:numCache>
            </c:numRef>
          </c:val>
          <c:smooth val="1"/>
        </c:ser>
        <c:dLbls>
          <c:showLegendKey val="0"/>
          <c:showVal val="0"/>
          <c:showCatName val="0"/>
          <c:showSerName val="0"/>
          <c:showPercent val="0"/>
          <c:showBubbleSize val="0"/>
        </c:dLbls>
        <c:smooth val="0"/>
        <c:axId val="460417432"/>
        <c:axId val="459366904"/>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10-Year Yield</c:v>
                      </c:pt>
                    </c:strCache>
                  </c:strRef>
                </c:tx>
                <c:spPr>
                  <a:ln w="50800" cap="rnd">
                    <a:solidFill>
                      <a:srgbClr val="FF0000"/>
                    </a:solidFill>
                    <a:round/>
                  </a:ln>
                  <a:effectLst/>
                </c:spPr>
                <c:marker>
                  <c:symbol val="none"/>
                </c:marker>
                <c:dLbls>
                  <c:dLbl>
                    <c:idx val="0"/>
                    <c:delete val="1"/>
                    <c:extLst>
                      <c:ext uri="{CE6537A1-D6FC-4f65-9D91-7224C49458BB}"/>
                    </c:extLst>
                  </c:dLbl>
                  <c:dLbl>
                    <c:idx val="1"/>
                    <c:delete val="1"/>
                    <c:extLst>
                      <c:ext uri="{CE6537A1-D6FC-4f65-9D91-7224C49458BB}"/>
                    </c:extLst>
                  </c:dLbl>
                  <c:dLbl>
                    <c:idx val="2"/>
                    <c:delete val="1"/>
                    <c:extLst>
                      <c:ext uri="{CE6537A1-D6FC-4f65-9D91-7224C49458BB}"/>
                    </c:extLst>
                  </c:dLbl>
                  <c:dLbl>
                    <c:idx val="3"/>
                    <c:delete val="1"/>
                    <c:extLst>
                      <c:ext uri="{CE6537A1-D6FC-4f65-9D91-7224C49458BB}"/>
                    </c:extLst>
                  </c:dLbl>
                  <c:dLbl>
                    <c:idx val="4"/>
                    <c:delete val="1"/>
                    <c:extLst>
                      <c:ext uri="{CE6537A1-D6FC-4f65-9D91-7224C49458BB}"/>
                    </c:extLst>
                  </c:dLbl>
                  <c:dLbl>
                    <c:idx val="5"/>
                    <c:delete val="1"/>
                    <c:extLst>
                      <c:ext uri="{CE6537A1-D6FC-4f65-9D91-7224C49458BB}"/>
                    </c:extLst>
                  </c:dLbl>
                  <c:dLbl>
                    <c:idx val="6"/>
                    <c:delete val="1"/>
                    <c:extLst>
                      <c:ext uri="{CE6537A1-D6FC-4f65-9D91-7224C49458BB}"/>
                    </c:extLst>
                  </c:dLbl>
                  <c:dLbl>
                    <c:idx val="7"/>
                    <c:delete val="1"/>
                    <c:extLst>
                      <c:ext uri="{CE6537A1-D6FC-4f65-9D91-7224C49458BB}"/>
                    </c:extLst>
                  </c:dLbl>
                  <c:dLbl>
                    <c:idx val="8"/>
                    <c:delete val="1"/>
                    <c:extLst>
                      <c:ext uri="{CE6537A1-D6FC-4f65-9D91-7224C49458BB}"/>
                    </c:extLst>
                  </c:dLbl>
                  <c:dLbl>
                    <c:idx val="9"/>
                    <c:delete val="1"/>
                    <c:extLst>
                      <c:ext uri="{CE6537A1-D6FC-4f65-9D91-7224C49458BB}"/>
                    </c:extLst>
                  </c:dLbl>
                  <c:dLbl>
                    <c:idx val="10"/>
                    <c:delete val="1"/>
                    <c:extLst>
                      <c:ext uri="{CE6537A1-D6FC-4f65-9D91-7224C49458BB}"/>
                    </c:extLst>
                  </c:dLbl>
                  <c:dLbl>
                    <c:idx val="11"/>
                    <c:delete val="1"/>
                    <c:extLst>
                      <c:ext uri="{CE6537A1-D6FC-4f65-9D91-7224C49458BB}"/>
                    </c:extLst>
                  </c:dLbl>
                  <c:dLbl>
                    <c:idx val="12"/>
                    <c:layout>
                      <c:manualLayout>
                        <c:x val="-3.3306899286280729E-2"/>
                        <c:y val="-0.1150205798587402"/>
                      </c:manualLayout>
                    </c:layout>
                    <c:showLegendKey val="0"/>
                    <c:showVal val="1"/>
                    <c:showCatName val="0"/>
                    <c:showSerName val="0"/>
                    <c:showPercent val="0"/>
                    <c:showBubbleSize val="0"/>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c:ext uri="{02D57815-91ED-43cb-92C2-25804820EDAC}">
                        <c15:formulaRef>
                          <c15:sqref>Sheet1!$B$10:$B$22</c15:sqref>
                        </c15:formulaRef>
                      </c:ext>
                    </c:extLst>
                    <c:numCache>
                      <c:formatCode>0.0%</c:formatCode>
                      <c:ptCount val="13"/>
                      <c:pt idx="0">
                        <c:v>1.9199999999999998E-2</c:v>
                      </c:pt>
                      <c:pt idx="1">
                        <c:v>1.7533333333333335E-2</c:v>
                      </c:pt>
                      <c:pt idx="2">
                        <c:v>1.5633333333333332E-2</c:v>
                      </c:pt>
                      <c:pt idx="3">
                        <c:v>2.1299999999999999E-2</c:v>
                      </c:pt>
                      <c:pt idx="4">
                        <c:v>2.4433333333333335E-2</c:v>
                      </c:pt>
                      <c:pt idx="5">
                        <c:v>2.2633333333333332E-2</c:v>
                      </c:pt>
                      <c:pt idx="6">
                        <c:v>2.2433333333333333E-2</c:v>
                      </c:pt>
                      <c:pt idx="7">
                        <c:v>2.3700000000000002E-2</c:v>
                      </c:pt>
                      <c:pt idx="8">
                        <c:v>2.76E-2</c:v>
                      </c:pt>
                      <c:pt idx="9">
                        <c:v>2.92E-2</c:v>
                      </c:pt>
                      <c:pt idx="10">
                        <c:v>2.92E-2</c:v>
                      </c:pt>
                      <c:pt idx="11">
                        <c:v>0.03</c:v>
                      </c:pt>
                      <c:pt idx="12">
                        <c:v>2.6499999999999999E-2</c:v>
                      </c:pt>
                    </c:numCache>
                  </c:numRef>
                </c:val>
                <c:smooth val="1"/>
              </c15:ser>
            </c15:filteredLineSeries>
            <c15:filteredLineSeries>
              <c15:ser>
                <c:idx val="4"/>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Column1</c:v>
                      </c:pt>
                    </c:strCache>
                  </c:strRef>
                </c:tx>
                <c:spPr>
                  <a:ln w="50800" cap="rnd">
                    <a:solidFill>
                      <a:srgbClr val="C00000"/>
                    </a:solidFill>
                    <a:prstDash val="sysDot"/>
                    <a:round/>
                  </a:ln>
                  <a:effectLst/>
                </c:spPr>
                <c:marker>
                  <c:symbol val="none"/>
                </c:marker>
                <c:dLbls>
                  <c:dLbl>
                    <c:idx val="12"/>
                    <c:delete val="1"/>
                    <c:extLst xmlns:c15="http://schemas.microsoft.com/office/drawing/2012/chart">
                      <c:ext xmlns:c15="http://schemas.microsoft.com/office/drawing/2012/chart" uri="{CE6537A1-D6FC-4f65-9D91-7224C49458BB}"/>
                    </c:extLst>
                  </c:dLbl>
                  <c:dLbl>
                    <c:idx val="13"/>
                    <c:delete val="1"/>
                    <c:extLst xmlns:c15="http://schemas.microsoft.com/office/drawing/2012/chart">
                      <c:ext xmlns:c15="http://schemas.microsoft.com/office/drawing/2012/chart" uri="{CE6537A1-D6FC-4f65-9D91-7224C49458BB}"/>
                    </c:extLst>
                  </c:dLbl>
                  <c:dLbl>
                    <c:idx val="14"/>
                    <c:delete val="1"/>
                    <c:extLst xmlns:c15="http://schemas.microsoft.com/office/drawing/2012/chart">
                      <c:ext xmlns:c15="http://schemas.microsoft.com/office/drawing/2012/chart" uri="{CE6537A1-D6FC-4f65-9D91-7224C49458BB}"/>
                    </c:extLst>
                  </c:dLbl>
                  <c:dLbl>
                    <c:idx val="15"/>
                    <c:layout>
                      <c:manualLayout>
                        <c:x val="-3.6478984932593238E-2"/>
                        <c:y val="-0.10164609382865408"/>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16"/>
                    <c:delete val="1"/>
                    <c:extLst xmlns:c15="http://schemas.microsoft.com/office/drawing/2012/chart">
                      <c:ext xmlns:c15="http://schemas.microsoft.com/office/drawing/2012/chart" uri="{CE6537A1-D6FC-4f65-9D91-7224C49458BB}"/>
                    </c:extLst>
                  </c:dLbl>
                  <c:dLbl>
                    <c:idx val="17"/>
                    <c:delete val="1"/>
                    <c:extLst xmlns:c15="http://schemas.microsoft.com/office/drawing/2012/chart">
                      <c:ext xmlns:c15="http://schemas.microsoft.com/office/drawing/2012/chart" uri="{CE6537A1-D6FC-4f65-9D91-7224C49458BB}"/>
                    </c:extLst>
                  </c:dLbl>
                  <c:dLbl>
                    <c:idx val="18"/>
                    <c:delete val="1"/>
                    <c:extLst xmlns:c15="http://schemas.microsoft.com/office/drawing/2012/chart">
                      <c:ext xmlns:c15="http://schemas.microsoft.com/office/drawing/2012/chart" uri="{CE6537A1-D6FC-4f65-9D91-7224C49458BB}"/>
                    </c:extLst>
                  </c:dLbl>
                  <c:dLbl>
                    <c:idx val="19"/>
                    <c:layout>
                      <c:manualLayout>
                        <c:x val="-3.3306899286280729E-2"/>
                        <c:y val="-8.827160779856801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0"/>
                    <c:delete val="1"/>
                    <c:extLst xmlns:c15="http://schemas.microsoft.com/office/drawing/2012/chart">
                      <c:ext xmlns:c15="http://schemas.microsoft.com/office/drawing/2012/chart" uri="{CE6537A1-D6FC-4f65-9D91-7224C49458BB}"/>
                    </c:extLst>
                  </c:dLbl>
                  <c:dLbl>
                    <c:idx val="21"/>
                    <c:delete val="1"/>
                    <c:extLst xmlns:c15="http://schemas.microsoft.com/office/drawing/2012/chart">
                      <c:ext xmlns:c15="http://schemas.microsoft.com/office/drawing/2012/chart" uri="{CE6537A1-D6FC-4f65-9D91-7224C49458BB}"/>
                    </c:extLst>
                  </c:dLbl>
                  <c:dLbl>
                    <c:idx val="22"/>
                    <c:delete val="1"/>
                    <c:extLst xmlns:c15="http://schemas.microsoft.com/office/drawing/2012/chart">
                      <c:ext xmlns:c15="http://schemas.microsoft.com/office/drawing/2012/chart" uri="{CE6537A1-D6FC-4f65-9D91-7224C49458BB}"/>
                    </c:extLst>
                  </c:dLbl>
                  <c:dLbl>
                    <c:idx val="23"/>
                    <c:layout>
                      <c:manualLayout>
                        <c:x val="-3.0134813639968394E-2"/>
                        <c:y val="-6.954732735644751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4"/>
                    <c:delete val="1"/>
                    <c:extLst xmlns:c15="http://schemas.microsoft.com/office/drawing/2012/chart">
                      <c:ext xmlns:c15="http://schemas.microsoft.com/office/drawing/2012/chart" uri="{CE6537A1-D6FC-4f65-9D91-7224C49458BB}"/>
                    </c:extLst>
                  </c:dLbl>
                  <c:dLbl>
                    <c:idx val="25"/>
                    <c:delete val="1"/>
                    <c:extLst xmlns:c15="http://schemas.microsoft.com/office/drawing/2012/chart">
                      <c:ext xmlns:c15="http://schemas.microsoft.com/office/drawing/2012/chart" uri="{CE6537A1-D6FC-4f65-9D91-7224C49458BB}"/>
                    </c:extLst>
                  </c:dLbl>
                  <c:dLbl>
                    <c:idx val="26"/>
                    <c:delete val="1"/>
                    <c:extLst xmlns:c15="http://schemas.microsoft.com/office/drawing/2012/chart">
                      <c:ext xmlns:c15="http://schemas.microsoft.com/office/drawing/2012/chart" uri="{CE6537A1-D6FC-4f65-9D91-7224C49458BB}"/>
                    </c:extLst>
                  </c:dLbl>
                  <c:dLbl>
                    <c:idx val="27"/>
                    <c:layout>
                      <c:manualLayout>
                        <c:x val="-3.3306899286280729E-2"/>
                        <c:y val="-8.292181338653359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8"/>
                    <c:delete val="1"/>
                    <c:extLst xmlns:c15="http://schemas.microsoft.com/office/drawing/2012/chart">
                      <c:ext xmlns:c15="http://schemas.microsoft.com/office/drawing/2012/chart" uri="{CE6537A1-D6FC-4f65-9D91-7224C49458BB}"/>
                    </c:extLst>
                  </c:dLbl>
                  <c:dLbl>
                    <c:idx val="29"/>
                    <c:delete val="1"/>
                    <c:extLst xmlns:c15="http://schemas.microsoft.com/office/drawing/2012/chart">
                      <c:ext xmlns:c15="http://schemas.microsoft.com/office/drawing/2012/chart" uri="{CE6537A1-D6FC-4f65-9D91-7224C49458BB}"/>
                    </c:extLst>
                  </c:dLbl>
                  <c:dLbl>
                    <c:idx val="30"/>
                    <c:delete val="1"/>
                    <c:extLst xmlns:c15="http://schemas.microsoft.com/office/drawing/2012/chart">
                      <c:ext xmlns:c15="http://schemas.microsoft.com/office/drawing/2012/chart" uri="{CE6537A1-D6FC-4f65-9D91-7224C49458BB}"/>
                    </c:extLst>
                  </c:dLbl>
                  <c:dLbl>
                    <c:idx val="31"/>
                    <c:layout>
                      <c:manualLayout>
                        <c:x val="-2.5376685170499604E-2"/>
                        <c:y val="-8.55967105925508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32"/>
                    <c:delete val="1"/>
                    <c:extLst xmlns:c15="http://schemas.microsoft.com/office/drawing/2012/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xmlns:c15="http://schemas.microsoft.com/office/drawing/2012/chart">
                      <c:ext xmlns:c15="http://schemas.microsoft.com/office/drawing/2012/chart" uri="{02D57815-91ED-43cb-92C2-25804820EDAC}">
                        <c15:formulaRef>
                          <c15:sqref>Sheet1!$C$10:$C$42</c15:sqref>
                        </c15:formulaRef>
                      </c:ext>
                    </c:extLst>
                    <c:numCache>
                      <c:formatCode>0.0%</c:formatCode>
                      <c:ptCount val="33"/>
                      <c:pt idx="12">
                        <c:v>2.6499999999999999E-2</c:v>
                      </c:pt>
                      <c:pt idx="13">
                        <c:v>2.6257547940827745E-2</c:v>
                      </c:pt>
                      <c:pt idx="14">
                        <c:v>2.6151377884224544E-2</c:v>
                      </c:pt>
                      <c:pt idx="15">
                        <c:v>2.5906319458303264E-2</c:v>
                      </c:pt>
                      <c:pt idx="16">
                        <c:v>2.5321006912247077E-2</c:v>
                      </c:pt>
                      <c:pt idx="17">
                        <c:v>2.469647904399672E-2</c:v>
                      </c:pt>
                      <c:pt idx="18">
                        <c:v>2.4564483799443981E-2</c:v>
                      </c:pt>
                      <c:pt idx="19">
                        <c:v>2.485180623520522E-2</c:v>
                      </c:pt>
                      <c:pt idx="20">
                        <c:v>2.5091580759681365E-2</c:v>
                      </c:pt>
                      <c:pt idx="21">
                        <c:v>2.5531759032576141E-2</c:v>
                      </c:pt>
                      <c:pt idx="22">
                        <c:v>2.6038169525511197E-2</c:v>
                      </c:pt>
                      <c:pt idx="23">
                        <c:v>2.6597896135490455E-2</c:v>
                      </c:pt>
                      <c:pt idx="24">
                        <c:v>2.7129845909906587E-2</c:v>
                      </c:pt>
                      <c:pt idx="25">
                        <c:v>2.758074690089923E-2</c:v>
                      </c:pt>
                      <c:pt idx="26">
                        <c:v>2.7976690502444182E-2</c:v>
                      </c:pt>
                      <c:pt idx="27">
                        <c:v>2.8282148340308684E-2</c:v>
                      </c:pt>
                      <c:pt idx="28">
                        <c:v>2.8515570797982261E-2</c:v>
                      </c:pt>
                      <c:pt idx="29">
                        <c:v>2.8707635099081884E-2</c:v>
                      </c:pt>
                      <c:pt idx="30">
                        <c:v>2.8863822928940359E-2</c:v>
                      </c:pt>
                      <c:pt idx="31">
                        <c:v>2.8708295974454269E-2</c:v>
                      </c:pt>
                      <c:pt idx="32">
                        <c:v>2.8270802596655393E-2</c:v>
                      </c:pt>
                    </c:numCache>
                  </c:numRef>
                </c:val>
                <c:smooth val="1"/>
              </c15:ser>
            </c15:filteredLineSeries>
            <c15:filteredLineSeries>
              <c15:ser>
                <c:idx val="3"/>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Baa INDEX</c:v>
                      </c:pt>
                    </c:strCache>
                  </c:strRef>
                </c:tx>
                <c:spPr>
                  <a:ln w="5080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xmlns:c15="http://schemas.microsoft.com/office/drawing/2012/chart">
                      <c:ext xmlns:c15="http://schemas.microsoft.com/office/drawing/2012/chart" uri="{02D57815-91ED-43cb-92C2-25804820EDAC}">
                        <c15:formulaRef>
                          <c15:sqref>Sheet1!$F$10:$F$22</c15:sqref>
                        </c15:formulaRef>
                      </c:ext>
                    </c:extLst>
                    <c:numCache>
                      <c:formatCode>0.0%</c:formatCode>
                      <c:ptCount val="13"/>
                      <c:pt idx="0">
                        <c:v>5.3099999999999994E-2</c:v>
                      </c:pt>
                      <c:pt idx="1">
                        <c:v>4.6699999999999998E-2</c:v>
                      </c:pt>
                      <c:pt idx="2">
                        <c:v>4.2599999999999999E-2</c:v>
                      </c:pt>
                      <c:pt idx="3">
                        <c:v>4.6399999999999997E-2</c:v>
                      </c:pt>
                      <c:pt idx="4">
                        <c:v>4.6600000000000003E-2</c:v>
                      </c:pt>
                      <c:pt idx="5">
                        <c:v>4.4999999999999998E-2</c:v>
                      </c:pt>
                      <c:pt idx="6">
                        <c:v>4.3299999999999998E-2</c:v>
                      </c:pt>
                      <c:pt idx="7">
                        <c:v>4.2699999999999995E-2</c:v>
                      </c:pt>
                      <c:pt idx="8">
                        <c:v>4.4699999999999997E-2</c:v>
                      </c:pt>
                      <c:pt idx="9">
                        <c:v>4.7800000000000002E-2</c:v>
                      </c:pt>
                      <c:pt idx="10">
                        <c:v>4.8099999999999997E-2</c:v>
                      </c:pt>
                      <c:pt idx="11">
                        <c:v>5.1399999999999994E-2</c:v>
                      </c:pt>
                      <c:pt idx="12">
                        <c:v>4.9699999999999994E-2</c:v>
                      </c:pt>
                    </c:numCache>
                  </c:numRef>
                </c:val>
                <c:smooth val="1"/>
              </c15:ser>
            </c15:filteredLineSeries>
            <c15:filteredLineSeries>
              <c15:ser>
                <c:idx val="5"/>
                <c:order val="5"/>
                <c:spPr>
                  <a:ln w="50800" cap="rnd">
                    <a:solidFill>
                      <a:schemeClr val="accent2"/>
                    </a:solidFill>
                    <a:prstDash val="sysDot"/>
                    <a:round/>
                  </a:ln>
                  <a:effectLst/>
                </c:spPr>
                <c:marker>
                  <c:symbol val="none"/>
                </c:marker>
                <c:cat>
                  <c:strRef>
                    <c:extLst xmlns:c15="http://schemas.microsoft.com/office/drawing/2012/chart">
                      <c:ext xmlns:c15="http://schemas.microsoft.com/office/drawing/2012/char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xmlns:c15="http://schemas.microsoft.com/office/drawing/2012/chart">
                      <c:ext xmlns:c15="http://schemas.microsoft.com/office/drawing/2012/chart" uri="{02D57815-91ED-43cb-92C2-25804820EDAC}">
                        <c15:formulaRef>
                          <c15:sqref>Sheet1!$G$10:$G$42</c15:sqref>
                        </c15:formulaRef>
                      </c:ext>
                    </c:extLst>
                    <c:numCache>
                      <c:formatCode>0.0%</c:formatCode>
                      <c:ptCount val="33"/>
                      <c:pt idx="12">
                        <c:v>4.9699999999999994E-2</c:v>
                      </c:pt>
                      <c:pt idx="13">
                        <c:v>5.023690172988346E-2</c:v>
                      </c:pt>
                      <c:pt idx="14">
                        <c:v>5.1038190884602659E-2</c:v>
                      </c:pt>
                      <c:pt idx="15">
                        <c:v>5.1597916824501149E-2</c:v>
                      </c:pt>
                      <c:pt idx="16">
                        <c:v>5.1891865644518594E-2</c:v>
                      </c:pt>
                      <c:pt idx="17">
                        <c:v>5.1708123410478236E-2</c:v>
                      </c:pt>
                      <c:pt idx="18">
                        <c:v>5.1586917499914557E-2</c:v>
                      </c:pt>
                      <c:pt idx="19">
                        <c:v>5.1473179006379738E-2</c:v>
                      </c:pt>
                      <c:pt idx="20">
                        <c:v>5.140057963486408E-2</c:v>
                      </c:pt>
                      <c:pt idx="21">
                        <c:v>5.1450834590330563E-2</c:v>
                      </c:pt>
                      <c:pt idx="22">
                        <c:v>5.1664214576696385E-2</c:v>
                      </c:pt>
                      <c:pt idx="23">
                        <c:v>5.2010667666796039E-2</c:v>
                      </c:pt>
                      <c:pt idx="24">
                        <c:v>5.241233382167159E-2</c:v>
                      </c:pt>
                      <c:pt idx="25">
                        <c:v>5.281615569011415E-2</c:v>
                      </c:pt>
                      <c:pt idx="26">
                        <c:v>5.3201151813782523E-2</c:v>
                      </c:pt>
                      <c:pt idx="27">
                        <c:v>5.3528542254221254E-2</c:v>
                      </c:pt>
                      <c:pt idx="28">
                        <c:v>5.3799188119267885E-2</c:v>
                      </c:pt>
                      <c:pt idx="29">
                        <c:v>5.4009644625473384E-2</c:v>
                      </c:pt>
                      <c:pt idx="30">
                        <c:v>5.4168466349194755E-2</c:v>
                      </c:pt>
                      <c:pt idx="31">
                        <c:v>5.4091407863718952E-2</c:v>
                      </c:pt>
                      <c:pt idx="32">
                        <c:v>5.3766147561627405E-2</c:v>
                      </c:pt>
                    </c:numCache>
                  </c:numRef>
                </c:val>
                <c:smooth val="0"/>
              </c15:ser>
            </c15:filteredLineSeries>
          </c:ext>
        </c:extLst>
      </c:lineChart>
      <c:catAx>
        <c:axId val="460417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9366904"/>
        <c:crosses val="autoZero"/>
        <c:auto val="1"/>
        <c:lblAlgn val="ctr"/>
        <c:lblOffset val="100"/>
        <c:tickLblSkip val="4"/>
        <c:noMultiLvlLbl val="0"/>
      </c:catAx>
      <c:valAx>
        <c:axId val="459366904"/>
        <c:scaling>
          <c:orientation val="minMax"/>
          <c:max val="7.5000000000000011E-2"/>
          <c:min val="4.7500000000000007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rgbClr val="002060"/>
                    </a:solidFill>
                    <a:latin typeface="+mn-lt"/>
                    <a:ea typeface="+mn-ea"/>
                    <a:cs typeface="+mn-cs"/>
                  </a:defRPr>
                </a:pPr>
                <a:r>
                  <a:rPr lang="en-US" dirty="0" smtClean="0">
                    <a:solidFill>
                      <a:srgbClr val="002060"/>
                    </a:solidFill>
                  </a:rPr>
                  <a:t>Observed B/B+ Cap Rate</a:t>
                </a:r>
                <a:r>
                  <a:rPr lang="en-US" baseline="0" dirty="0" smtClean="0">
                    <a:solidFill>
                      <a:srgbClr val="002060"/>
                    </a:solidFill>
                  </a:rPr>
                  <a:t> Proxy</a:t>
                </a:r>
                <a:endParaRPr lang="en-US" dirty="0">
                  <a:solidFill>
                    <a:srgbClr val="002060"/>
                  </a:solidFill>
                </a:endParaRPr>
              </a:p>
            </c:rich>
          </c:tx>
          <c:layout>
            <c:manualLayout>
              <c:xMode val="edge"/>
              <c:yMode val="edge"/>
              <c:x val="1.2791497811385789E-2"/>
              <c:y val="0.2407839260161344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00206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60417432"/>
        <c:crosses val="autoZero"/>
        <c:crossBetween val="between"/>
        <c:majorUnit val="2.5000000000000005E-3"/>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ayout>
        <c:manualLayout>
          <c:xMode val="edge"/>
          <c:yMode val="edge"/>
          <c:x val="0.39303864574422248"/>
          <c:y val="0.22903754671065568"/>
          <c:w val="0.56784504236732503"/>
          <c:h val="5.409000207673121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800" dirty="0" smtClean="0"/>
              <a:t>Personal Income Growth</a:t>
            </a:r>
          </a:p>
          <a:p>
            <a:pPr>
              <a:defRPr/>
            </a:pPr>
            <a:r>
              <a:rPr lang="en-US" sz="800" dirty="0" smtClean="0"/>
              <a:t>Source:  BEA Data, RCR</a:t>
            </a:r>
            <a:r>
              <a:rPr lang="en-US" sz="800" baseline="0" dirty="0" smtClean="0"/>
              <a:t> Forecast</a:t>
            </a:r>
            <a:endParaRPr lang="en-US" sz="800" dirty="0"/>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0.15172472085057165"/>
          <c:y val="0.12419354838709677"/>
          <c:w val="0.81702455625250237"/>
          <c:h val="0.72884260435187542"/>
        </c:manualLayout>
      </c:layout>
      <c:areaChart>
        <c:grouping val="standard"/>
        <c:varyColors val="0"/>
        <c:ser>
          <c:idx val="0"/>
          <c:order val="0"/>
          <c:tx>
            <c:strRef>
              <c:f>Sheet1!$B$1</c:f>
              <c:strCache>
                <c:ptCount val="1"/>
                <c:pt idx="0">
                  <c:v>RED 50</c:v>
                </c:pt>
              </c:strCache>
            </c:strRef>
          </c:tx>
          <c:spPr>
            <a:solidFill>
              <a:srgbClr val="3C7DFF"/>
            </a:solidFill>
            <a:ln>
              <a:noFill/>
            </a:ln>
            <a:effectLst/>
          </c:spPr>
          <c:cat>
            <c:strRef>
              <c:f>Sheet1!$A$2:$A$29</c:f>
              <c:strCache>
                <c:ptCount val="28"/>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strCache>
            </c:strRef>
          </c:cat>
          <c:val>
            <c:numRef>
              <c:f>Sheet1!$B$2:$B$13</c:f>
              <c:numCache>
                <c:formatCode>0.0%</c:formatCode>
                <c:ptCount val="12"/>
                <c:pt idx="0">
                  <c:v>6.5737619934582811E-2</c:v>
                </c:pt>
                <c:pt idx="1">
                  <c:v>6.2574732230657473E-2</c:v>
                </c:pt>
                <c:pt idx="2">
                  <c:v>5.6879448348702281E-2</c:v>
                </c:pt>
                <c:pt idx="3">
                  <c:v>4.6565840259747332E-2</c:v>
                </c:pt>
                <c:pt idx="4">
                  <c:v>3.5479580487166179E-2</c:v>
                </c:pt>
                <c:pt idx="5">
                  <c:v>2.7327798221321292E-2</c:v>
                </c:pt>
                <c:pt idx="6">
                  <c:v>2.6712792162872825E-2</c:v>
                </c:pt>
                <c:pt idx="7">
                  <c:v>3.5785246604921883E-2</c:v>
                </c:pt>
                <c:pt idx="8">
                  <c:v>4.3654410035560198E-2</c:v>
                </c:pt>
                <c:pt idx="9">
                  <c:v>4.5252039686168484E-2</c:v>
                </c:pt>
                <c:pt idx="10">
                  <c:v>4.5921988232050528E-2</c:v>
                </c:pt>
                <c:pt idx="11">
                  <c:v>4.6936742556686527E-2</c:v>
                </c:pt>
              </c:numCache>
            </c:numRef>
          </c:val>
        </c:ser>
        <c:ser>
          <c:idx val="1"/>
          <c:order val="1"/>
          <c:tx>
            <c:strRef>
              <c:f>Sheet1!$C$1</c:f>
              <c:strCache>
                <c:ptCount val="1"/>
              </c:strCache>
            </c:strRef>
          </c:tx>
          <c:spPr>
            <a:solidFill>
              <a:srgbClr val="3C7DFF">
                <a:alpha val="33000"/>
              </a:srgbClr>
            </a:solidFill>
            <a:ln>
              <a:noFill/>
            </a:ln>
            <a:effectLst/>
          </c:spPr>
          <c:cat>
            <c:strRef>
              <c:f>Sheet1!$A$2:$A$29</c:f>
              <c:strCache>
                <c:ptCount val="28"/>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strCache>
            </c:strRef>
          </c:cat>
          <c:val>
            <c:numRef>
              <c:f>Sheet1!$C$2:$C$29</c:f>
              <c:numCache>
                <c:formatCode>General</c:formatCode>
                <c:ptCount val="28"/>
                <c:pt idx="11" formatCode="0.0%">
                  <c:v>4.6936742556686527E-2</c:v>
                </c:pt>
                <c:pt idx="12" formatCode="0.0%">
                  <c:v>4.5105428845311747E-2</c:v>
                </c:pt>
                <c:pt idx="13" formatCode="0.0%">
                  <c:v>4.861324552077604E-2</c:v>
                </c:pt>
                <c:pt idx="14" formatCode="0.0%">
                  <c:v>5.0590660612565085E-2</c:v>
                </c:pt>
                <c:pt idx="15" formatCode="0.0%">
                  <c:v>5.1111847026852439E-2</c:v>
                </c:pt>
                <c:pt idx="16" formatCode="0.0%">
                  <c:v>4.7007926395679661E-2</c:v>
                </c:pt>
                <c:pt idx="17" formatCode="0.0%">
                  <c:v>4.5297965450859332E-2</c:v>
                </c:pt>
                <c:pt idx="18" formatCode="0.0%">
                  <c:v>4.0550227373375276E-2</c:v>
                </c:pt>
                <c:pt idx="19" formatCode="0.0%">
                  <c:v>3.5868435019176838E-2</c:v>
                </c:pt>
                <c:pt idx="20" formatCode="0.0%">
                  <c:v>3.2687744398294499E-2</c:v>
                </c:pt>
                <c:pt idx="21" formatCode="0.0%">
                  <c:v>2.8951628988732669E-2</c:v>
                </c:pt>
                <c:pt idx="22" formatCode="0.0%">
                  <c:v>2.8632711915094405E-2</c:v>
                </c:pt>
                <c:pt idx="23" formatCode="0.0%">
                  <c:v>2.9345379173435535E-2</c:v>
                </c:pt>
                <c:pt idx="24" formatCode="0.0%">
                  <c:v>3.0249790726258195E-2</c:v>
                </c:pt>
                <c:pt idx="25" formatCode="0.0%">
                  <c:v>3.2772604300903292E-2</c:v>
                </c:pt>
                <c:pt idx="26" formatCode="0.0%">
                  <c:v>3.4250883734150396E-2</c:v>
                </c:pt>
                <c:pt idx="27" formatCode="0.0%">
                  <c:v>3.598563532466658E-2</c:v>
                </c:pt>
              </c:numCache>
            </c:numRef>
          </c:val>
        </c:ser>
        <c:dLbls>
          <c:showLegendKey val="0"/>
          <c:showVal val="0"/>
          <c:showCatName val="0"/>
          <c:showSerName val="0"/>
          <c:showPercent val="0"/>
          <c:showBubbleSize val="0"/>
        </c:dLbls>
        <c:axId val="463071560"/>
        <c:axId val="463071952"/>
      </c:areaChart>
      <c:lineChart>
        <c:grouping val="standard"/>
        <c:varyColors val="0"/>
        <c:ser>
          <c:idx val="2"/>
          <c:order val="2"/>
          <c:tx>
            <c:strRef>
              <c:f>Sheet1!$D$1</c:f>
              <c:strCache>
                <c:ptCount val="1"/>
                <c:pt idx="0">
                  <c:v>MINNEAPOLIS</c:v>
                </c:pt>
              </c:strCache>
            </c:strRef>
          </c:tx>
          <c:spPr>
            <a:ln w="41275" cap="rnd">
              <a:solidFill>
                <a:srgbClr val="FFFF00"/>
              </a:solidFill>
              <a:round/>
            </a:ln>
            <a:effectLst/>
          </c:spPr>
          <c:marker>
            <c:symbol val="none"/>
          </c:marker>
          <c:cat>
            <c:strRef>
              <c:f>Sheet1!$A$2:$A$29</c:f>
              <c:strCache>
                <c:ptCount val="28"/>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strCache>
            </c:strRef>
          </c:cat>
          <c:val>
            <c:numRef>
              <c:f>Sheet1!$D$2:$D$13</c:f>
              <c:numCache>
                <c:formatCode>0.0%</c:formatCode>
                <c:ptCount val="12"/>
                <c:pt idx="0">
                  <c:v>6.6909438628159595E-2</c:v>
                </c:pt>
                <c:pt idx="1">
                  <c:v>5.250906244767501E-2</c:v>
                </c:pt>
                <c:pt idx="2">
                  <c:v>4.5578989629463051E-2</c:v>
                </c:pt>
                <c:pt idx="3">
                  <c:v>4.254132690970553E-2</c:v>
                </c:pt>
                <c:pt idx="4">
                  <c:v>2.8763471465343925E-2</c:v>
                </c:pt>
                <c:pt idx="5">
                  <c:v>2.9128282651046014E-2</c:v>
                </c:pt>
                <c:pt idx="6">
                  <c:v>3.4289644703312347E-2</c:v>
                </c:pt>
                <c:pt idx="7">
                  <c:v>3.8840510688145549E-2</c:v>
                </c:pt>
                <c:pt idx="8">
                  <c:v>5.1008654427926445E-2</c:v>
                </c:pt>
                <c:pt idx="9">
                  <c:v>4.9314248456027304E-2</c:v>
                </c:pt>
                <c:pt idx="10">
                  <c:v>3.5566910669342131E-2</c:v>
                </c:pt>
                <c:pt idx="11">
                  <c:v>3.9509327619623474E-2</c:v>
                </c:pt>
              </c:numCache>
            </c:numRef>
          </c:val>
          <c:smooth val="1"/>
        </c:ser>
        <c:ser>
          <c:idx val="3"/>
          <c:order val="3"/>
          <c:tx>
            <c:strRef>
              <c:f>Sheet1!$E$1</c:f>
              <c:strCache>
                <c:ptCount val="1"/>
              </c:strCache>
            </c:strRef>
          </c:tx>
          <c:spPr>
            <a:ln w="41275" cap="rnd">
              <a:solidFill>
                <a:srgbClr val="FFFF00"/>
              </a:solidFill>
              <a:prstDash val="sysDash"/>
              <a:round/>
            </a:ln>
            <a:effectLst/>
          </c:spPr>
          <c:marker>
            <c:symbol val="none"/>
          </c:marker>
          <c:cat>
            <c:strRef>
              <c:f>Sheet1!$A$2:$A$29</c:f>
              <c:strCache>
                <c:ptCount val="28"/>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strCache>
            </c:strRef>
          </c:cat>
          <c:val>
            <c:numRef>
              <c:f>Sheet1!$E$2:$E$29</c:f>
              <c:numCache>
                <c:formatCode>General</c:formatCode>
                <c:ptCount val="28"/>
                <c:pt idx="11" formatCode="0.0%">
                  <c:v>3.9509327619623474E-2</c:v>
                </c:pt>
                <c:pt idx="12" formatCode="0.0%">
                  <c:v>3.7725936190525847E-2</c:v>
                </c:pt>
                <c:pt idx="13" formatCode="0.0%">
                  <c:v>3.8706912798295197E-2</c:v>
                </c:pt>
                <c:pt idx="14" formatCode="0.0%">
                  <c:v>4.0039549686786871E-2</c:v>
                </c:pt>
                <c:pt idx="15" formatCode="0.0%">
                  <c:v>3.776004425859579E-2</c:v>
                </c:pt>
                <c:pt idx="16" formatCode="0.0%">
                  <c:v>3.1559135393802742E-2</c:v>
                </c:pt>
                <c:pt idx="17" formatCode="0.0%">
                  <c:v>3.1802099926150081E-2</c:v>
                </c:pt>
                <c:pt idx="18" formatCode="0.0%">
                  <c:v>2.973540678763063E-2</c:v>
                </c:pt>
                <c:pt idx="19" formatCode="0.0%">
                  <c:v>2.8724469622333243E-2</c:v>
                </c:pt>
                <c:pt idx="20" formatCode="0.0%">
                  <c:v>3.0317222582679958E-2</c:v>
                </c:pt>
                <c:pt idx="21" formatCode="0.0%">
                  <c:v>2.9142936712186884E-2</c:v>
                </c:pt>
                <c:pt idx="22" formatCode="0.0%">
                  <c:v>3.0604142301751125E-2</c:v>
                </c:pt>
                <c:pt idx="23" formatCode="0.0%">
                  <c:v>3.2291772787091479E-2</c:v>
                </c:pt>
                <c:pt idx="24" formatCode="0.0%">
                  <c:v>3.3029721704025919E-2</c:v>
                </c:pt>
                <c:pt idx="25" formatCode="0.0%">
                  <c:v>3.558897362556232E-2</c:v>
                </c:pt>
                <c:pt idx="26" formatCode="0.0%">
                  <c:v>3.6935908950730095E-2</c:v>
                </c:pt>
                <c:pt idx="27" formatCode="0.0%">
                  <c:v>3.8158024416153118E-2</c:v>
                </c:pt>
              </c:numCache>
            </c:numRef>
          </c:val>
          <c:smooth val="1"/>
        </c:ser>
        <c:dLbls>
          <c:showLegendKey val="0"/>
          <c:showVal val="0"/>
          <c:showCatName val="0"/>
          <c:showSerName val="0"/>
          <c:showPercent val="0"/>
          <c:showBubbleSize val="0"/>
        </c:dLbls>
        <c:marker val="1"/>
        <c:smooth val="0"/>
        <c:axId val="463071560"/>
        <c:axId val="463071952"/>
      </c:lineChart>
      <c:catAx>
        <c:axId val="46307156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463071952"/>
        <c:crosses val="autoZero"/>
        <c:auto val="1"/>
        <c:lblAlgn val="ctr"/>
        <c:lblOffset val="0"/>
        <c:tickLblSkip val="4"/>
        <c:noMultiLvlLbl val="0"/>
      </c:catAx>
      <c:valAx>
        <c:axId val="463071952"/>
        <c:scaling>
          <c:orientation val="minMax"/>
          <c:max val="8.0000000000000016E-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Year-on-year Growth</a:t>
                </a:r>
                <a:endParaRPr lang="en-US" sz="1000" dirty="0"/>
              </a:p>
            </c:rich>
          </c:tx>
          <c:layout>
            <c:manualLayout>
              <c:xMode val="edge"/>
              <c:yMode val="edge"/>
              <c:x val="1.8079096045197741E-2"/>
              <c:y val="0.379051519769706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63071560"/>
        <c:crosses val="autoZero"/>
        <c:crossBetween val="between"/>
        <c:majorUnit val="1.0000000000000002E-2"/>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3C7DFF"/>
                </a:solidFill>
                <a:latin typeface="+mj-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400" b="0" i="0" u="none" strike="noStrike" kern="1200" baseline="0">
                <a:solidFill>
                  <a:srgbClr val="FF9900"/>
                </a:solidFill>
                <a:latin typeface="+mj-lt"/>
                <a:ea typeface="+mn-ea"/>
                <a:cs typeface="+mn-cs"/>
              </a:defRPr>
            </a:pPr>
            <a:endParaRPr lang="en-US"/>
          </a:p>
        </c:txPr>
      </c:legendEntry>
      <c:legendEntry>
        <c:idx val="3"/>
        <c:delete val="1"/>
      </c:legendEntry>
      <c:layout>
        <c:manualLayout>
          <c:xMode val="edge"/>
          <c:yMode val="edge"/>
          <c:x val="0.20851071149274805"/>
          <c:y val="0.92303234273135215"/>
          <c:w val="0.7299261867822302"/>
          <c:h val="6.08386250105833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800" dirty="0" smtClean="0"/>
              <a:t>Payroll Job Growth</a:t>
            </a:r>
          </a:p>
          <a:p>
            <a:pPr>
              <a:defRPr/>
            </a:pPr>
            <a:r>
              <a:rPr lang="en-US" sz="800" dirty="0" smtClean="0"/>
              <a:t>Source:  BLS CES Data, RCR</a:t>
            </a:r>
            <a:r>
              <a:rPr lang="en-US" sz="800" baseline="0" dirty="0" smtClean="0"/>
              <a:t> Forecast</a:t>
            </a:r>
            <a:endParaRPr lang="en-US" sz="800" dirty="0"/>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0.18745277705273858"/>
          <c:y val="0.11941410549487766"/>
          <c:w val="0.77855585930881643"/>
          <c:h val="0.7309336635339938"/>
        </c:manualLayout>
      </c:layout>
      <c:areaChart>
        <c:grouping val="standard"/>
        <c:varyColors val="0"/>
        <c:ser>
          <c:idx val="0"/>
          <c:order val="0"/>
          <c:tx>
            <c:strRef>
              <c:f>Sheet1!$B$1</c:f>
              <c:strCache>
                <c:ptCount val="1"/>
                <c:pt idx="0">
                  <c:v>RED 50</c:v>
                </c:pt>
              </c:strCache>
            </c:strRef>
          </c:tx>
          <c:spPr>
            <a:solidFill>
              <a:srgbClr val="92D050"/>
            </a:solidFill>
            <a:ln>
              <a:noFill/>
            </a:ln>
            <a:effectLst/>
          </c:spPr>
          <c:cat>
            <c:strRef>
              <c:f>Sheet1!$A$2:$A$29</c:f>
              <c:strCache>
                <c:ptCount val="28"/>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strCache>
            </c:strRef>
          </c:cat>
          <c:val>
            <c:numRef>
              <c:f>Sheet1!$B$2:$B$29</c:f>
              <c:numCache>
                <c:formatCode>0.0%</c:formatCode>
                <c:ptCount val="28"/>
                <c:pt idx="0">
                  <c:v>2.8401050770544785E-2</c:v>
                </c:pt>
                <c:pt idx="1">
                  <c:v>2.7307847220225896E-2</c:v>
                </c:pt>
                <c:pt idx="2">
                  <c:v>2.836066273824276E-2</c:v>
                </c:pt>
                <c:pt idx="3">
                  <c:v>2.7277159698706418E-2</c:v>
                </c:pt>
                <c:pt idx="4">
                  <c:v>2.7169194515075663E-2</c:v>
                </c:pt>
                <c:pt idx="5">
                  <c:v>2.5286773626489571E-2</c:v>
                </c:pt>
                <c:pt idx="6">
                  <c:v>2.4643025143733358E-2</c:v>
                </c:pt>
                <c:pt idx="7">
                  <c:v>2.0838267812298538E-2</c:v>
                </c:pt>
                <c:pt idx="8">
                  <c:v>2.0544938957827205E-2</c:v>
                </c:pt>
                <c:pt idx="9">
                  <c:v>1.9373447809828727E-2</c:v>
                </c:pt>
                <c:pt idx="10">
                  <c:v>1.6960787039968256E-2</c:v>
                </c:pt>
                <c:pt idx="11">
                  <c:v>1.8942428278212107E-2</c:v>
                </c:pt>
                <c:pt idx="12">
                  <c:v>1.9773998345710985E-2</c:v>
                </c:pt>
                <c:pt idx="13">
                  <c:v>1.8684308700477902E-2</c:v>
                </c:pt>
                <c:pt idx="14">
                  <c:v>2.025618084422675E-2</c:v>
                </c:pt>
                <c:pt idx="15">
                  <c:v>1.6864668395794761E-2</c:v>
                </c:pt>
                <c:pt idx="16">
                  <c:v>1.715582741232223E-2</c:v>
                </c:pt>
              </c:numCache>
            </c:numRef>
          </c:val>
        </c:ser>
        <c:ser>
          <c:idx val="1"/>
          <c:order val="1"/>
          <c:tx>
            <c:strRef>
              <c:f>Sheet1!$C$1</c:f>
              <c:strCache>
                <c:ptCount val="1"/>
              </c:strCache>
            </c:strRef>
          </c:tx>
          <c:spPr>
            <a:solidFill>
              <a:srgbClr val="92D050">
                <a:alpha val="33000"/>
              </a:srgbClr>
            </a:solidFill>
            <a:ln>
              <a:noFill/>
            </a:ln>
            <a:effectLst/>
          </c:spPr>
          <c:cat>
            <c:strRef>
              <c:f>Sheet1!$A$2:$A$29</c:f>
              <c:strCache>
                <c:ptCount val="28"/>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pt idx="24">
                  <c:v>1Q21</c:v>
                </c:pt>
                <c:pt idx="25">
                  <c:v>2Q21</c:v>
                </c:pt>
                <c:pt idx="26">
                  <c:v>3Q21</c:v>
                </c:pt>
                <c:pt idx="27">
                  <c:v>4Q21</c:v>
                </c:pt>
              </c:strCache>
            </c:strRef>
          </c:cat>
          <c:val>
            <c:numRef>
              <c:f>Sheet1!$C$2:$C$29</c:f>
              <c:numCache>
                <c:formatCode>General</c:formatCode>
                <c:ptCount val="28"/>
                <c:pt idx="16" formatCode="0.0%">
                  <c:v>1.715582741232223E-2</c:v>
                </c:pt>
                <c:pt idx="17" formatCode="0.0%">
                  <c:v>1.6368017322493496E-2</c:v>
                </c:pt>
                <c:pt idx="18" formatCode="0.0%">
                  <c:v>1.3698456576426963E-2</c:v>
                </c:pt>
                <c:pt idx="19" formatCode="0.0%">
                  <c:v>1.1745025345206658E-2</c:v>
                </c:pt>
                <c:pt idx="20" formatCode="0.0%">
                  <c:v>8.7138322260778018E-3</c:v>
                </c:pt>
                <c:pt idx="21" formatCode="0.0%">
                  <c:v>6.4993838580416014E-3</c:v>
                </c:pt>
                <c:pt idx="22" formatCode="0.0%">
                  <c:v>5.6573713329132087E-3</c:v>
                </c:pt>
                <c:pt idx="23" formatCode="0.0%">
                  <c:v>5.406274835496788E-3</c:v>
                </c:pt>
                <c:pt idx="24" formatCode="0.0%">
                  <c:v>6.2130749729527373E-3</c:v>
                </c:pt>
                <c:pt idx="25" formatCode="0.0%">
                  <c:v>7.4933663389819593E-3</c:v>
                </c:pt>
                <c:pt idx="26" formatCode="0.0%">
                  <c:v>8.6997138230837153E-3</c:v>
                </c:pt>
                <c:pt idx="27" formatCode="0.0%">
                  <c:v>9.9291954290767273E-3</c:v>
                </c:pt>
              </c:numCache>
            </c:numRef>
          </c:val>
        </c:ser>
        <c:dLbls>
          <c:showLegendKey val="0"/>
          <c:showVal val="0"/>
          <c:showCatName val="0"/>
          <c:showSerName val="0"/>
          <c:showPercent val="0"/>
          <c:showBubbleSize val="0"/>
        </c:dLbls>
        <c:axId val="463074696"/>
        <c:axId val="459366512"/>
      </c:areaChart>
      <c:lineChart>
        <c:grouping val="standard"/>
        <c:varyColors val="0"/>
        <c:ser>
          <c:idx val="2"/>
          <c:order val="2"/>
          <c:tx>
            <c:strRef>
              <c:f>Sheet1!$D$1</c:f>
              <c:strCache>
                <c:ptCount val="1"/>
                <c:pt idx="0">
                  <c:v>MINNEAPOLIS</c:v>
                </c:pt>
              </c:strCache>
            </c:strRef>
          </c:tx>
          <c:spPr>
            <a:ln w="41275" cap="rnd">
              <a:solidFill>
                <a:srgbClr val="C00000"/>
              </a:solidFill>
              <a:round/>
            </a:ln>
            <a:effectLst/>
          </c:spPr>
          <c:marker>
            <c:symbol val="none"/>
          </c:marker>
          <c:cat>
            <c:strRef>
              <c:f>Sheet1!$A$2:$A$25</c:f>
              <c:strCache>
                <c:ptCount val="2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strCache>
            </c:strRef>
          </c:cat>
          <c:val>
            <c:numRef>
              <c:f>Sheet1!$D$2:$D$29</c:f>
              <c:numCache>
                <c:formatCode>0.0%</c:formatCode>
                <c:ptCount val="28"/>
                <c:pt idx="0">
                  <c:v>1.8916626053681249E-2</c:v>
                </c:pt>
                <c:pt idx="1">
                  <c:v>2.109534181128362E-2</c:v>
                </c:pt>
                <c:pt idx="2">
                  <c:v>1.8592111482642035E-2</c:v>
                </c:pt>
                <c:pt idx="3">
                  <c:v>1.7440649729279466E-2</c:v>
                </c:pt>
                <c:pt idx="4">
                  <c:v>1.7183652500487125E-2</c:v>
                </c:pt>
                <c:pt idx="5">
                  <c:v>1.3520719728897434E-2</c:v>
                </c:pt>
                <c:pt idx="6">
                  <c:v>1.961053916092316E-2</c:v>
                </c:pt>
                <c:pt idx="7">
                  <c:v>1.5521329035119101E-2</c:v>
                </c:pt>
                <c:pt idx="8">
                  <c:v>2.1630470750100311E-2</c:v>
                </c:pt>
                <c:pt idx="9">
                  <c:v>1.6649977087187635E-2</c:v>
                </c:pt>
                <c:pt idx="10">
                  <c:v>1.2524442047063806E-2</c:v>
                </c:pt>
                <c:pt idx="11">
                  <c:v>1.3369388132148776E-2</c:v>
                </c:pt>
                <c:pt idx="12">
                  <c:v>1.2648949046214698E-2</c:v>
                </c:pt>
                <c:pt idx="13">
                  <c:v>9.6994991652755193E-3</c:v>
                </c:pt>
                <c:pt idx="14">
                  <c:v>1.1403932275625398E-2</c:v>
                </c:pt>
                <c:pt idx="15">
                  <c:v>5.9501118753624606E-3</c:v>
                </c:pt>
                <c:pt idx="16">
                  <c:v>-1.8517583287039757E-3</c:v>
                </c:pt>
              </c:numCache>
            </c:numRef>
          </c:val>
          <c:smooth val="1"/>
        </c:ser>
        <c:ser>
          <c:idx val="3"/>
          <c:order val="3"/>
          <c:tx>
            <c:strRef>
              <c:f>Sheet1!$E$1</c:f>
              <c:strCache>
                <c:ptCount val="1"/>
              </c:strCache>
            </c:strRef>
          </c:tx>
          <c:spPr>
            <a:ln w="41275" cap="rnd">
              <a:solidFill>
                <a:srgbClr val="C00000"/>
              </a:solidFill>
              <a:prstDash val="sysDash"/>
              <a:round/>
            </a:ln>
            <a:effectLst/>
          </c:spPr>
          <c:marker>
            <c:symbol val="none"/>
          </c:marker>
          <c:dLbls>
            <c:dLbl>
              <c:idx val="13"/>
              <c:layout>
                <c:manualLayout>
                  <c:x val="-8.4745762711864514E-2"/>
                  <c:y val="3.942710042962086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6"/>
              <c:layout>
                <c:manualLayout>
                  <c:x val="1.228941427518203E-2"/>
                  <c:y val="3.082359664719329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50000"/>
                        </a:schemeClr>
                      </a:solidFill>
                      <a:round/>
                    </a:ln>
                    <a:effectLst/>
                  </c:spPr>
                </c15:leaderLines>
              </c:ext>
            </c:extLst>
          </c:dLbls>
          <c:cat>
            <c:strRef>
              <c:f>Sheet1!$A$2:$A$25</c:f>
              <c:strCache>
                <c:ptCount val="24"/>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pt idx="17">
                  <c:v>2Q19</c:v>
                </c:pt>
                <c:pt idx="18">
                  <c:v>3Q19</c:v>
                </c:pt>
                <c:pt idx="19">
                  <c:v>4Q19</c:v>
                </c:pt>
                <c:pt idx="20">
                  <c:v>1Q20</c:v>
                </c:pt>
                <c:pt idx="21">
                  <c:v>2Q20</c:v>
                </c:pt>
                <c:pt idx="22">
                  <c:v>3Q20</c:v>
                </c:pt>
                <c:pt idx="23">
                  <c:v>4Q20</c:v>
                </c:pt>
              </c:strCache>
            </c:strRef>
          </c:cat>
          <c:val>
            <c:numRef>
              <c:f>Sheet1!$E$2:$E$29</c:f>
              <c:numCache>
                <c:formatCode>General</c:formatCode>
                <c:ptCount val="28"/>
                <c:pt idx="16" formatCode="0.0%">
                  <c:v>-1.8517583287039757E-3</c:v>
                </c:pt>
                <c:pt idx="17" formatCode="0.0%">
                  <c:v>1.2856706269934884E-3</c:v>
                </c:pt>
                <c:pt idx="18" formatCode="0.0%">
                  <c:v>1.4102488441854015E-3</c:v>
                </c:pt>
                <c:pt idx="19" formatCode="0.0%">
                  <c:v>1.3277216277515491E-3</c:v>
                </c:pt>
                <c:pt idx="20" formatCode="0.0%">
                  <c:v>1.9933059351443985E-3</c:v>
                </c:pt>
                <c:pt idx="21" formatCode="0.0%">
                  <c:v>2.2327262092776716E-3</c:v>
                </c:pt>
                <c:pt idx="22" formatCode="0.0%">
                  <c:v>2.7577377016343866E-3</c:v>
                </c:pt>
                <c:pt idx="23" formatCode="0.0%">
                  <c:v>3.7384708146671417E-3</c:v>
                </c:pt>
                <c:pt idx="24" formatCode="0.0%">
                  <c:v>4.7154320141719434E-3</c:v>
                </c:pt>
                <c:pt idx="25" formatCode="0.0%">
                  <c:v>5.9169434756876707E-3</c:v>
                </c:pt>
                <c:pt idx="26" formatCode="0.0%">
                  <c:v>7.0524415636417336E-3</c:v>
                </c:pt>
                <c:pt idx="27" formatCode="0.0%">
                  <c:v>7.9396575762852705E-3</c:v>
                </c:pt>
              </c:numCache>
            </c:numRef>
          </c:val>
          <c:smooth val="1"/>
        </c:ser>
        <c:dLbls>
          <c:showLegendKey val="0"/>
          <c:showVal val="0"/>
          <c:showCatName val="0"/>
          <c:showSerName val="0"/>
          <c:showPercent val="0"/>
          <c:showBubbleSize val="0"/>
        </c:dLbls>
        <c:marker val="1"/>
        <c:smooth val="0"/>
        <c:axId val="463074696"/>
        <c:axId val="459366512"/>
      </c:lineChart>
      <c:catAx>
        <c:axId val="463074696"/>
        <c:scaling>
          <c:orientation val="minMax"/>
        </c:scaling>
        <c:delete val="0"/>
        <c:axPos val="b"/>
        <c:numFmt formatCode="General" sourceLinked="1"/>
        <c:majorTickMark val="in"/>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459366512"/>
        <c:crosses val="autoZero"/>
        <c:auto val="1"/>
        <c:lblAlgn val="ctr"/>
        <c:lblOffset val="0"/>
        <c:tickLblSkip val="4"/>
        <c:noMultiLvlLbl val="0"/>
      </c:catAx>
      <c:valAx>
        <c:axId val="459366512"/>
        <c:scaling>
          <c:orientation val="minMax"/>
          <c:max val="3.0000000000000006E-2"/>
          <c:min val="-5.000000000000001E-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Year-on-year Growth</a:t>
                </a:r>
                <a:endParaRPr lang="en-US" sz="1000" dirty="0"/>
              </a:p>
            </c:rich>
          </c:tx>
          <c:layout>
            <c:manualLayout>
              <c:xMode val="edge"/>
              <c:yMode val="edge"/>
              <c:x val="1.8079096045197741E-2"/>
              <c:y val="0.379051519769706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63074696"/>
        <c:crosses val="autoZero"/>
        <c:crossBetween val="between"/>
        <c:majorUnit val="5.000000000000001E-3"/>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00B050"/>
                </a:solidFill>
                <a:latin typeface="+mj-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400" b="0" i="0" u="none" strike="noStrike" kern="1200" baseline="0">
                <a:solidFill>
                  <a:srgbClr val="C00000"/>
                </a:solidFill>
                <a:latin typeface="+mj-lt"/>
                <a:ea typeface="+mn-ea"/>
                <a:cs typeface="+mn-cs"/>
              </a:defRPr>
            </a:pPr>
            <a:endParaRPr lang="en-US"/>
          </a:p>
        </c:txPr>
      </c:legendEntry>
      <c:legendEntry>
        <c:idx val="3"/>
        <c:delete val="1"/>
      </c:legendEntry>
      <c:layout>
        <c:manualLayout>
          <c:xMode val="edge"/>
          <c:yMode val="edge"/>
          <c:x val="0.11962654032652698"/>
          <c:y val="0.91765599864533065"/>
          <c:w val="0.76989614385998639"/>
          <c:h val="6.08386250105833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US Real PI AND PCE GROWTH:  ANNUAL CHANGE</a:t>
            </a:r>
          </a:p>
          <a:p>
            <a:pPr>
              <a:defRPr/>
            </a:pPr>
            <a:r>
              <a:rPr lang="en-US" sz="1200" baseline="0" dirty="0" smtClean="0"/>
              <a:t>Sources: Bureau of Economic Analysis, RCR Tabulations</a:t>
            </a:r>
            <a:endParaRPr lang="en-US" sz="12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PERSONAL INCOME GROWTH</c:v>
                </c:pt>
              </c:strCache>
            </c:strRef>
          </c:tx>
          <c:spPr>
            <a:ln w="50800" cap="rnd">
              <a:solidFill>
                <a:schemeClr val="tx1">
                  <a:lumMod val="50000"/>
                </a:schemeClr>
              </a:solidFill>
              <a:round/>
            </a:ln>
            <a:effectLst/>
          </c:spPr>
          <c:marker>
            <c:symbol val="none"/>
          </c:marker>
          <c:cat>
            <c:strRef>
              <c:f>Sheet1!$A$2:$A$18</c:f>
              <c:strCache>
                <c:ptCount val="17"/>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strCache>
            </c:strRef>
          </c:cat>
          <c:val>
            <c:numRef>
              <c:f>Sheet1!$B$2:$B$18</c:f>
              <c:numCache>
                <c:formatCode>0.0%</c:formatCode>
                <c:ptCount val="17"/>
                <c:pt idx="0">
                  <c:v>5.2790100000000006E-2</c:v>
                </c:pt>
                <c:pt idx="1">
                  <c:v>5.0532899999999999E-2</c:v>
                </c:pt>
                <c:pt idx="2">
                  <c:v>4.5760699999999994E-2</c:v>
                </c:pt>
                <c:pt idx="3">
                  <c:v>3.5007900000000002E-2</c:v>
                </c:pt>
                <c:pt idx="4">
                  <c:v>2.2546900000000002E-2</c:v>
                </c:pt>
                <c:pt idx="5">
                  <c:v>1.32003E-2</c:v>
                </c:pt>
                <c:pt idx="6">
                  <c:v>1.0242100000000001E-2</c:v>
                </c:pt>
                <c:pt idx="7">
                  <c:v>1.3691399999999999E-2</c:v>
                </c:pt>
                <c:pt idx="8">
                  <c:v>2.0536800000000001E-2</c:v>
                </c:pt>
                <c:pt idx="9">
                  <c:v>2.62486E-2</c:v>
                </c:pt>
                <c:pt idx="10">
                  <c:v>2.8356200000000002E-2</c:v>
                </c:pt>
                <c:pt idx="11">
                  <c:v>2.75041E-2</c:v>
                </c:pt>
                <c:pt idx="12">
                  <c:v>2.36788E-2</c:v>
                </c:pt>
                <c:pt idx="13">
                  <c:v>2.2185899999999998E-2</c:v>
                </c:pt>
                <c:pt idx="14">
                  <c:v>2.27808E-2</c:v>
                </c:pt>
                <c:pt idx="15">
                  <c:v>2.6568499999999998E-2</c:v>
                </c:pt>
                <c:pt idx="16">
                  <c:v>2.6825199999999997E-2</c:v>
                </c:pt>
              </c:numCache>
            </c:numRef>
          </c:val>
          <c:smooth val="1"/>
        </c:ser>
        <c:ser>
          <c:idx val="2"/>
          <c:order val="1"/>
          <c:tx>
            <c:strRef>
              <c:f>Sheet1!$C$1</c:f>
              <c:strCache>
                <c:ptCount val="1"/>
                <c:pt idx="0">
                  <c:v>PERSONAL CONSUMPTION EXPENDITURES</c:v>
                </c:pt>
              </c:strCache>
            </c:strRef>
          </c:tx>
          <c:spPr>
            <a:ln w="50800" cap="rnd">
              <a:solidFill>
                <a:srgbClr val="C00000"/>
              </a:solidFill>
              <a:round/>
            </a:ln>
            <a:effectLst/>
          </c:spPr>
          <c:marker>
            <c:symbol val="none"/>
          </c:marker>
          <c:dLbls>
            <c:dLbl>
              <c:idx val="16"/>
              <c:layout>
                <c:manualLayout>
                  <c:x val="-3.3306899286280847E-2"/>
                  <c:y val="-8.024691618051638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strCache>
            </c:strRef>
          </c:cat>
          <c:val>
            <c:numRef>
              <c:f>Sheet1!$C$2:$C$18</c:f>
              <c:numCache>
                <c:formatCode>0.0%</c:formatCode>
                <c:ptCount val="17"/>
                <c:pt idx="0">
                  <c:v>4.2548054515761491E-2</c:v>
                </c:pt>
                <c:pt idx="1">
                  <c:v>4.0147512801758989E-2</c:v>
                </c:pt>
                <c:pt idx="2">
                  <c:v>3.6153525125784958E-2</c:v>
                </c:pt>
                <c:pt idx="3">
                  <c:v>3.0162829498047161E-2</c:v>
                </c:pt>
                <c:pt idx="4">
                  <c:v>2.7434850162414426E-2</c:v>
                </c:pt>
                <c:pt idx="5">
                  <c:v>2.7470871384038587E-2</c:v>
                </c:pt>
                <c:pt idx="6">
                  <c:v>2.6925517242301078E-2</c:v>
                </c:pt>
                <c:pt idx="7">
                  <c:v>2.7665256049802078E-2</c:v>
                </c:pt>
                <c:pt idx="8">
                  <c:v>2.607965999371209E-2</c:v>
                </c:pt>
                <c:pt idx="9">
                  <c:v>2.4706040511546679E-2</c:v>
                </c:pt>
                <c:pt idx="10">
                  <c:v>2.363720822563109E-2</c:v>
                </c:pt>
                <c:pt idx="11">
                  <c:v>2.6965673703378323E-2</c:v>
                </c:pt>
                <c:pt idx="12">
                  <c:v>2.3752847180162018E-2</c:v>
                </c:pt>
                <c:pt idx="13">
                  <c:v>2.605989520496399E-2</c:v>
                </c:pt>
                <c:pt idx="14">
                  <c:v>2.9271970724294549E-2</c:v>
                </c:pt>
                <c:pt idx="15">
                  <c:v>2.5650915694326315E-2</c:v>
                </c:pt>
                <c:pt idx="16">
                  <c:v>2.7364804349092164E-2</c:v>
                </c:pt>
              </c:numCache>
            </c:numRef>
          </c:val>
          <c:smooth val="1"/>
        </c:ser>
        <c:dLbls>
          <c:showLegendKey val="0"/>
          <c:showVal val="0"/>
          <c:showCatName val="0"/>
          <c:showSerName val="0"/>
          <c:showPercent val="0"/>
          <c:showBubbleSize val="0"/>
        </c:dLbls>
        <c:smooth val="0"/>
        <c:axId val="449942952"/>
        <c:axId val="449941776"/>
      </c:lineChart>
      <c:catAx>
        <c:axId val="44994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49941776"/>
        <c:crosses val="autoZero"/>
        <c:auto val="1"/>
        <c:lblAlgn val="ctr"/>
        <c:lblOffset val="100"/>
        <c:noMultiLvlLbl val="0"/>
      </c:catAx>
      <c:valAx>
        <c:axId val="449941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Year-on-year Change</a:t>
                </a:r>
                <a:endParaRPr lang="en-US" dirty="0"/>
              </a:p>
            </c:rich>
          </c:tx>
          <c:layout>
            <c:manualLayout>
              <c:xMode val="edge"/>
              <c:yMode val="edge"/>
              <c:x val="7.9302141157811257E-3"/>
              <c:y val="0.3163765210581809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499429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ayout>
        <c:manualLayout>
          <c:xMode val="edge"/>
          <c:yMode val="edge"/>
          <c:x val="0.44379201608522173"/>
          <c:y val="0.17553960259031148"/>
          <c:w val="0.55620798391477833"/>
          <c:h val="0.169110581935471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Minneapolis Multifamily Permit Issuance</a:t>
            </a:r>
            <a:r>
              <a:rPr lang="en-US" sz="1600" dirty="0" smtClean="0"/>
              <a:t> </a:t>
            </a:r>
            <a:endParaRPr lang="en-US" sz="1600" dirty="0"/>
          </a:p>
          <a:p>
            <a:pPr>
              <a:defRPr/>
            </a:pPr>
            <a:r>
              <a:rPr lang="en-US" sz="1000" dirty="0"/>
              <a:t>Sources:  </a:t>
            </a:r>
            <a:r>
              <a:rPr lang="en-US" sz="1000" dirty="0" smtClean="0"/>
              <a:t>USCB, </a:t>
            </a:r>
            <a:r>
              <a:rPr lang="en-US" sz="1000" dirty="0" err="1" smtClean="0"/>
              <a:t>RealPage</a:t>
            </a:r>
            <a:endParaRPr lang="en-US" sz="1000" dirty="0"/>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9.653420472058688E-2"/>
          <c:y val="0.12306559265259255"/>
          <c:w val="0.84766233028858462"/>
          <c:h val="0.71161391076115488"/>
        </c:manualLayout>
      </c:layout>
      <c:barChart>
        <c:barDir val="col"/>
        <c:grouping val="clustered"/>
        <c:varyColors val="0"/>
        <c:ser>
          <c:idx val="0"/>
          <c:order val="0"/>
          <c:tx>
            <c:strRef>
              <c:f>Sheet1!$B$1</c:f>
              <c:strCache>
                <c:ptCount val="1"/>
                <c:pt idx="0">
                  <c:v>Multifamily Permits</c:v>
                </c:pt>
              </c:strCache>
            </c:strRef>
          </c:tx>
          <c:spPr>
            <a:solidFill>
              <a:srgbClr val="002060"/>
            </a:solidFill>
            <a:ln>
              <a:solidFill>
                <a:schemeClr val="tx1"/>
              </a:solidFill>
            </a:ln>
            <a:effectLst/>
          </c:spPr>
          <c:invertIfNegative val="0"/>
          <c:dPt>
            <c:idx val="2"/>
            <c:invertIfNegative val="0"/>
            <c:bubble3D val="0"/>
            <c:spPr>
              <a:solidFill>
                <a:srgbClr val="002060"/>
              </a:solidFill>
              <a:ln>
                <a:solidFill>
                  <a:schemeClr val="tx1"/>
                </a:solidFill>
              </a:ln>
              <a:effectLst/>
            </c:spPr>
          </c:dPt>
          <c:dPt>
            <c:idx val="3"/>
            <c:invertIfNegative val="0"/>
            <c:bubble3D val="0"/>
            <c:spPr>
              <a:pattFill prst="wdDnDiag">
                <a:fgClr>
                  <a:srgbClr val="002060"/>
                </a:fgClr>
                <a:bgClr>
                  <a:schemeClr val="bg1"/>
                </a:bgClr>
              </a:pattFill>
              <a:ln>
                <a:solidFill>
                  <a:schemeClr val="tx1"/>
                </a:solidFill>
              </a:ln>
              <a:effectLst/>
            </c:spPr>
          </c:dPt>
          <c:dLbls>
            <c:dLbl>
              <c:idx val="0"/>
              <c:layout>
                <c:manualLayout>
                  <c:x val="1.4806556996325526E-3"/>
                  <c:y val="0.1036123650921180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806556996325526E-3"/>
                  <c:y val="7.87265543251316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806556996325526E-3"/>
                  <c:y val="0.1033343668444630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364589897427869E-2"/>
                  <c:y val="-4.0074300327336887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2016</c:v>
                </c:pt>
                <c:pt idx="1">
                  <c:v>2017</c:v>
                </c:pt>
                <c:pt idx="2">
                  <c:v>2018</c:v>
                </c:pt>
                <c:pt idx="3">
                  <c:v>T12 March</c:v>
                </c:pt>
              </c:strCache>
            </c:strRef>
          </c:cat>
          <c:val>
            <c:numRef>
              <c:f>Sheet1!$B$2:$B$5</c:f>
              <c:numCache>
                <c:formatCode>_(* #,##0_);_(* \(#,##0\);_(* "-"??_);_(@_)</c:formatCode>
                <c:ptCount val="4"/>
                <c:pt idx="0">
                  <c:v>6106</c:v>
                </c:pt>
                <c:pt idx="1">
                  <c:v>5780</c:v>
                </c:pt>
                <c:pt idx="2">
                  <c:v>8484</c:v>
                </c:pt>
                <c:pt idx="3">
                  <c:v>7971</c:v>
                </c:pt>
              </c:numCache>
            </c:numRef>
          </c:val>
        </c:ser>
        <c:dLbls>
          <c:showLegendKey val="0"/>
          <c:showVal val="0"/>
          <c:showCatName val="0"/>
          <c:showSerName val="0"/>
          <c:showPercent val="0"/>
          <c:showBubbleSize val="0"/>
        </c:dLbls>
        <c:gapWidth val="136"/>
        <c:overlap val="-14"/>
        <c:axId val="462743872"/>
        <c:axId val="462744264"/>
        <c:extLst/>
      </c:barChart>
      <c:catAx>
        <c:axId val="46274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62744264"/>
        <c:crosses val="autoZero"/>
        <c:auto val="1"/>
        <c:lblAlgn val="ctr"/>
        <c:lblOffset val="100"/>
        <c:noMultiLvlLbl val="0"/>
      </c:catAx>
      <c:valAx>
        <c:axId val="462744264"/>
        <c:scaling>
          <c:orientation val="minMax"/>
          <c:max val="9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Units</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62743872"/>
        <c:crosses val="autoZero"/>
        <c:crossBetween val="between"/>
        <c:majorUnit val="1000"/>
      </c:valAx>
      <c:spPr>
        <a:noFill/>
        <a:ln w="25400">
          <a:noFill/>
        </a:ln>
        <a:effectLst/>
      </c:spPr>
    </c:plotArea>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Minneapolis Supply &amp; Demand</a:t>
            </a:r>
            <a:r>
              <a:rPr lang="en-US" sz="1600" dirty="0" smtClean="0"/>
              <a:t> Levels </a:t>
            </a:r>
            <a:endParaRPr lang="en-US" sz="1600" dirty="0"/>
          </a:p>
          <a:p>
            <a:pPr>
              <a:defRPr/>
            </a:pPr>
            <a:r>
              <a:rPr lang="en-US" sz="1000" dirty="0"/>
              <a:t>Sources:  </a:t>
            </a:r>
            <a:r>
              <a:rPr lang="en-US" sz="1000" dirty="0" smtClean="0"/>
              <a:t>REIS </a:t>
            </a:r>
            <a:r>
              <a:rPr lang="en-US" sz="1000" dirty="0"/>
              <a:t>Histories, RCR Forecasts</a:t>
            </a:r>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9.355942531441179E-2"/>
          <c:y val="0.12306561679790026"/>
          <c:w val="0.83285577329225902"/>
          <c:h val="0.71161391076115488"/>
        </c:manualLayout>
      </c:layout>
      <c:barChart>
        <c:barDir val="col"/>
        <c:grouping val="clustered"/>
        <c:varyColors val="0"/>
        <c:ser>
          <c:idx val="2"/>
          <c:order val="2"/>
          <c:tx>
            <c:strRef>
              <c:f>Sheet1!$D$1</c:f>
              <c:strCache>
                <c:ptCount val="1"/>
                <c:pt idx="0">
                  <c:v>DEMAND</c:v>
                </c:pt>
              </c:strCache>
            </c:strRef>
          </c:tx>
          <c:spPr>
            <a:solidFill>
              <a:srgbClr val="C00000"/>
            </a:solidFill>
            <a:ln>
              <a:solidFill>
                <a:schemeClr val="tx1"/>
              </a:solidFill>
            </a:ln>
            <a:effectLst/>
          </c:spPr>
          <c:invertIfNegative val="0"/>
          <c:dPt>
            <c:idx val="2"/>
            <c:invertIfNegative val="0"/>
            <c:bubble3D val="0"/>
            <c:spPr>
              <a:pattFill prst="wdUpDiag">
                <a:fgClr>
                  <a:srgbClr val="C00000"/>
                </a:fgClr>
                <a:bgClr>
                  <a:schemeClr val="bg1"/>
                </a:bgClr>
              </a:pattFill>
              <a:ln>
                <a:solidFill>
                  <a:schemeClr val="tx1"/>
                </a:solidFill>
              </a:ln>
              <a:effectLst/>
            </c:spPr>
          </c:dPt>
          <c:dPt>
            <c:idx val="3"/>
            <c:invertIfNegative val="0"/>
            <c:bubble3D val="0"/>
            <c:spPr>
              <a:pattFill prst="wdUpDiag">
                <a:fgClr>
                  <a:srgbClr val="C00000"/>
                </a:fgClr>
                <a:bgClr>
                  <a:schemeClr val="bg1"/>
                </a:bgClr>
              </a:pattFill>
              <a:ln>
                <a:solidFill>
                  <a:schemeClr val="tx1"/>
                </a:solidFill>
              </a:ln>
              <a:effectLst/>
            </c:spPr>
          </c:dPt>
          <c:dPt>
            <c:idx val="4"/>
            <c:invertIfNegative val="0"/>
            <c:bubble3D val="0"/>
            <c:spPr>
              <a:pattFill prst="wdUpDiag">
                <a:fgClr>
                  <a:srgbClr val="C00000"/>
                </a:fgClr>
                <a:bgClr>
                  <a:schemeClr val="bg1"/>
                </a:bgClr>
              </a:pattFill>
              <a:ln>
                <a:solidFill>
                  <a:schemeClr val="tx1"/>
                </a:solidFill>
              </a:ln>
              <a:effectLst/>
            </c:spPr>
          </c:dPt>
          <c:dLbls>
            <c:dLbl>
              <c:idx val="0"/>
              <c:layout>
                <c:manualLayout>
                  <c:x val="-2.2345076487525727E-3"/>
                  <c:y val="7.12449239997507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345076487526134E-3"/>
                  <c:y val="7.65863267724388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637786146915267E-3"/>
                  <c:y val="-8.6613203694260489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789819524392513E-2"/>
                  <c:y val="-4.4631883920561111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669720392744507E-3"/>
                  <c:y val="-2.2650618685218657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2017</c:v>
                </c:pt>
                <c:pt idx="1">
                  <c:v>2018</c:v>
                </c:pt>
                <c:pt idx="2">
                  <c:v>2019f</c:v>
                </c:pt>
                <c:pt idx="3">
                  <c:v>2020f</c:v>
                </c:pt>
                <c:pt idx="4">
                  <c:v>2021f</c:v>
                </c:pt>
              </c:strCache>
            </c:strRef>
          </c:cat>
          <c:val>
            <c:numRef>
              <c:f>Sheet1!$D$2:$D$6</c:f>
              <c:numCache>
                <c:formatCode>_(* #,##0_);_(* \(#,##0\);_(* "-"??_);_(@_)</c:formatCode>
                <c:ptCount val="5"/>
                <c:pt idx="0">
                  <c:v>3960</c:v>
                </c:pt>
                <c:pt idx="1">
                  <c:v>3110</c:v>
                </c:pt>
                <c:pt idx="2">
                  <c:v>2405</c:v>
                </c:pt>
                <c:pt idx="3">
                  <c:v>2644</c:v>
                </c:pt>
                <c:pt idx="4">
                  <c:v>2687</c:v>
                </c:pt>
              </c:numCache>
            </c:numRef>
          </c:val>
        </c:ser>
        <c:ser>
          <c:idx val="0"/>
          <c:order val="0"/>
          <c:tx>
            <c:strRef>
              <c:f>Sheet1!$B$1</c:f>
              <c:strCache>
                <c:ptCount val="1"/>
                <c:pt idx="0">
                  <c:v>SUPPLY</c:v>
                </c:pt>
              </c:strCache>
            </c:strRef>
          </c:tx>
          <c:spPr>
            <a:solidFill>
              <a:srgbClr val="002060"/>
            </a:solidFill>
            <a:ln>
              <a:solidFill>
                <a:schemeClr val="tx1"/>
              </a:solidFill>
            </a:ln>
            <a:effectLst/>
          </c:spPr>
          <c:invertIfNegative val="0"/>
          <c:dPt>
            <c:idx val="2"/>
            <c:invertIfNegative val="0"/>
            <c:bubble3D val="0"/>
            <c:spPr>
              <a:pattFill prst="wdDnDiag">
                <a:fgClr>
                  <a:srgbClr val="002060"/>
                </a:fgClr>
                <a:bgClr>
                  <a:schemeClr val="bg1"/>
                </a:bgClr>
              </a:pattFill>
              <a:ln>
                <a:solidFill>
                  <a:schemeClr val="tx1"/>
                </a:solidFill>
              </a:ln>
              <a:effectLst/>
            </c:spPr>
          </c:dPt>
          <c:dPt>
            <c:idx val="3"/>
            <c:invertIfNegative val="0"/>
            <c:bubble3D val="0"/>
            <c:spPr>
              <a:pattFill prst="wdDnDiag">
                <a:fgClr>
                  <a:srgbClr val="002060"/>
                </a:fgClr>
                <a:bgClr>
                  <a:schemeClr val="bg1"/>
                </a:bgClr>
              </a:pattFill>
              <a:ln>
                <a:solidFill>
                  <a:schemeClr val="tx1"/>
                </a:solidFill>
              </a:ln>
              <a:effectLst/>
            </c:spPr>
          </c:dPt>
          <c:dPt>
            <c:idx val="4"/>
            <c:invertIfNegative val="0"/>
            <c:bubble3D val="0"/>
            <c:spPr>
              <a:pattFill prst="wdDnDiag">
                <a:fgClr>
                  <a:srgbClr val="002060"/>
                </a:fgClr>
                <a:bgClr>
                  <a:schemeClr val="bg1"/>
                </a:bgClr>
              </a:pattFill>
              <a:ln>
                <a:solidFill>
                  <a:schemeClr val="tx1"/>
                </a:solidFill>
              </a:ln>
              <a:effectLst/>
            </c:spPr>
          </c:dPt>
          <c:dLbls>
            <c:dLbl>
              <c:idx val="0"/>
              <c:layout>
                <c:manualLayout>
                  <c:x val="-2.7145040911434477E-17"/>
                  <c:y val="0.10123158098096464"/>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806556996325526E-3"/>
                  <c:y val="0.13586343763234729"/>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613113992651052E-3"/>
                  <c:y val="-1.3319944865916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4032784981627629E-3"/>
                  <c:y val="-2.052573711925784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4419670988977665E-3"/>
                  <c:y val="-4.528781254411576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2017</c:v>
                </c:pt>
                <c:pt idx="1">
                  <c:v>2018</c:v>
                </c:pt>
                <c:pt idx="2">
                  <c:v>2019f</c:v>
                </c:pt>
                <c:pt idx="3">
                  <c:v>2020f</c:v>
                </c:pt>
                <c:pt idx="4">
                  <c:v>2021f</c:v>
                </c:pt>
              </c:strCache>
            </c:strRef>
          </c:cat>
          <c:val>
            <c:numRef>
              <c:f>Sheet1!$B$2:$B$6</c:f>
              <c:numCache>
                <c:formatCode>_(* #,##0_);_(* \(#,##0\);_(* "-"??_);_(@_)</c:formatCode>
                <c:ptCount val="5"/>
                <c:pt idx="0">
                  <c:v>4233</c:v>
                </c:pt>
                <c:pt idx="1">
                  <c:v>4667</c:v>
                </c:pt>
                <c:pt idx="2">
                  <c:v>3120</c:v>
                </c:pt>
                <c:pt idx="3">
                  <c:v>3272</c:v>
                </c:pt>
                <c:pt idx="4">
                  <c:v>2654</c:v>
                </c:pt>
              </c:numCache>
            </c:numRef>
          </c:val>
        </c:ser>
        <c:dLbls>
          <c:showLegendKey val="0"/>
          <c:showVal val="0"/>
          <c:showCatName val="0"/>
          <c:showSerName val="0"/>
          <c:showPercent val="0"/>
          <c:showBubbleSize val="0"/>
        </c:dLbls>
        <c:gapWidth val="136"/>
        <c:overlap val="-14"/>
        <c:axId val="462744656"/>
        <c:axId val="46274544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CORE URBAN SUPPLY</c:v>
                      </c:pt>
                    </c:strCache>
                  </c:strRef>
                </c:tx>
                <c:spPr>
                  <a:solidFill>
                    <a:schemeClr val="accent2"/>
                  </a:solidFill>
                  <a:ln>
                    <a:noFill/>
                  </a:ln>
                  <a:effectLst/>
                </c:spPr>
                <c:invertIfNegative val="0"/>
                <c:dPt>
                  <c:idx val="0"/>
                  <c:invertIfNegative val="0"/>
                  <c:bubble3D val="0"/>
                  <c:spPr>
                    <a:solidFill>
                      <a:srgbClr val="002060"/>
                    </a:solidFill>
                    <a:ln>
                      <a:noFill/>
                    </a:ln>
                    <a:effectLst/>
                  </c:spPr>
                </c:dPt>
                <c:cat>
                  <c:strRef>
                    <c:extLst>
                      <c:ext uri="{02D57815-91ED-43cb-92C2-25804820EDAC}">
                        <c15:formulaRef>
                          <c15:sqref>Sheet1!$A$2:$A$6</c15:sqref>
                        </c15:formulaRef>
                      </c:ext>
                    </c:extLst>
                    <c:strCache>
                      <c:ptCount val="5"/>
                      <c:pt idx="0">
                        <c:v>2017</c:v>
                      </c:pt>
                      <c:pt idx="1">
                        <c:v>2018</c:v>
                      </c:pt>
                      <c:pt idx="2">
                        <c:v>2019f</c:v>
                      </c:pt>
                      <c:pt idx="3">
                        <c:v>2020f</c:v>
                      </c:pt>
                      <c:pt idx="4">
                        <c:v>2021f</c:v>
                      </c:pt>
                    </c:strCache>
                  </c:strRef>
                </c:cat>
                <c:val>
                  <c:numRef>
                    <c:extLst>
                      <c:ext uri="{02D57815-91ED-43cb-92C2-25804820EDAC}">
                        <c15:formulaRef>
                          <c15:sqref>Sheet1!$C$2:$C$7</c15:sqref>
                        </c15:formulaRef>
                      </c:ext>
                    </c:extLst>
                    <c:numCache>
                      <c:formatCode>General</c:formatCode>
                      <c:ptCount val="6"/>
                    </c:numCache>
                  </c:numRef>
                </c:val>
              </c15:ser>
            </c15:filteredBarSeries>
          </c:ext>
        </c:extLst>
      </c:barChart>
      <c:lineChart>
        <c:grouping val="standard"/>
        <c:varyColors val="0"/>
        <c:ser>
          <c:idx val="3"/>
          <c:order val="3"/>
          <c:tx>
            <c:strRef>
              <c:f>Sheet1!$E$1</c:f>
              <c:strCache>
                <c:ptCount val="1"/>
                <c:pt idx="0">
                  <c:v>OCCUPANCY</c:v>
                </c:pt>
              </c:strCache>
            </c:strRef>
          </c:tx>
          <c:spPr>
            <a:ln w="28575" cap="rnd">
              <a:solidFill>
                <a:schemeClr val="accent4"/>
              </a:solidFill>
              <a:round/>
            </a:ln>
            <a:effectLst/>
          </c:spPr>
          <c:marker>
            <c:symbol val="none"/>
          </c:marker>
          <c:dLbls>
            <c:dLbl>
              <c:idx val="0"/>
              <c:layout>
                <c:manualLayout>
                  <c:x val="-3.109376969228363E-2"/>
                  <c:y val="-8.52476471418649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6651802593385947E-2"/>
                  <c:y val="-8.5247647141864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2187539384567204E-2"/>
                  <c:y val="-0.1651673163373633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861638087874346E-2"/>
                  <c:y val="-0.1891432170960128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7016392490813815E-2"/>
                  <c:y val="-0.19979917298874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50000"/>
                        </a:schemeClr>
                      </a:solidFill>
                      <a:round/>
                    </a:ln>
                    <a:effectLst/>
                  </c:spPr>
                </c15:leaderLines>
              </c:ext>
            </c:extLst>
          </c:dLbls>
          <c:val>
            <c:numRef>
              <c:f>Sheet1!$E$2:$E$6</c:f>
              <c:numCache>
                <c:formatCode>0.0%</c:formatCode>
                <c:ptCount val="5"/>
                <c:pt idx="0">
                  <c:v>0.96299999999999997</c:v>
                </c:pt>
                <c:pt idx="1">
                  <c:v>0.95799999999999996</c:v>
                </c:pt>
                <c:pt idx="2">
                  <c:v>0.95299999999999996</c:v>
                </c:pt>
                <c:pt idx="3">
                  <c:v>0.95199999999999996</c:v>
                </c:pt>
                <c:pt idx="4">
                  <c:v>0.95299999999999996</c:v>
                </c:pt>
              </c:numCache>
            </c:numRef>
          </c:val>
          <c:smooth val="0"/>
        </c:ser>
        <c:dLbls>
          <c:showLegendKey val="0"/>
          <c:showVal val="0"/>
          <c:showCatName val="0"/>
          <c:showSerName val="0"/>
          <c:showPercent val="0"/>
          <c:showBubbleSize val="0"/>
        </c:dLbls>
        <c:marker val="1"/>
        <c:smooth val="0"/>
        <c:axId val="462745832"/>
        <c:axId val="462745048"/>
      </c:lineChart>
      <c:catAx>
        <c:axId val="46274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62745440"/>
        <c:crosses val="autoZero"/>
        <c:auto val="1"/>
        <c:lblAlgn val="ctr"/>
        <c:lblOffset val="100"/>
        <c:noMultiLvlLbl val="0"/>
      </c:catAx>
      <c:valAx>
        <c:axId val="462745440"/>
        <c:scaling>
          <c:orientation val="minMax"/>
          <c:max val="7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Units</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62744656"/>
        <c:crosses val="autoZero"/>
        <c:crossBetween val="between"/>
        <c:majorUnit val="1000"/>
      </c:valAx>
      <c:valAx>
        <c:axId val="462745048"/>
        <c:scaling>
          <c:orientation val="minMax"/>
          <c:max val="0.96500000000000008"/>
          <c:min val="0.93500000000000005"/>
        </c:scaling>
        <c:delete val="0"/>
        <c:axPos val="r"/>
        <c:title>
          <c:tx>
            <c:rich>
              <a:bodyPr rot="-54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r>
                  <a:rPr lang="en-US" dirty="0" smtClean="0"/>
                  <a:t>A</a:t>
                </a:r>
              </a:p>
              <a:p>
                <a:pPr>
                  <a:defRPr/>
                </a:pPr>
                <a:r>
                  <a:rPr lang="en-US" dirty="0" err="1" smtClean="0"/>
                  <a:t>Occupancye</a:t>
                </a:r>
                <a:endParaRPr lang="en-US" dirty="0"/>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462745832"/>
        <c:crosses val="max"/>
        <c:crossBetween val="between"/>
        <c:majorUnit val="2.5000000000000005E-3"/>
      </c:valAx>
      <c:catAx>
        <c:axId val="462745832"/>
        <c:scaling>
          <c:orientation val="minMax"/>
        </c:scaling>
        <c:delete val="1"/>
        <c:axPos val="b"/>
        <c:majorTickMark val="out"/>
        <c:minorTickMark val="none"/>
        <c:tickLblPos val="nextTo"/>
        <c:crossAx val="462745048"/>
        <c:crosses val="autoZero"/>
        <c:auto val="1"/>
        <c:lblAlgn val="ctr"/>
        <c:lblOffset val="100"/>
        <c:noMultiLvlLbl val="0"/>
      </c:catAx>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C00000"/>
                </a:solidFill>
                <a:latin typeface="+mj-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002060"/>
                </a:solidFill>
                <a:latin typeface="+mj-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rgbClr val="0070C0"/>
                </a:solidFill>
                <a:latin typeface="+mj-lt"/>
                <a:ea typeface="+mn-ea"/>
                <a:cs typeface="+mn-cs"/>
              </a:defRPr>
            </a:pPr>
            <a:endParaRPr lang="en-US"/>
          </a:p>
        </c:txPr>
      </c:legendEntry>
      <c:layout>
        <c:manualLayout>
          <c:xMode val="edge"/>
          <c:yMode val="edge"/>
          <c:x val="0.39647322027634363"/>
          <c:y val="0.93706666666666671"/>
          <c:w val="0.44016396338186892"/>
          <c:h val="5.39617186882182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Metro Minneapolis Rent Trends and Forecast</a:t>
            </a:r>
          </a:p>
          <a:p>
            <a:pPr>
              <a:defRPr/>
            </a:pPr>
            <a:r>
              <a:rPr lang="en-US" sz="1200" baseline="0" dirty="0" smtClean="0"/>
              <a:t>Sources: Reis History, RCR Forecasts</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025407906485919E-2"/>
          <c:y val="0.14848606797621366"/>
          <c:w val="0.87788494320842725"/>
          <c:h val="0.73250543874284169"/>
        </c:manualLayout>
      </c:layout>
      <c:areaChart>
        <c:grouping val="standard"/>
        <c:varyColors val="0"/>
        <c:ser>
          <c:idx val="1"/>
          <c:order val="0"/>
          <c:tx>
            <c:strRef>
              <c:f>Sheet1!$B$1</c:f>
              <c:strCache>
                <c:ptCount val="1"/>
                <c:pt idx="0">
                  <c:v>RED 50 RENT TREND</c:v>
                </c:pt>
              </c:strCache>
            </c:strRef>
          </c:tx>
          <c:spPr>
            <a:solidFill>
              <a:schemeClr val="bg1">
                <a:lumMod val="85000"/>
              </a:schemeClr>
            </a:solidFill>
            <a:ln w="9525">
              <a:solidFill>
                <a:schemeClr val="tx1"/>
              </a:solidFill>
            </a:ln>
            <a:effectLst/>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4.7581284694686752E-3"/>
                  <c:y val="-0.3156378703100311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Sheet1!$B$2:$B$14</c:f>
              <c:numCache>
                <c:formatCode>0.0%</c:formatCode>
                <c:ptCount val="13"/>
                <c:pt idx="0">
                  <c:v>5.7195289634072444E-2</c:v>
                </c:pt>
                <c:pt idx="1">
                  <c:v>5.4888241547305795E-2</c:v>
                </c:pt>
                <c:pt idx="2">
                  <c:v>5.1433834858986456E-2</c:v>
                </c:pt>
                <c:pt idx="3">
                  <c:v>4.4887715131795229E-2</c:v>
                </c:pt>
                <c:pt idx="4">
                  <c:v>4.0758153670753174E-2</c:v>
                </c:pt>
                <c:pt idx="5">
                  <c:v>4.1092184635768268E-2</c:v>
                </c:pt>
                <c:pt idx="6">
                  <c:v>4.1581154100883456E-2</c:v>
                </c:pt>
                <c:pt idx="7">
                  <c:v>4.3336933270087065E-2</c:v>
                </c:pt>
                <c:pt idx="8">
                  <c:v>4.8270347838789314E-2</c:v>
                </c:pt>
                <c:pt idx="9">
                  <c:v>4.8222384107492931E-2</c:v>
                </c:pt>
                <c:pt idx="10">
                  <c:v>4.8093920596477116E-2</c:v>
                </c:pt>
                <c:pt idx="11">
                  <c:v>5.0668323120475076E-2</c:v>
                </c:pt>
                <c:pt idx="12">
                  <c:v>4.4576808206102499E-2</c:v>
                </c:pt>
              </c:numCache>
            </c:numRef>
          </c:val>
        </c:ser>
        <c:ser>
          <c:idx val="4"/>
          <c:order val="1"/>
          <c:tx>
            <c:strRef>
              <c:f>Sheet1!$C$1</c:f>
              <c:strCache>
                <c:ptCount val="1"/>
                <c:pt idx="0">
                  <c:v>Column1</c:v>
                </c:pt>
              </c:strCache>
            </c:strRef>
          </c:tx>
          <c:spPr>
            <a:pattFill prst="ltDnDiag">
              <a:fgClr>
                <a:schemeClr val="bg1">
                  <a:lumMod val="85000"/>
                </a:schemeClr>
              </a:fgClr>
              <a:bgClr>
                <a:schemeClr val="bg1"/>
              </a:bgClr>
            </a:pattFill>
            <a:ln w="9525">
              <a:solidFill>
                <a:schemeClr val="tx1"/>
              </a:solidFill>
              <a:prstDash val="sysDot"/>
            </a:ln>
            <a:effectLst/>
          </c:spPr>
          <c:dLbls>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Sheet1!$C$2:$C$34</c:f>
              <c:numCache>
                <c:formatCode>General</c:formatCode>
                <c:ptCount val="33"/>
                <c:pt idx="12" formatCode="0.0%">
                  <c:v>4.4576808206102499E-2</c:v>
                </c:pt>
                <c:pt idx="13" formatCode="0.0%">
                  <c:v>3.9488764249016976E-2</c:v>
                </c:pt>
                <c:pt idx="14" formatCode="0.0%">
                  <c:v>3.5685060246071328E-2</c:v>
                </c:pt>
                <c:pt idx="15" formatCode="0.0%">
                  <c:v>3.0844167574249091E-2</c:v>
                </c:pt>
                <c:pt idx="16" formatCode="0.0%">
                  <c:v>2.8013577499057665E-2</c:v>
                </c:pt>
                <c:pt idx="17" formatCode="0.0%">
                  <c:v>2.5353913077472211E-2</c:v>
                </c:pt>
                <c:pt idx="18" formatCode="0.0%">
                  <c:v>2.2733121839965661E-2</c:v>
                </c:pt>
                <c:pt idx="19" formatCode="0.0%">
                  <c:v>2.1715313172113164E-2</c:v>
                </c:pt>
                <c:pt idx="20" formatCode="0.0%">
                  <c:v>2.1431069603372429E-2</c:v>
                </c:pt>
                <c:pt idx="21" formatCode="0.0%">
                  <c:v>2.2648428006593342E-2</c:v>
                </c:pt>
                <c:pt idx="22" formatCode="0.0%">
                  <c:v>2.5053761076797059E-2</c:v>
                </c:pt>
                <c:pt idx="23" formatCode="0.0%">
                  <c:v>2.7196660788690926E-2</c:v>
                </c:pt>
                <c:pt idx="24" formatCode="0.0%">
                  <c:v>2.9100629869890923E-2</c:v>
                </c:pt>
                <c:pt idx="25" formatCode="0.0%">
                  <c:v>3.0425620251500925E-2</c:v>
                </c:pt>
                <c:pt idx="26" formatCode="0.0%">
                  <c:v>3.0781728021074258E-2</c:v>
                </c:pt>
                <c:pt idx="27" formatCode="0.0%">
                  <c:v>3.0840187644660379E-2</c:v>
                </c:pt>
                <c:pt idx="28" formatCode="0.0%">
                  <c:v>3.0704691504846213E-2</c:v>
                </c:pt>
                <c:pt idx="29" formatCode="0.0%">
                  <c:v>3.0745058015849262E-2</c:v>
                </c:pt>
                <c:pt idx="30" formatCode="0.0%">
                  <c:v>3.1048932629528878E-2</c:v>
                </c:pt>
                <c:pt idx="31" formatCode="0.0%">
                  <c:v>3.1203625573889917E-2</c:v>
                </c:pt>
                <c:pt idx="32" formatCode="0.0%">
                  <c:v>3.1538470878892666E-2</c:v>
                </c:pt>
              </c:numCache>
            </c:numRef>
          </c:val>
        </c:ser>
        <c:dLbls>
          <c:showLegendKey val="0"/>
          <c:showVal val="0"/>
          <c:showCatName val="0"/>
          <c:showSerName val="0"/>
          <c:showPercent val="0"/>
          <c:showBubbleSize val="0"/>
        </c:dLbls>
        <c:axId val="462746616"/>
        <c:axId val="462747008"/>
      </c:areaChart>
      <c:lineChart>
        <c:grouping val="standard"/>
        <c:varyColors val="0"/>
        <c:ser>
          <c:idx val="2"/>
          <c:order val="2"/>
          <c:tx>
            <c:strRef>
              <c:f>Sheet1!$D$1</c:f>
              <c:strCache>
                <c:ptCount val="1"/>
                <c:pt idx="0">
                  <c:v>MINNEAPOLIS</c:v>
                </c:pt>
              </c:strCache>
            </c:strRef>
          </c:tx>
          <c:spPr>
            <a:ln w="50800" cap="rnd">
              <a:solidFill>
                <a:srgbClr val="C00000"/>
              </a:solidFill>
              <a:round/>
            </a:ln>
            <a:effectLst/>
          </c:spPr>
          <c:marker>
            <c:symbol val="none"/>
          </c:marker>
          <c:dLbls>
            <c:dLbl>
              <c:idx val="12"/>
              <c:layout>
                <c:manualLayout>
                  <c:x val="-9.6748612212529742E-2"/>
                  <c:y val="0.1229678178786655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Sheet1!$D$2:$D$14</c:f>
              <c:numCache>
                <c:formatCode>0.0%</c:formatCode>
                <c:ptCount val="13"/>
                <c:pt idx="0">
                  <c:v>4.4568245125348183E-2</c:v>
                </c:pt>
                <c:pt idx="1">
                  <c:v>3.7408759124087698E-2</c:v>
                </c:pt>
                <c:pt idx="2">
                  <c:v>3.7003610108303331E-2</c:v>
                </c:pt>
                <c:pt idx="3">
                  <c:v>3.9355992844364973E-2</c:v>
                </c:pt>
                <c:pt idx="4">
                  <c:v>4.1777777777777692E-2</c:v>
                </c:pt>
                <c:pt idx="5">
                  <c:v>4.6613896218117956E-2</c:v>
                </c:pt>
                <c:pt idx="6">
                  <c:v>4.8738033072236675E-2</c:v>
                </c:pt>
                <c:pt idx="7">
                  <c:v>4.3029259896729677E-2</c:v>
                </c:pt>
                <c:pt idx="8">
                  <c:v>4.607508532423199E-2</c:v>
                </c:pt>
                <c:pt idx="9">
                  <c:v>4.3697478991596705E-2</c:v>
                </c:pt>
                <c:pt idx="10">
                  <c:v>4.1493775933610033E-2</c:v>
                </c:pt>
                <c:pt idx="11">
                  <c:v>3.8778877887788887E-2</c:v>
                </c:pt>
                <c:pt idx="12">
                  <c:v>3.0995106035889064E-2</c:v>
                </c:pt>
              </c:numCache>
            </c:numRef>
          </c:val>
          <c:smooth val="1"/>
        </c:ser>
        <c:ser>
          <c:idx val="3"/>
          <c:order val="3"/>
          <c:tx>
            <c:strRef>
              <c:f>Sheet1!$E$1</c:f>
              <c:strCache>
                <c:ptCount val="1"/>
                <c:pt idx="0">
                  <c:v>Column2</c:v>
                </c:pt>
              </c:strCache>
            </c:strRef>
          </c:tx>
          <c:spPr>
            <a:ln w="50800" cap="rnd">
              <a:solidFill>
                <a:srgbClr val="C00000"/>
              </a:solidFill>
              <a:prstDash val="sysDot"/>
              <a:round/>
            </a:ln>
            <a:effectLst/>
          </c:spPr>
          <c:marker>
            <c:symbol val="none"/>
          </c:marker>
          <c:dLbls>
            <c:dLbl>
              <c:idx val="15"/>
              <c:layout>
                <c:manualLayout>
                  <c:x val="-1.1102299762093577E-2"/>
                  <c:y val="-0.1579844796670471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2.3790642347343495E-2"/>
                  <c:y val="-0.1337448603008607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4.2823156225218081E-2"/>
                  <c:y val="-0.1713381786980233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4.7581284694686754E-2"/>
                  <c:y val="-0.1900108616585143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4892942109436956E-2"/>
                  <c:y val="-0.1953864013385986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Sheet1!$E$2:$E$34</c:f>
              <c:numCache>
                <c:formatCode>General</c:formatCode>
                <c:ptCount val="33"/>
                <c:pt idx="12" formatCode="0.0%">
                  <c:v>3.0995106035889064E-2</c:v>
                </c:pt>
                <c:pt idx="13" formatCode="0.0%">
                  <c:v>2.7759002922403637E-2</c:v>
                </c:pt>
                <c:pt idx="14" formatCode="0.0%">
                  <c:v>2.2898670934835417E-2</c:v>
                </c:pt>
                <c:pt idx="15" formatCode="0.0%">
                  <c:v>1.9712432514204355E-2</c:v>
                </c:pt>
                <c:pt idx="16" formatCode="0.0%">
                  <c:v>2.1136929289802927E-2</c:v>
                </c:pt>
                <c:pt idx="17" formatCode="0.0%">
                  <c:v>2.0753278416882483E-2</c:v>
                </c:pt>
                <c:pt idx="18" formatCode="0.0%">
                  <c:v>2.0610916362475078E-2</c:v>
                </c:pt>
                <c:pt idx="19" formatCode="0.0%">
                  <c:v>2.1371753828910343E-2</c:v>
                </c:pt>
                <c:pt idx="20" formatCode="0.0%">
                  <c:v>2.0960364847196947E-2</c:v>
                </c:pt>
                <c:pt idx="21" formatCode="0.0%">
                  <c:v>2.1170838681591964E-2</c:v>
                </c:pt>
                <c:pt idx="22" formatCode="0.0%">
                  <c:v>2.0079987411492906E-2</c:v>
                </c:pt>
                <c:pt idx="23" formatCode="0.0%">
                  <c:v>1.9483314635520704E-2</c:v>
                </c:pt>
                <c:pt idx="24" formatCode="0.0%">
                  <c:v>2.0466117448132495E-2</c:v>
                </c:pt>
                <c:pt idx="25" formatCode="0.0%">
                  <c:v>2.1027818714298291E-2</c:v>
                </c:pt>
                <c:pt idx="26" formatCode="0.0%">
                  <c:v>2.1090565485433109E-2</c:v>
                </c:pt>
                <c:pt idx="27" formatCode="0.0%">
                  <c:v>2.1886012846787831E-2</c:v>
                </c:pt>
                <c:pt idx="28" formatCode="0.0%">
                  <c:v>2.2703514714054653E-2</c:v>
                </c:pt>
                <c:pt idx="29" formatCode="0.0%">
                  <c:v>2.3482174864055967E-2</c:v>
                </c:pt>
                <c:pt idx="30" formatCode="0.0%">
                  <c:v>2.3189084387839565E-2</c:v>
                </c:pt>
                <c:pt idx="31" formatCode="0.0%">
                  <c:v>2.316783173539173E-2</c:v>
                </c:pt>
                <c:pt idx="32" formatCode="0.0%">
                  <c:v>2.3815188165173123E-2</c:v>
                </c:pt>
              </c:numCache>
            </c:numRef>
          </c:val>
          <c:smooth val="1"/>
        </c:ser>
        <c:dLbls>
          <c:showLegendKey val="0"/>
          <c:showVal val="0"/>
          <c:showCatName val="0"/>
          <c:showSerName val="0"/>
          <c:showPercent val="0"/>
          <c:showBubbleSize val="0"/>
        </c:dLbls>
        <c:marker val="1"/>
        <c:smooth val="0"/>
        <c:axId val="462746616"/>
        <c:axId val="462747008"/>
      </c:lineChart>
      <c:catAx>
        <c:axId val="46274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62747008"/>
        <c:crosses val="autoZero"/>
        <c:auto val="1"/>
        <c:lblAlgn val="ctr"/>
        <c:lblOffset val="100"/>
        <c:tickLblSkip val="4"/>
        <c:noMultiLvlLbl val="0"/>
      </c:catAx>
      <c:valAx>
        <c:axId val="462747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smtClean="0">
                    <a:solidFill>
                      <a:schemeClr val="tx1"/>
                    </a:solidFill>
                  </a:rPr>
                  <a:t>Year-on-year Effective Rent Growth</a:t>
                </a:r>
                <a:endParaRPr lang="en-US" dirty="0">
                  <a:solidFill>
                    <a:schemeClr val="tx1"/>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62746616"/>
        <c:crosses val="autoZero"/>
        <c:crossBetween val="between"/>
      </c:valAx>
      <c:spPr>
        <a:noFill/>
        <a:ln>
          <a:noFill/>
        </a:ln>
        <a:effectLst/>
      </c:spPr>
    </c:plotArea>
    <c:legend>
      <c:legendPos val="t"/>
      <c:legendEntry>
        <c:idx val="1"/>
        <c:delete val="1"/>
      </c:legendEntry>
      <c:legendEntry>
        <c:idx val="2"/>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3"/>
        <c:delete val="1"/>
      </c:legendEntry>
      <c:layout>
        <c:manualLayout>
          <c:xMode val="edge"/>
          <c:yMode val="edge"/>
          <c:x val="0.44541265212585929"/>
          <c:y val="0.15429147356641193"/>
          <c:w val="0.41436680050203878"/>
          <c:h val="5.419454798343929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Minneapolis Supply 2017 - 2018</a:t>
            </a:r>
            <a:endParaRPr lang="en-US" sz="1600" dirty="0"/>
          </a:p>
          <a:p>
            <a:pPr>
              <a:defRPr/>
            </a:pPr>
            <a:r>
              <a:rPr lang="en-US" sz="1000" dirty="0"/>
              <a:t>Sources:  </a:t>
            </a:r>
            <a:r>
              <a:rPr lang="en-US" sz="1000" dirty="0" smtClean="0"/>
              <a:t>Reis, Inc.</a:t>
            </a:r>
            <a:endParaRPr lang="en-US" sz="1000" dirty="0"/>
          </a:p>
        </c:rich>
      </c:tx>
      <c:layout>
        <c:manualLayout>
          <c:xMode val="edge"/>
          <c:yMode val="edge"/>
          <c:x val="6.3404324618277039E-2"/>
          <c:y val="3.921568627450984E-4"/>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view3D>
      <c:rotX val="40"/>
      <c:hPercent val="100"/>
      <c:rotY val="0"/>
      <c:depthPercent val="2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1023055809609391E-3"/>
          <c:y val="0.14012454325562246"/>
          <c:w val="0.96060703437505912"/>
          <c:h val="0.78350934074417167"/>
        </c:manualLayout>
      </c:layout>
      <c:pie3DChart>
        <c:varyColors val="1"/>
        <c:ser>
          <c:idx val="0"/>
          <c:order val="0"/>
          <c:tx>
            <c:strRef>
              <c:f>Sheet1!$B$1</c:f>
              <c:strCache>
                <c:ptCount val="1"/>
                <c:pt idx="0">
                  <c:v>2017 - 2018</c:v>
                </c:pt>
              </c:strCache>
            </c:strRef>
          </c:tx>
          <c:spPr>
            <a:solidFill>
              <a:srgbClr val="002060"/>
            </a:solidFill>
            <a:scene3d>
              <a:camera prst="orthographicFront"/>
              <a:lightRig rig="threePt" dir="t"/>
            </a:scene3d>
            <a:sp3d>
              <a:bevelT w="165100" prst="coolSlant"/>
              <a:bevelB w="704850"/>
            </a:sp3d>
          </c:spPr>
          <c:dPt>
            <c:idx val="0"/>
            <c:bubble3D val="0"/>
            <c:explosion val="8"/>
            <c:spPr>
              <a:solidFill>
                <a:srgbClr val="002060"/>
              </a:solidFill>
              <a:ln>
                <a:noFill/>
              </a:ln>
              <a:effectLst/>
              <a:scene3d>
                <a:camera prst="orthographicFront"/>
                <a:lightRig rig="threePt" dir="t"/>
              </a:scene3d>
              <a:sp3d>
                <a:bevelT w="165100" prst="coolSlant"/>
                <a:bevelB w="704850"/>
              </a:sp3d>
            </c:spPr>
          </c:dPt>
          <c:dPt>
            <c:idx val="1"/>
            <c:bubble3D val="0"/>
            <c:explosion val="16"/>
            <c:spPr>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bevelB w="704850"/>
              </a:sp3d>
            </c:spPr>
          </c:dPt>
          <c:dPt>
            <c:idx val="2"/>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3"/>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4"/>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5"/>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Lbls>
            <c:dLbl>
              <c:idx val="0"/>
              <c:layout>
                <c:manualLayout>
                  <c:x val="-7.0787718754892259E-2"/>
                  <c:y val="-7.1770495599814854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4554153695380648"/>
                      <c:h val="0.19200247027945033"/>
                    </c:manualLayout>
                  </c15:layout>
                </c:ext>
              </c:extLst>
            </c:dLbl>
            <c:dLbl>
              <c:idx val="1"/>
              <c:layout>
                <c:manualLayout>
                  <c:x val="3.9768109030050589E-4"/>
                  <c:y val="1.7516339869281042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35163151030117618"/>
                      <c:h val="0.11500591837784982"/>
                    </c:manualLayout>
                  </c15:layout>
                </c:ext>
              </c:extLst>
            </c:dLbl>
            <c:spPr>
              <a:solidFill>
                <a:srgbClr val="FFFFFF"/>
              </a:solidFill>
              <a:ln>
                <a:solidFill>
                  <a:srgbClr val="86787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schemeClr>
                    </a:solidFill>
                    <a:latin typeface="+mj-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OUTSIDE CORE</c:v>
                </c:pt>
                <c:pt idx="1">
                  <c:v>CORE URBAN</c:v>
                </c:pt>
              </c:strCache>
            </c:strRef>
          </c:cat>
          <c:val>
            <c:numRef>
              <c:f>Sheet1!$B$2:$B$3</c:f>
              <c:numCache>
                <c:formatCode>_(* #,##0_);_(* \(#,##0\);_(* "-"??_);_(@_)</c:formatCode>
                <c:ptCount val="2"/>
                <c:pt idx="0">
                  <c:v>6564</c:v>
                </c:pt>
                <c:pt idx="1">
                  <c:v>2709</c:v>
                </c:pt>
              </c:numCache>
            </c:numRef>
          </c:val>
        </c:ser>
        <c:dLbls>
          <c:showLegendKey val="0"/>
          <c:showVal val="0"/>
          <c:showCatName val="0"/>
          <c:showSerName val="0"/>
          <c:showPercent val="0"/>
          <c:showBubbleSize val="0"/>
          <c:showLeaderLines val="0"/>
        </c:dLbls>
      </c:pie3DChart>
      <c:spPr>
        <a:noFill/>
        <a:ln>
          <a:noFill/>
        </a:ln>
        <a:effectLst>
          <a:glow rad="50800">
            <a:schemeClr val="accent1">
              <a:alpha val="40000"/>
            </a:schemeClr>
          </a:glow>
          <a:outerShdw blurRad="50800" dist="50800" dir="1800000" algn="ctr" rotWithShape="0">
            <a:srgbClr val="000000">
              <a:alpha val="43137"/>
            </a:srgbClr>
          </a:outerShdw>
        </a:effectLst>
      </c:spPr>
    </c:plotArea>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Minneapolis Supply 2019 - 2020</a:t>
            </a:r>
            <a:endParaRPr lang="en-US" sz="1600" dirty="0"/>
          </a:p>
          <a:p>
            <a:pPr>
              <a:defRPr/>
            </a:pPr>
            <a:r>
              <a:rPr lang="en-US" sz="1000" dirty="0"/>
              <a:t>Sources:  </a:t>
            </a:r>
            <a:r>
              <a:rPr lang="en-US" sz="1000" dirty="0" smtClean="0"/>
              <a:t>Reis, Inc.</a:t>
            </a:r>
            <a:endParaRPr lang="en-US" sz="1000" dirty="0"/>
          </a:p>
        </c:rich>
      </c:tx>
      <c:layout>
        <c:manualLayout>
          <c:xMode val="edge"/>
          <c:yMode val="edge"/>
          <c:x val="6.3404324618277039E-2"/>
          <c:y val="3.921568627450984E-4"/>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view3D>
      <c:rotX val="40"/>
      <c:hPercent val="100"/>
      <c:rotY val="0"/>
      <c:depthPercent val="2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1023055809609391E-3"/>
          <c:y val="0.14012454325562246"/>
          <c:w val="0.96060703437505912"/>
          <c:h val="0.78350934074417167"/>
        </c:manualLayout>
      </c:layout>
      <c:pie3DChart>
        <c:varyColors val="1"/>
        <c:ser>
          <c:idx val="0"/>
          <c:order val="0"/>
          <c:tx>
            <c:strRef>
              <c:f>Sheet1!$B$1</c:f>
              <c:strCache>
                <c:ptCount val="1"/>
                <c:pt idx="0">
                  <c:v>2019-2020</c:v>
                </c:pt>
              </c:strCache>
            </c:strRef>
          </c:tx>
          <c:spPr>
            <a:solidFill>
              <a:srgbClr val="002060"/>
            </a:solidFill>
            <a:scene3d>
              <a:camera prst="orthographicFront"/>
              <a:lightRig rig="threePt" dir="t"/>
            </a:scene3d>
            <a:sp3d>
              <a:bevelT w="165100" prst="coolSlant"/>
              <a:bevelB w="704850"/>
            </a:sp3d>
          </c:spPr>
          <c:dPt>
            <c:idx val="0"/>
            <c:bubble3D val="0"/>
            <c:explosion val="8"/>
            <c:spPr>
              <a:solidFill>
                <a:srgbClr val="002060"/>
              </a:solidFill>
              <a:ln>
                <a:noFill/>
              </a:ln>
              <a:effectLst/>
              <a:scene3d>
                <a:camera prst="orthographicFront"/>
                <a:lightRig rig="threePt" dir="t"/>
              </a:scene3d>
              <a:sp3d>
                <a:bevelT w="165100" prst="coolSlant"/>
                <a:bevelB w="704850"/>
              </a:sp3d>
            </c:spPr>
          </c:dPt>
          <c:dPt>
            <c:idx val="1"/>
            <c:bubble3D val="0"/>
            <c:explosion val="16"/>
            <c:spPr>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bevelB w="704850"/>
              </a:sp3d>
            </c:spPr>
          </c:dPt>
          <c:dPt>
            <c:idx val="2"/>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3"/>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4"/>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Pt>
            <c:idx val="5"/>
            <c:bubble3D val="0"/>
            <c:spPr>
              <a:pattFill prst="wdDnDiag">
                <a:fgClr>
                  <a:srgbClr val="002060"/>
                </a:fgClr>
                <a:bgClr>
                  <a:schemeClr val="bg1"/>
                </a:bgClr>
              </a:pattFill>
              <a:ln>
                <a:solidFill>
                  <a:schemeClr val="accent1"/>
                </a:solidFill>
              </a:ln>
              <a:effectLst/>
              <a:scene3d>
                <a:camera prst="orthographicFront"/>
                <a:lightRig rig="threePt" dir="t"/>
              </a:scene3d>
              <a:sp3d>
                <a:bevelT w="165100" prst="coolSlant"/>
                <a:bevelB w="704850"/>
                <a:contourClr>
                  <a:schemeClr val="accent1"/>
                </a:contourClr>
              </a:sp3d>
            </c:spPr>
          </c:dPt>
          <c:dLbls>
            <c:dLbl>
              <c:idx val="0"/>
              <c:layout>
                <c:manualLayout>
                  <c:x val="-7.0787718754892259E-2"/>
                  <c:y val="-7.1770495599814854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4554153695380648"/>
                      <c:h val="0.19200247027945033"/>
                    </c:manualLayout>
                  </c15:layout>
                </c:ext>
              </c:extLst>
            </c:dLbl>
            <c:dLbl>
              <c:idx val="1"/>
              <c:layout>
                <c:manualLayout>
                  <c:x val="3.9768109030050589E-4"/>
                  <c:y val="1.7516339869281042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35163151030117618"/>
                      <c:h val="0.11500591837784982"/>
                    </c:manualLayout>
                  </c15:layout>
                </c:ext>
              </c:extLst>
            </c:dLbl>
            <c:spPr>
              <a:solidFill>
                <a:srgbClr val="FFFFFF"/>
              </a:solidFill>
              <a:ln>
                <a:solidFill>
                  <a:srgbClr val="86787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scheme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OUTSIDE CORE</c:v>
                </c:pt>
                <c:pt idx="1">
                  <c:v>CORE URBAN</c:v>
                </c:pt>
              </c:strCache>
            </c:strRef>
          </c:cat>
          <c:val>
            <c:numRef>
              <c:f>Sheet1!$B$2:$B$3</c:f>
              <c:numCache>
                <c:formatCode>_(* #,##0_);_(* \(#,##0\);_(* "-"??_);_(@_)</c:formatCode>
                <c:ptCount val="2"/>
                <c:pt idx="0">
                  <c:v>3833</c:v>
                </c:pt>
                <c:pt idx="1">
                  <c:v>2517</c:v>
                </c:pt>
              </c:numCache>
            </c:numRef>
          </c:val>
        </c:ser>
        <c:dLbls>
          <c:showLegendKey val="0"/>
          <c:showVal val="0"/>
          <c:showCatName val="0"/>
          <c:showSerName val="0"/>
          <c:showPercent val="0"/>
          <c:showBubbleSize val="0"/>
          <c:showLeaderLines val="1"/>
        </c:dLbls>
      </c:pie3DChart>
      <c:spPr>
        <a:noFill/>
        <a:ln>
          <a:noFill/>
        </a:ln>
        <a:effectLst>
          <a:glow rad="50800">
            <a:schemeClr val="accent1">
              <a:alpha val="40000"/>
            </a:schemeClr>
          </a:glow>
          <a:outerShdw blurRad="50800" dist="50800" dir="1800000" algn="ctr" rotWithShape="0">
            <a:srgbClr val="000000">
              <a:alpha val="43137"/>
            </a:srgbClr>
          </a:outerShdw>
        </a:effectLst>
      </c:spPr>
    </c:plotArea>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Rate of Stock Growth (Trailing 12-months)</a:t>
            </a:r>
          </a:p>
          <a:p>
            <a:pPr>
              <a:defRPr/>
            </a:pPr>
            <a:r>
              <a:rPr lang="en-US" sz="1200" baseline="0" dirty="0" smtClean="0"/>
              <a:t>Sources: Reis, </a:t>
            </a:r>
            <a:r>
              <a:rPr lang="en-US" sz="1200" baseline="0" dirty="0" err="1" smtClean="0"/>
              <a:t>CoStar</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800252268228569E-2"/>
          <c:y val="0.15295736213853608"/>
          <c:w val="0.89352320055948597"/>
          <c:h val="0.71419018224264219"/>
        </c:manualLayout>
      </c:layout>
      <c:barChart>
        <c:barDir val="col"/>
        <c:grouping val="clustered"/>
        <c:varyColors val="0"/>
        <c:ser>
          <c:idx val="0"/>
          <c:order val="0"/>
          <c:spPr>
            <a:solidFill>
              <a:srgbClr val="002060"/>
            </a:solidFill>
            <a:ln w="9525">
              <a:solidFill>
                <a:srgbClr val="002060"/>
              </a:solidFill>
            </a:ln>
            <a:effectLst/>
          </c:spPr>
          <c:invertIfNegative val="0"/>
          <c:dPt>
            <c:idx val="10"/>
            <c:invertIfNegative val="0"/>
            <c:bubble3D val="0"/>
            <c:spPr>
              <a:pattFill prst="ltDnDiag">
                <a:fgClr>
                  <a:srgbClr val="002060"/>
                </a:fgClr>
                <a:bgClr>
                  <a:schemeClr val="bg1"/>
                </a:bgClr>
              </a:pattFill>
              <a:ln w="9525">
                <a:solidFill>
                  <a:srgbClr val="002060"/>
                </a:solidFill>
              </a:ln>
              <a:effectLst/>
            </c:spPr>
          </c:dPt>
          <c:dPt>
            <c:idx val="11"/>
            <c:invertIfNegative val="0"/>
            <c:bubble3D val="0"/>
            <c:spPr>
              <a:pattFill prst="ltDnDiag">
                <a:fgClr>
                  <a:srgbClr val="002060"/>
                </a:fgClr>
                <a:bgClr>
                  <a:schemeClr val="bg1"/>
                </a:bgClr>
              </a:pattFill>
              <a:ln w="9525">
                <a:solidFill>
                  <a:srgbClr val="002060"/>
                </a:solidFill>
              </a:ln>
              <a:effectLst/>
            </c:spPr>
          </c:dPt>
          <c:dPt>
            <c:idx val="12"/>
            <c:invertIfNegative val="0"/>
            <c:bubble3D val="0"/>
            <c:spPr>
              <a:pattFill prst="ltDnDiag">
                <a:fgClr>
                  <a:srgbClr val="002060"/>
                </a:fgClr>
                <a:bgClr>
                  <a:schemeClr val="bg1"/>
                </a:bgClr>
              </a:pattFill>
              <a:ln w="9525">
                <a:solidFill>
                  <a:srgbClr val="002060"/>
                </a:solidFill>
              </a:ln>
              <a:effectLst/>
            </c:spPr>
          </c:dPt>
          <c:dPt>
            <c:idx val="13"/>
            <c:invertIfNegative val="0"/>
            <c:bubble3D val="0"/>
            <c:spPr>
              <a:pattFill prst="ltDnDiag">
                <a:fgClr>
                  <a:srgbClr val="002060"/>
                </a:fgClr>
                <a:bgClr>
                  <a:schemeClr val="bg1"/>
                </a:bgClr>
              </a:pattFill>
              <a:ln w="9525">
                <a:solidFill>
                  <a:srgbClr val="002060"/>
                </a:solidFill>
              </a:ln>
              <a:effectLst/>
            </c:spPr>
          </c:dPt>
          <c:dPt>
            <c:idx val="14"/>
            <c:invertIfNegative val="0"/>
            <c:bubble3D val="0"/>
            <c:spPr>
              <a:pattFill prst="ltDnDiag">
                <a:fgClr>
                  <a:srgbClr val="002060"/>
                </a:fgClr>
                <a:bgClr>
                  <a:schemeClr val="bg1"/>
                </a:bgClr>
              </a:pattFill>
              <a:ln w="9525">
                <a:solidFill>
                  <a:srgbClr val="002060"/>
                </a:solidFill>
              </a:ln>
              <a:effectLst/>
            </c:spPr>
          </c:dPt>
          <c:dPt>
            <c:idx val="15"/>
            <c:invertIfNegative val="0"/>
            <c:bubble3D val="0"/>
            <c:spPr>
              <a:pattFill prst="ltDnDiag">
                <a:fgClr>
                  <a:srgbClr val="002060"/>
                </a:fgClr>
                <a:bgClr>
                  <a:schemeClr val="bg1"/>
                </a:bgClr>
              </a:pattFill>
              <a:ln w="9525">
                <a:solidFill>
                  <a:srgbClr val="002060"/>
                </a:solidFill>
              </a:ln>
              <a:effectLst/>
            </c:spPr>
          </c:dPt>
          <c:dPt>
            <c:idx val="16"/>
            <c:invertIfNegative val="0"/>
            <c:bubble3D val="0"/>
            <c:spPr>
              <a:pattFill prst="ltDnDiag">
                <a:fgClr>
                  <a:srgbClr val="002060"/>
                </a:fgClr>
                <a:bgClr>
                  <a:schemeClr val="bg1"/>
                </a:bgClr>
              </a:pattFill>
              <a:ln w="9525">
                <a:solidFill>
                  <a:srgbClr val="002060"/>
                </a:solidFill>
              </a:ln>
              <a:effectLst/>
            </c:spPr>
          </c:dPt>
          <c:dPt>
            <c:idx val="17"/>
            <c:invertIfNegative val="0"/>
            <c:bubble3D val="0"/>
            <c:spPr>
              <a:pattFill prst="ltDnDiag">
                <a:fgClr>
                  <a:srgbClr val="002060"/>
                </a:fgClr>
                <a:bgClr>
                  <a:schemeClr val="bg1"/>
                </a:bgClr>
              </a:pattFill>
              <a:ln w="9525">
                <a:solidFill>
                  <a:srgbClr val="002060"/>
                </a:solidFill>
              </a:ln>
              <a:effectLst/>
            </c:spPr>
          </c:dPt>
          <c:dPt>
            <c:idx val="18"/>
            <c:invertIfNegative val="0"/>
            <c:bubble3D val="0"/>
            <c:spPr>
              <a:pattFill prst="ltDnDiag">
                <a:fgClr>
                  <a:srgbClr val="002060"/>
                </a:fgClr>
                <a:bgClr>
                  <a:schemeClr val="bg1"/>
                </a:bgClr>
              </a:pattFill>
              <a:ln w="9525">
                <a:solidFill>
                  <a:srgbClr val="002060"/>
                </a:solidFill>
              </a:ln>
              <a:effectLst/>
            </c:spPr>
          </c:dPt>
          <c:dPt>
            <c:idx val="19"/>
            <c:invertIfNegative val="0"/>
            <c:bubble3D val="0"/>
            <c:spPr>
              <a:pattFill prst="ltDnDiag">
                <a:fgClr>
                  <a:srgbClr val="002060"/>
                </a:fgClr>
                <a:bgClr>
                  <a:schemeClr val="bg1"/>
                </a:bgClr>
              </a:pattFill>
              <a:ln w="9525">
                <a:solidFill>
                  <a:srgbClr val="002060"/>
                </a:solidFill>
              </a:ln>
              <a:effectLst/>
            </c:spPr>
          </c:dPt>
          <c:dPt>
            <c:idx val="20"/>
            <c:invertIfNegative val="0"/>
            <c:bubble3D val="0"/>
            <c:spPr>
              <a:pattFill prst="ltDnDiag">
                <a:fgClr>
                  <a:srgbClr val="002060"/>
                </a:fgClr>
                <a:bgClr>
                  <a:schemeClr val="bg1"/>
                </a:bgClr>
              </a:pattFill>
              <a:ln w="9525">
                <a:solidFill>
                  <a:srgbClr val="002060"/>
                </a:solidFill>
              </a:ln>
              <a:effectLst/>
            </c:spPr>
          </c:dPt>
          <c:dPt>
            <c:idx val="21"/>
            <c:invertIfNegative val="0"/>
            <c:bubble3D val="0"/>
            <c:spPr>
              <a:pattFill prst="ltDnDiag">
                <a:fgClr>
                  <a:srgbClr val="002060"/>
                </a:fgClr>
                <a:bgClr>
                  <a:schemeClr val="bg1"/>
                </a:bgClr>
              </a:pattFill>
              <a:ln w="9525">
                <a:solidFill>
                  <a:srgbClr val="002060"/>
                </a:solidFill>
              </a:ln>
              <a:effectLst/>
            </c:spPr>
          </c:dPt>
          <c:dPt>
            <c:idx val="22"/>
            <c:invertIfNegative val="0"/>
            <c:bubble3D val="0"/>
            <c:spPr>
              <a:pattFill prst="ltDnDiag">
                <a:fgClr>
                  <a:srgbClr val="002060"/>
                </a:fgClr>
                <a:bgClr>
                  <a:schemeClr val="bg1"/>
                </a:bgClr>
              </a:pattFill>
              <a:ln w="9525">
                <a:solidFill>
                  <a:srgbClr val="002060"/>
                </a:solidFill>
              </a:ln>
              <a:effectLst/>
            </c:spPr>
          </c:dPt>
          <c:dPt>
            <c:idx val="23"/>
            <c:invertIfNegative val="0"/>
            <c:bubble3D val="0"/>
            <c:spPr>
              <a:pattFill prst="ltDnDiag">
                <a:fgClr>
                  <a:srgbClr val="002060"/>
                </a:fgClr>
                <a:bgClr>
                  <a:schemeClr val="bg1"/>
                </a:bgClr>
              </a:pattFill>
              <a:ln w="9525">
                <a:solidFill>
                  <a:srgbClr val="002060"/>
                </a:solidFill>
              </a:ln>
              <a:effectLst/>
            </c:spPr>
          </c:dPt>
          <c:dPt>
            <c:idx val="24"/>
            <c:invertIfNegative val="0"/>
            <c:bubble3D val="0"/>
            <c:spPr>
              <a:pattFill prst="ltDnDiag">
                <a:fgClr>
                  <a:srgbClr val="002060"/>
                </a:fgClr>
                <a:bgClr>
                  <a:schemeClr val="bg1"/>
                </a:bgClr>
              </a:pattFill>
              <a:ln w="9525">
                <a:solidFill>
                  <a:srgbClr val="002060"/>
                </a:solidFill>
              </a:ln>
              <a:effectLst/>
            </c:spPr>
          </c:dPt>
          <c:cat>
            <c:strRef>
              <c:f>Sheet1!$A$6:$A$30</c:f>
              <c:strCache>
                <c:ptCount val="25"/>
                <c:pt idx="0">
                  <c:v>4Q16</c:v>
                </c:pt>
                <c:pt idx="1">
                  <c:v>1Q17</c:v>
                </c:pt>
                <c:pt idx="2">
                  <c:v>2Q17</c:v>
                </c:pt>
                <c:pt idx="3">
                  <c:v>3Q17</c:v>
                </c:pt>
                <c:pt idx="4">
                  <c:v>4Q17</c:v>
                </c:pt>
                <c:pt idx="5">
                  <c:v>1Q18</c:v>
                </c:pt>
                <c:pt idx="6">
                  <c:v>2Q18</c:v>
                </c:pt>
                <c:pt idx="7">
                  <c:v>3Q18</c:v>
                </c:pt>
                <c:pt idx="8">
                  <c:v>4Q18</c:v>
                </c:pt>
                <c:pt idx="9">
                  <c:v>1Q19</c:v>
                </c:pt>
                <c:pt idx="10">
                  <c:v>2Q19</c:v>
                </c:pt>
                <c:pt idx="11">
                  <c:v>3Q19</c:v>
                </c:pt>
                <c:pt idx="12">
                  <c:v>4Q19</c:v>
                </c:pt>
                <c:pt idx="13">
                  <c:v>1Q20</c:v>
                </c:pt>
                <c:pt idx="14">
                  <c:v>2Q20</c:v>
                </c:pt>
                <c:pt idx="15">
                  <c:v>3Q20</c:v>
                </c:pt>
                <c:pt idx="16">
                  <c:v>4Q20</c:v>
                </c:pt>
                <c:pt idx="17">
                  <c:v>1Q21</c:v>
                </c:pt>
                <c:pt idx="18">
                  <c:v>2Q21</c:v>
                </c:pt>
                <c:pt idx="19">
                  <c:v>3Q21</c:v>
                </c:pt>
                <c:pt idx="20">
                  <c:v>4Q21</c:v>
                </c:pt>
                <c:pt idx="21">
                  <c:v>1Q22</c:v>
                </c:pt>
                <c:pt idx="22">
                  <c:v>2Q22</c:v>
                </c:pt>
                <c:pt idx="23">
                  <c:v>3Q22</c:v>
                </c:pt>
                <c:pt idx="24">
                  <c:v>4Q22</c:v>
                </c:pt>
              </c:strCache>
            </c:strRef>
          </c:cat>
          <c:val>
            <c:numRef>
              <c:f>Sheet1!$D$6:$D$30</c:f>
              <c:numCache>
                <c:formatCode>0</c:formatCode>
                <c:ptCount val="25"/>
                <c:pt idx="0">
                  <c:v>1339</c:v>
                </c:pt>
                <c:pt idx="1">
                  <c:v>1312</c:v>
                </c:pt>
                <c:pt idx="2">
                  <c:v>1376</c:v>
                </c:pt>
                <c:pt idx="3">
                  <c:v>1379</c:v>
                </c:pt>
                <c:pt idx="4">
                  <c:v>1279</c:v>
                </c:pt>
                <c:pt idx="5">
                  <c:v>1652</c:v>
                </c:pt>
                <c:pt idx="6">
                  <c:v>1871</c:v>
                </c:pt>
                <c:pt idx="7">
                  <c:v>2170</c:v>
                </c:pt>
                <c:pt idx="8">
                  <c:v>1911</c:v>
                </c:pt>
                <c:pt idx="9">
                  <c:v>1370</c:v>
                </c:pt>
                <c:pt idx="10">
                  <c:v>1144</c:v>
                </c:pt>
                <c:pt idx="11">
                  <c:v>602</c:v>
                </c:pt>
                <c:pt idx="12">
                  <c:v>719</c:v>
                </c:pt>
                <c:pt idx="13">
                  <c:v>1283</c:v>
                </c:pt>
                <c:pt idx="14">
                  <c:v>1392</c:v>
                </c:pt>
                <c:pt idx="15">
                  <c:v>1763</c:v>
                </c:pt>
                <c:pt idx="16">
                  <c:v>2238</c:v>
                </c:pt>
                <c:pt idx="17">
                  <c:v>2258</c:v>
                </c:pt>
                <c:pt idx="18">
                  <c:v>2249</c:v>
                </c:pt>
                <c:pt idx="19">
                  <c:v>2134</c:v>
                </c:pt>
                <c:pt idx="20">
                  <c:v>1544</c:v>
                </c:pt>
                <c:pt idx="21">
                  <c:v>1288</c:v>
                </c:pt>
                <c:pt idx="22">
                  <c:v>1231</c:v>
                </c:pt>
                <c:pt idx="23">
                  <c:v>1332</c:v>
                </c:pt>
                <c:pt idx="24">
                  <c:v>1395</c:v>
                </c:pt>
              </c:numCache>
            </c:numRef>
          </c:val>
        </c:ser>
        <c:dLbls>
          <c:showLegendKey val="0"/>
          <c:showVal val="0"/>
          <c:showCatName val="0"/>
          <c:showSerName val="0"/>
          <c:showPercent val="0"/>
          <c:showBubbleSize val="0"/>
        </c:dLbls>
        <c:gapWidth val="150"/>
        <c:axId val="462749752"/>
        <c:axId val="462750144"/>
      </c:barChart>
      <c:catAx>
        <c:axId val="46274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462750144"/>
        <c:crosses val="autoZero"/>
        <c:auto val="1"/>
        <c:lblAlgn val="ctr"/>
        <c:lblOffset val="100"/>
        <c:tickLblSkip val="2"/>
        <c:noMultiLvlLbl val="0"/>
      </c:catAx>
      <c:valAx>
        <c:axId val="462750144"/>
        <c:scaling>
          <c:orientation val="minMax"/>
          <c:max val="2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462749752"/>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Minneapolis Urban Core Supply &amp; Demand</a:t>
            </a:r>
            <a:r>
              <a:rPr lang="en-US" sz="1600" dirty="0" smtClean="0"/>
              <a:t> Levels </a:t>
            </a:r>
            <a:endParaRPr lang="en-US" sz="1600" dirty="0"/>
          </a:p>
          <a:p>
            <a:pPr>
              <a:defRPr/>
            </a:pPr>
            <a:r>
              <a:rPr lang="en-US" sz="1000" dirty="0"/>
              <a:t>Sources:  </a:t>
            </a:r>
            <a:r>
              <a:rPr lang="en-US" sz="1000" dirty="0" err="1" smtClean="0"/>
              <a:t>CoStar</a:t>
            </a:r>
            <a:r>
              <a:rPr lang="en-US" sz="1000" dirty="0" smtClean="0"/>
              <a:t> Supply History , </a:t>
            </a:r>
            <a:r>
              <a:rPr lang="en-US" sz="1000" dirty="0"/>
              <a:t>RCR </a:t>
            </a:r>
            <a:r>
              <a:rPr lang="en-US" sz="1000" dirty="0" smtClean="0"/>
              <a:t>Demand</a:t>
            </a:r>
            <a:r>
              <a:rPr lang="en-US" sz="1000" baseline="0" dirty="0" smtClean="0"/>
              <a:t> </a:t>
            </a:r>
            <a:r>
              <a:rPr lang="en-US" sz="1000" dirty="0" smtClean="0"/>
              <a:t>Forecast</a:t>
            </a:r>
            <a:endParaRPr lang="en-US" sz="1000" dirty="0"/>
          </a:p>
        </c:rich>
      </c:tx>
      <c:layout/>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8.6156090723855258E-2"/>
          <c:y val="0.12306568510320043"/>
          <c:w val="0.81508790489666827"/>
          <c:h val="0.71161391076115488"/>
        </c:manualLayout>
      </c:layout>
      <c:barChart>
        <c:barDir val="col"/>
        <c:grouping val="clustered"/>
        <c:varyColors val="0"/>
        <c:ser>
          <c:idx val="2"/>
          <c:order val="1"/>
          <c:tx>
            <c:strRef>
              <c:f>Sheet1!$C$1</c:f>
              <c:strCache>
                <c:ptCount val="1"/>
                <c:pt idx="0">
                  <c:v>SUPPLY</c:v>
                </c:pt>
              </c:strCache>
            </c:strRef>
          </c:tx>
          <c:spPr>
            <a:solidFill>
              <a:srgbClr val="C00000"/>
            </a:solidFill>
            <a:ln>
              <a:solidFill>
                <a:schemeClr val="tx1"/>
              </a:solidFill>
            </a:ln>
            <a:effectLst/>
          </c:spPr>
          <c:invertIfNegative val="0"/>
          <c:dPt>
            <c:idx val="3"/>
            <c:invertIfNegative val="0"/>
            <c:bubble3D val="0"/>
            <c:spPr>
              <a:pattFill prst="wdUpDiag">
                <a:fgClr>
                  <a:srgbClr val="C00000"/>
                </a:fgClr>
                <a:bgClr>
                  <a:schemeClr val="bg1"/>
                </a:bgClr>
              </a:pattFill>
              <a:ln>
                <a:solidFill>
                  <a:schemeClr val="tx1"/>
                </a:solidFill>
              </a:ln>
              <a:effectLst/>
            </c:spPr>
          </c:dPt>
          <c:dPt>
            <c:idx val="4"/>
            <c:invertIfNegative val="0"/>
            <c:bubble3D val="0"/>
            <c:spPr>
              <a:pattFill prst="wdUpDiag">
                <a:fgClr>
                  <a:srgbClr val="C00000"/>
                </a:fgClr>
                <a:bgClr>
                  <a:schemeClr val="bg1"/>
                </a:bgClr>
              </a:pattFill>
              <a:ln>
                <a:solidFill>
                  <a:schemeClr val="tx1"/>
                </a:solidFill>
              </a:ln>
              <a:effectLst/>
            </c:spPr>
          </c:dPt>
          <c:dPt>
            <c:idx val="5"/>
            <c:invertIfNegative val="0"/>
            <c:bubble3D val="0"/>
            <c:spPr>
              <a:pattFill prst="wdUpDiag">
                <a:fgClr>
                  <a:srgbClr val="C00000"/>
                </a:fgClr>
                <a:bgClr>
                  <a:schemeClr val="bg1"/>
                </a:bgClr>
              </a:pattFill>
              <a:ln>
                <a:solidFill>
                  <a:schemeClr val="tx1"/>
                </a:solidFill>
              </a:ln>
              <a:effectLst/>
            </c:spPr>
          </c:dPt>
          <c:dPt>
            <c:idx val="6"/>
            <c:invertIfNegative val="0"/>
            <c:bubble3D val="0"/>
            <c:spPr>
              <a:pattFill prst="wdUpDiag">
                <a:fgClr>
                  <a:srgbClr val="C00000"/>
                </a:fgClr>
                <a:bgClr>
                  <a:schemeClr val="bg1"/>
                </a:bgClr>
              </a:pattFill>
              <a:ln>
                <a:solidFill>
                  <a:schemeClr val="tx1"/>
                </a:solidFill>
              </a:ln>
              <a:effectLst/>
            </c:spPr>
          </c:dPt>
          <c:dLbls>
            <c:dLbl>
              <c:idx val="0"/>
              <c:layout>
                <c:manualLayout>
                  <c:x val="-2.9613113992651052E-3"/>
                  <c:y val="-1.25772062202307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1958190480176913E-3"/>
                  <c:y val="-4.21821670664973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599097546180427E-2"/>
                  <c:y val="-3.03793998434484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637786146915267E-3"/>
                  <c:y val="-8.661320369426048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567375372218772E-2"/>
                  <c:y val="-1.36149440735851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0928610127148687E-2"/>
                  <c:y val="6.544298721315467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2209835494488288E-2"/>
                  <c:y val="-2.88666927059493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C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2016</c:v>
                </c:pt>
                <c:pt idx="1">
                  <c:v>2017</c:v>
                </c:pt>
                <c:pt idx="2">
                  <c:v>2018</c:v>
                </c:pt>
                <c:pt idx="3">
                  <c:v>2019f</c:v>
                </c:pt>
                <c:pt idx="4">
                  <c:v>2020f</c:v>
                </c:pt>
                <c:pt idx="5">
                  <c:v>2021f</c:v>
                </c:pt>
                <c:pt idx="6">
                  <c:v>2022F</c:v>
                </c:pt>
              </c:strCache>
            </c:strRef>
          </c:cat>
          <c:val>
            <c:numRef>
              <c:f>Sheet1!$C$2:$C$8</c:f>
              <c:numCache>
                <c:formatCode>_(* #,##0_);_(* \(#,##0\);_(* "-"??_);_(@_)</c:formatCode>
                <c:ptCount val="7"/>
                <c:pt idx="0">
                  <c:v>1339</c:v>
                </c:pt>
                <c:pt idx="1">
                  <c:v>1279</c:v>
                </c:pt>
                <c:pt idx="2">
                  <c:v>1911</c:v>
                </c:pt>
                <c:pt idx="3">
                  <c:v>1063</c:v>
                </c:pt>
                <c:pt idx="4">
                  <c:v>3782</c:v>
                </c:pt>
                <c:pt idx="5">
                  <c:v>3940</c:v>
                </c:pt>
                <c:pt idx="6">
                  <c:v>3940</c:v>
                </c:pt>
              </c:numCache>
            </c:numRef>
          </c:val>
        </c:ser>
        <c:ser>
          <c:idx val="0"/>
          <c:order val="0"/>
          <c:tx>
            <c:strRef>
              <c:f>Sheet1!$B$1</c:f>
              <c:strCache>
                <c:ptCount val="1"/>
                <c:pt idx="0">
                  <c:v>DEMAND</c:v>
                </c:pt>
              </c:strCache>
            </c:strRef>
          </c:tx>
          <c:spPr>
            <a:solidFill>
              <a:srgbClr val="002060"/>
            </a:solidFill>
            <a:ln>
              <a:solidFill>
                <a:schemeClr val="tx1"/>
              </a:solidFill>
            </a:ln>
            <a:effectLst/>
          </c:spPr>
          <c:invertIfNegative val="0"/>
          <c:dPt>
            <c:idx val="3"/>
            <c:invertIfNegative val="0"/>
            <c:bubble3D val="0"/>
            <c:spPr>
              <a:pattFill prst="wdDnDiag">
                <a:fgClr>
                  <a:srgbClr val="002060"/>
                </a:fgClr>
                <a:bgClr>
                  <a:schemeClr val="bg1"/>
                </a:bgClr>
              </a:pattFill>
              <a:ln>
                <a:solidFill>
                  <a:schemeClr val="tx1"/>
                </a:solidFill>
              </a:ln>
              <a:effectLst/>
            </c:spPr>
          </c:dPt>
          <c:dPt>
            <c:idx val="4"/>
            <c:invertIfNegative val="0"/>
            <c:bubble3D val="0"/>
            <c:spPr>
              <a:pattFill prst="wdDnDiag">
                <a:fgClr>
                  <a:srgbClr val="002060"/>
                </a:fgClr>
                <a:bgClr>
                  <a:schemeClr val="bg1"/>
                </a:bgClr>
              </a:pattFill>
              <a:ln>
                <a:solidFill>
                  <a:schemeClr val="tx1"/>
                </a:solidFill>
              </a:ln>
              <a:effectLst/>
            </c:spPr>
          </c:dPt>
          <c:dPt>
            <c:idx val="5"/>
            <c:invertIfNegative val="0"/>
            <c:bubble3D val="0"/>
            <c:spPr>
              <a:pattFill prst="wdDnDiag">
                <a:fgClr>
                  <a:srgbClr val="002060"/>
                </a:fgClr>
                <a:bgClr>
                  <a:schemeClr val="bg1"/>
                </a:bgClr>
              </a:pattFill>
              <a:ln>
                <a:solidFill>
                  <a:schemeClr val="tx1"/>
                </a:solidFill>
              </a:ln>
              <a:effectLst/>
            </c:spPr>
          </c:dPt>
          <c:dPt>
            <c:idx val="6"/>
            <c:invertIfNegative val="0"/>
            <c:bubble3D val="0"/>
            <c:spPr>
              <a:pattFill prst="wdDnDiag">
                <a:fgClr>
                  <a:srgbClr val="002060"/>
                </a:fgClr>
                <a:bgClr>
                  <a:schemeClr val="bg1"/>
                </a:bgClr>
              </a:pattFill>
              <a:ln>
                <a:solidFill>
                  <a:schemeClr val="tx1"/>
                </a:solidFill>
              </a:ln>
              <a:effectLst/>
            </c:spPr>
          </c:dPt>
          <c:dLbls>
            <c:dLbl>
              <c:idx val="0"/>
              <c:layout>
                <c:manualLayout>
                  <c:x val="1.4806556996325255E-3"/>
                  <c:y val="-1.50926474642768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325901296692973E-2"/>
                  <c:y val="-2.85407498437538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806556996325526E-3"/>
                  <c:y val="-2.00940180826554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613113992651052E-3"/>
                  <c:y val="-1.3319944865916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4032784981627629E-3"/>
                  <c:y val="-1.86479228122830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287212695958078E-2"/>
                  <c:y val="-4.5287812544115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2016</c:v>
                </c:pt>
                <c:pt idx="1">
                  <c:v>2017</c:v>
                </c:pt>
                <c:pt idx="2">
                  <c:v>2018</c:v>
                </c:pt>
                <c:pt idx="3">
                  <c:v>2019f</c:v>
                </c:pt>
                <c:pt idx="4">
                  <c:v>2020f</c:v>
                </c:pt>
                <c:pt idx="5">
                  <c:v>2021f</c:v>
                </c:pt>
                <c:pt idx="6">
                  <c:v>2022F</c:v>
                </c:pt>
              </c:strCache>
            </c:strRef>
          </c:cat>
          <c:val>
            <c:numRef>
              <c:f>Sheet1!$B$2:$B$8</c:f>
              <c:numCache>
                <c:formatCode>_(* #,##0_);_(* \(#,##0\);_(* "-"??_);_(@_)</c:formatCode>
                <c:ptCount val="7"/>
                <c:pt idx="0">
                  <c:v>1405</c:v>
                </c:pt>
                <c:pt idx="1">
                  <c:v>1158</c:v>
                </c:pt>
                <c:pt idx="2">
                  <c:v>1652</c:v>
                </c:pt>
                <c:pt idx="3">
                  <c:v>706.08202580005309</c:v>
                </c:pt>
                <c:pt idx="4">
                  <c:v>2652.7184653108125</c:v>
                </c:pt>
                <c:pt idx="5">
                  <c:v>3068.8135448781468</c:v>
                </c:pt>
                <c:pt idx="6">
                  <c:v>3259.6973524160712</c:v>
                </c:pt>
              </c:numCache>
            </c:numRef>
          </c:val>
        </c:ser>
        <c:dLbls>
          <c:showLegendKey val="0"/>
          <c:showVal val="0"/>
          <c:showCatName val="0"/>
          <c:showSerName val="0"/>
          <c:showPercent val="0"/>
          <c:showBubbleSize val="0"/>
        </c:dLbls>
        <c:gapWidth val="136"/>
        <c:overlap val="-14"/>
        <c:axId val="462750536"/>
        <c:axId val="462750928"/>
        <c:extLst/>
      </c:barChart>
      <c:lineChart>
        <c:grouping val="standard"/>
        <c:varyColors val="0"/>
        <c:dLbls>
          <c:showLegendKey val="0"/>
          <c:showVal val="0"/>
          <c:showCatName val="0"/>
          <c:showSerName val="0"/>
          <c:showPercent val="0"/>
          <c:showBubbleSize val="0"/>
        </c:dLbls>
        <c:marker val="1"/>
        <c:smooth val="0"/>
        <c:axId val="460417040"/>
        <c:axId val="460412728"/>
        <c:extLst>
          <c:ext xmlns:c15="http://schemas.microsoft.com/office/drawing/2012/chart" uri="{02D57815-91ED-43cb-92C2-25804820EDAC}">
            <c15:filteredLineSeries>
              <c15:ser>
                <c:idx val="3"/>
                <c:order val="2"/>
                <c:tx>
                  <c:strRef>
                    <c:extLst>
                      <c:ext uri="{02D57815-91ED-43cb-92C2-25804820EDAC}">
                        <c15:formulaRef>
                          <c15:sqref>Sheet1!$D$1</c15:sqref>
                        </c15:formulaRef>
                      </c:ext>
                    </c:extLst>
                    <c:strCache>
                      <c:ptCount val="1"/>
                      <c:pt idx="0">
                        <c:v>OCCUPANCY</c:v>
                      </c:pt>
                    </c:strCache>
                  </c:strRef>
                </c:tx>
                <c:spPr>
                  <a:ln w="28575" cap="rnd">
                    <a:solidFill>
                      <a:schemeClr val="accent4"/>
                    </a:solidFill>
                    <a:round/>
                  </a:ln>
                  <a:effectLst/>
                </c:spPr>
                <c:marker>
                  <c:symbol val="none"/>
                </c:marker>
                <c:dLbls>
                  <c:dLbl>
                    <c:idx val="0"/>
                    <c:layout>
                      <c:manualLayout>
                        <c:x val="-3.8497048190446366E-2"/>
                        <c:y val="5.643670421091905E-2"/>
                      </c:manualLayout>
                    </c:layout>
                    <c:showLegendKey val="0"/>
                    <c:showVal val="1"/>
                    <c:showCatName val="0"/>
                    <c:showSerName val="0"/>
                    <c:showPercent val="0"/>
                    <c:showBubbleSize val="0"/>
                    <c:extLst>
                      <c:ext uri="{CE6537A1-D6FC-4f65-9D91-7224C49458BB}"/>
                    </c:extLst>
                  </c:dLbl>
                  <c:dLbl>
                    <c:idx val="1"/>
                    <c:layout>
                      <c:manualLayout>
                        <c:x val="-3.9977703890078917E-2"/>
                        <c:y val="4.7362021171062862E-2"/>
                      </c:manualLayout>
                    </c:layout>
                    <c:showLegendKey val="0"/>
                    <c:showVal val="1"/>
                    <c:showCatName val="0"/>
                    <c:showSerName val="0"/>
                    <c:showPercent val="0"/>
                    <c:showBubbleSize val="0"/>
                    <c:extLst>
                      <c:ext uri="{CE6537A1-D6FC-4f65-9D91-7224C49458BB}"/>
                    </c:extLst>
                  </c:dLbl>
                  <c:dLbl>
                    <c:idx val="2"/>
                    <c:layout>
                      <c:manualLayout>
                        <c:x val="-4.2939015289344025E-2"/>
                        <c:y val="4.6590435380837021E-2"/>
                      </c:manualLayout>
                    </c:layout>
                    <c:showLegendKey val="0"/>
                    <c:showVal val="1"/>
                    <c:showCatName val="0"/>
                    <c:showSerName val="0"/>
                    <c:showPercent val="0"/>
                    <c:showBubbleSize val="0"/>
                    <c:extLst>
                      <c:ext uri="{CE6537A1-D6FC-4f65-9D91-7224C49458BB}"/>
                    </c:extLst>
                  </c:dLbl>
                  <c:dLbl>
                    <c:idx val="3"/>
                    <c:layout>
                      <c:manualLayout>
                        <c:x val="-4.4419670988976631E-2"/>
                        <c:y val="5.7521720661336609E-2"/>
                      </c:manualLayout>
                    </c:layout>
                    <c:showLegendKey val="0"/>
                    <c:showVal val="1"/>
                    <c:showCatName val="0"/>
                    <c:showSerName val="0"/>
                    <c:showPercent val="0"/>
                    <c:showBubbleSize val="0"/>
                    <c:extLst>
                      <c:ext uri="{CE6537A1-D6FC-4f65-9D91-7224C49458BB}"/>
                    </c:extLst>
                  </c:dLbl>
                  <c:dLbl>
                    <c:idx val="4"/>
                    <c:layout>
                      <c:manualLayout>
                        <c:x val="-3.5535736791181265E-2"/>
                        <c:y val="-0.13544739994485835"/>
                      </c:manualLayout>
                    </c:layout>
                    <c:showLegendKey val="0"/>
                    <c:showVal val="1"/>
                    <c:showCatName val="0"/>
                    <c:showSerName val="0"/>
                    <c:showPercent val="0"/>
                    <c:showBubbleSize val="0"/>
                    <c:extLst>
                      <c:ext uri="{CE6537A1-D6FC-4f65-9D91-7224C49458BB}"/>
                    </c:extLst>
                  </c:dLbl>
                  <c:dLbl>
                    <c:idx val="5"/>
                    <c:layout>
                      <c:manualLayout>
                        <c:x val="-4.1458359589711474E-2"/>
                        <c:y val="-0.14288496761112249"/>
                      </c:manualLayout>
                    </c:layout>
                    <c:showLegendKey val="0"/>
                    <c:showVal val="1"/>
                    <c:showCatName val="0"/>
                    <c:showSerName val="0"/>
                    <c:showPercent val="0"/>
                    <c:showBubbleSize val="0"/>
                    <c:extLst>
                      <c:ext uri="{CE6537A1-D6FC-4f65-9D91-7224C49458BB}"/>
                    </c:extLst>
                  </c:dLbl>
                  <c:dLbl>
                    <c:idx val="6"/>
                    <c:layout>
                      <c:manualLayout>
                        <c:x val="-3.5535736791181265E-2"/>
                        <c:y val="-0.14831130108341073"/>
                      </c:manualLayout>
                    </c:layout>
                    <c:showLegendKey val="0"/>
                    <c:showVal val="1"/>
                    <c:showCatName val="0"/>
                    <c:showSerName val="0"/>
                    <c:showPercent val="0"/>
                    <c:showBubbleSize val="0"/>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j-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50000"/>
                              </a:schemeClr>
                            </a:solidFill>
                            <a:round/>
                          </a:ln>
                          <a:effectLst/>
                        </c:spPr>
                      </c15:leaderLines>
                    </c:ext>
                  </c:extLst>
                </c:dLbls>
                <c:cat>
                  <c:numRef>
                    <c:extLst>
                      <c:ext uri="{02D57815-91ED-43cb-92C2-25804820EDAC}">
                        <c15:formulaRef>
                          <c15:sqref>[1]MultifamilyHistoryResult!$A$176:$A$182</c15:sqref>
                        </c15:formulaRef>
                      </c:ext>
                    </c:extLst>
                    <c:numCache>
                      <c:formatCode>General</c:formatCode>
                      <c:ptCount val="7"/>
                      <c:pt idx="0">
                        <c:v>0</c:v>
                      </c:pt>
                      <c:pt idx="1">
                        <c:v>0</c:v>
                      </c:pt>
                      <c:pt idx="2">
                        <c:v>0</c:v>
                      </c:pt>
                      <c:pt idx="3">
                        <c:v>0</c:v>
                      </c:pt>
                      <c:pt idx="4">
                        <c:v>0</c:v>
                      </c:pt>
                      <c:pt idx="5">
                        <c:v>0</c:v>
                      </c:pt>
                      <c:pt idx="6">
                        <c:v>0</c:v>
                      </c:pt>
                    </c:numCache>
                  </c:numRef>
                </c:cat>
                <c:val>
                  <c:numRef>
                    <c:extLst>
                      <c:ext uri="{02D57815-91ED-43cb-92C2-25804820EDAC}">
                        <c15:formulaRef>
                          <c15:sqref>Sheet1!$D$2:$D$8</c15:sqref>
                        </c15:formulaRef>
                      </c:ext>
                    </c:extLst>
                    <c:numCache>
                      <c:formatCode>0.0%</c:formatCode>
                      <c:ptCount val="7"/>
                      <c:pt idx="0">
                        <c:v>0.93536182118784184</c:v>
                      </c:pt>
                      <c:pt idx="1">
                        <c:v>0.93419082826678068</c:v>
                      </c:pt>
                      <c:pt idx="2">
                        <c:v>0.93034466832169038</c:v>
                      </c:pt>
                      <c:pt idx="3">
                        <c:v>0.9224221264752851</c:v>
                      </c:pt>
                      <c:pt idx="4">
                        <c:v>0.90125358956392898</c:v>
                      </c:pt>
                      <c:pt idx="5">
                        <c:v>0.89015161157779754</c:v>
                      </c:pt>
                      <c:pt idx="6">
                        <c:v>0.88492645488219823</c:v>
                      </c:pt>
                    </c:numCache>
                  </c:numRef>
                </c:val>
                <c:smooth val="0"/>
              </c15:ser>
            </c15:filteredLineSeries>
          </c:ext>
        </c:extLst>
      </c:lineChart>
      <c:catAx>
        <c:axId val="46275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62750928"/>
        <c:crosses val="autoZero"/>
        <c:auto val="1"/>
        <c:lblAlgn val="ctr"/>
        <c:lblOffset val="100"/>
        <c:noMultiLvlLbl val="0"/>
      </c:catAx>
      <c:valAx>
        <c:axId val="462750928"/>
        <c:scaling>
          <c:orientation val="minMax"/>
          <c:max val="52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Units</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62750536"/>
        <c:crosses val="autoZero"/>
        <c:crossBetween val="between"/>
        <c:majorUnit val="750"/>
      </c:valAx>
      <c:valAx>
        <c:axId val="460412728"/>
        <c:scaling>
          <c:orientation val="minMax"/>
          <c:max val="0.94000000000000006"/>
          <c:min val="0.8"/>
        </c:scaling>
        <c:delete val="0"/>
        <c:axPos val="r"/>
        <c:title>
          <c:tx>
            <c:rich>
              <a:bodyPr rot="-54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r>
                  <a:rPr lang="en-US" dirty="0" smtClean="0"/>
                  <a:t>Occupancy</a:t>
                </a:r>
                <a:endParaRPr lang="en-US" dirty="0"/>
              </a:p>
            </c:rich>
          </c:tx>
          <c:layout>
            <c:manualLayout>
              <c:xMode val="edge"/>
              <c:yMode val="edge"/>
              <c:x val="0.95322736890630022"/>
              <c:y val="0.3884990064997417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j-lt"/>
                <a:ea typeface="+mn-ea"/>
                <a:cs typeface="+mn-cs"/>
              </a:defRPr>
            </a:pPr>
            <a:endParaRPr lang="en-US"/>
          </a:p>
        </c:txPr>
        <c:crossAx val="460417040"/>
        <c:crosses val="max"/>
        <c:crossBetween val="between"/>
      </c:valAx>
      <c:catAx>
        <c:axId val="460417040"/>
        <c:scaling>
          <c:orientation val="minMax"/>
        </c:scaling>
        <c:delete val="1"/>
        <c:axPos val="b"/>
        <c:numFmt formatCode="General" sourceLinked="1"/>
        <c:majorTickMark val="out"/>
        <c:minorTickMark val="none"/>
        <c:tickLblPos val="nextTo"/>
        <c:crossAx val="460412728"/>
        <c:crosses val="autoZero"/>
        <c:auto val="1"/>
        <c:lblAlgn val="ctr"/>
        <c:lblOffset val="100"/>
        <c:noMultiLvlLbl val="0"/>
      </c:catAx>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C00000"/>
                </a:solidFill>
                <a:latin typeface="+mj-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002060"/>
                </a:solidFill>
                <a:latin typeface="+mj-lt"/>
                <a:ea typeface="+mn-ea"/>
                <a:cs typeface="+mn-cs"/>
              </a:defRPr>
            </a:pPr>
            <a:endParaRPr lang="en-US"/>
          </a:p>
        </c:txPr>
      </c:legendEntry>
      <c:layout>
        <c:manualLayout>
          <c:xMode val="edge"/>
          <c:yMode val="edge"/>
          <c:x val="0.39647322027634363"/>
          <c:y val="0.93706666666666671"/>
          <c:w val="0.44016396338186892"/>
          <c:h val="5.39617186882182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Minneapolis Urban Core Occupancy Trends</a:t>
            </a:r>
            <a:r>
              <a:rPr lang="en-US" sz="1600" dirty="0" smtClean="0"/>
              <a:t> </a:t>
            </a:r>
            <a:endParaRPr lang="en-US" sz="1600" dirty="0"/>
          </a:p>
          <a:p>
            <a:pPr>
              <a:defRPr/>
            </a:pPr>
            <a:r>
              <a:rPr lang="en-US" sz="1000" dirty="0"/>
              <a:t>Sources:  </a:t>
            </a:r>
            <a:r>
              <a:rPr lang="en-US" sz="1000" dirty="0" err="1" smtClean="0"/>
              <a:t>CoStar</a:t>
            </a:r>
            <a:r>
              <a:rPr lang="en-US" sz="1000" dirty="0" smtClean="0"/>
              <a:t> Supply History , </a:t>
            </a:r>
            <a:r>
              <a:rPr lang="en-US" sz="1000" dirty="0"/>
              <a:t>RCR </a:t>
            </a:r>
            <a:r>
              <a:rPr lang="en-US" sz="1000" dirty="0" smtClean="0"/>
              <a:t>Demand</a:t>
            </a:r>
            <a:r>
              <a:rPr lang="en-US" sz="1000" baseline="0" dirty="0" smtClean="0"/>
              <a:t> </a:t>
            </a:r>
            <a:r>
              <a:rPr lang="en-US" sz="1000" dirty="0" smtClean="0"/>
              <a:t>Forecast</a:t>
            </a:r>
            <a:endParaRPr lang="en-US" sz="1000" dirty="0"/>
          </a:p>
        </c:rich>
      </c:tx>
      <c:layout>
        <c:manualLayout>
          <c:xMode val="edge"/>
          <c:yMode val="edge"/>
          <c:x val="0.2130119090187205"/>
          <c:y val="2.1187328726201531E-2"/>
        </c:manualLayout>
      </c:layout>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8.3194779324590157E-2"/>
          <c:y val="0.12306563963732134"/>
          <c:w val="0.81508790489666827"/>
          <c:h val="0.71161391076115488"/>
        </c:manualLayout>
      </c:layout>
      <c:lineChart>
        <c:grouping val="standard"/>
        <c:varyColors val="0"/>
        <c:ser>
          <c:idx val="0"/>
          <c:order val="0"/>
          <c:tx>
            <c:strRef>
              <c:f>Sheet1!$D$1</c:f>
              <c:strCache>
                <c:ptCount val="1"/>
                <c:pt idx="0">
                  <c:v>OCCUPANCY</c:v>
                </c:pt>
              </c:strCache>
            </c:strRef>
          </c:tx>
          <c:spPr>
            <a:ln w="28575" cap="rnd">
              <a:solidFill>
                <a:schemeClr val="accent1"/>
              </a:solidFill>
              <a:round/>
            </a:ln>
            <a:effectLst/>
          </c:spPr>
          <c:marker>
            <c:symbol val="none"/>
          </c:marker>
          <c:dLbls>
            <c:dLbl>
              <c:idx val="0"/>
              <c:layout>
                <c:manualLayout>
                  <c:x val="-2.8132458293018525E-2"/>
                  <c:y val="-5.2148355510863845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Lst>
            </c:dLbl>
            <c:dLbl>
              <c:idx val="1"/>
              <c:layout>
                <c:manualLayout>
                  <c:x val="-3.7016392490813815E-2"/>
                  <c:y val="-5.5926206369169625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Lst>
            </c:dLbl>
            <c:dLbl>
              <c:idx val="2"/>
              <c:layout>
                <c:manualLayout>
                  <c:x val="-2.8132458293018497E-2"/>
                  <c:y val="-7.7885120885597001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Lst>
            </c:dLbl>
            <c:dLbl>
              <c:idx val="3"/>
              <c:layout>
                <c:manualLayout>
                  <c:x val="-2.8132458293018553E-2"/>
                  <c:y val="-8.019591605897334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Lst>
            </c:dLbl>
            <c:dLbl>
              <c:idx val="4"/>
              <c:layout>
                <c:manualLayout>
                  <c:x val="-3.5535736791181265E-2"/>
                  <c:y val="-0.13544739994485835"/>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Lst>
            </c:dLbl>
            <c:dLbl>
              <c:idx val="5"/>
              <c:layout>
                <c:manualLayout>
                  <c:x val="-4.1458359589711474E-2"/>
                  <c:y val="-0.14288496761112249"/>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Lst>
            </c:dLbl>
            <c:dLbl>
              <c:idx val="6"/>
              <c:layout>
                <c:manualLayout>
                  <c:x val="-3.5535736791181265E-2"/>
                  <c:y val="-0.1483113010834107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2016</c:v>
                </c:pt>
                <c:pt idx="1">
                  <c:v>2017</c:v>
                </c:pt>
                <c:pt idx="2">
                  <c:v>2018</c:v>
                </c:pt>
                <c:pt idx="3">
                  <c:v>2019f</c:v>
                </c:pt>
                <c:pt idx="4">
                  <c:v>2020f</c:v>
                </c:pt>
                <c:pt idx="5">
                  <c:v>2021f</c:v>
                </c:pt>
                <c:pt idx="6">
                  <c:v>2022F</c:v>
                </c:pt>
              </c:strCache>
            </c:strRef>
          </c:cat>
          <c:val>
            <c:numRef>
              <c:f>Sheet1!$D$2:$D$8</c:f>
              <c:numCache>
                <c:formatCode>0.0%</c:formatCode>
                <c:ptCount val="7"/>
                <c:pt idx="0">
                  <c:v>0.93536182118784184</c:v>
                </c:pt>
                <c:pt idx="1">
                  <c:v>0.93419082826678068</c:v>
                </c:pt>
                <c:pt idx="2">
                  <c:v>0.93034466832169038</c:v>
                </c:pt>
                <c:pt idx="3">
                  <c:v>0.9224221264752851</c:v>
                </c:pt>
                <c:pt idx="4">
                  <c:v>0.90125358956392898</c:v>
                </c:pt>
                <c:pt idx="5">
                  <c:v>0.89015161157779754</c:v>
                </c:pt>
                <c:pt idx="6">
                  <c:v>0.88492645488219823</c:v>
                </c:pt>
              </c:numCache>
            </c:numRef>
          </c:val>
          <c:smooth val="0"/>
        </c:ser>
        <c:dLbls>
          <c:showLegendKey val="0"/>
          <c:showVal val="0"/>
          <c:showCatName val="0"/>
          <c:showSerName val="0"/>
          <c:showPercent val="0"/>
          <c:showBubbleSize val="0"/>
        </c:dLbls>
        <c:smooth val="0"/>
        <c:axId val="460414296"/>
        <c:axId val="459368080"/>
      </c:lineChart>
      <c:catAx>
        <c:axId val="46041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59368080"/>
        <c:crosses val="autoZero"/>
        <c:auto val="1"/>
        <c:lblAlgn val="ctr"/>
        <c:lblOffset val="100"/>
        <c:noMultiLvlLbl val="0"/>
      </c:catAx>
      <c:valAx>
        <c:axId val="459368080"/>
        <c:scaling>
          <c:orientation val="minMax"/>
          <c:max val="0.95000000000000007"/>
          <c:min val="0.8700000000000001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Submarket Occupancy</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60414296"/>
        <c:crosses val="autoZero"/>
        <c:crossBetween val="between"/>
        <c:majorUnit val="2.0000000000000004E-2"/>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Central Minneapolis Rent Trends and Forecast</a:t>
            </a:r>
          </a:p>
          <a:p>
            <a:pPr>
              <a:defRPr/>
            </a:pPr>
            <a:r>
              <a:rPr lang="en-US" sz="1200" baseline="0" dirty="0" smtClean="0"/>
              <a:t>Sources: </a:t>
            </a:r>
            <a:r>
              <a:rPr lang="en-US" sz="1200" baseline="0" dirty="0" err="1" smtClean="0"/>
              <a:t>CoStar</a:t>
            </a:r>
            <a:r>
              <a:rPr lang="en-US" sz="1200" baseline="0" dirty="0" smtClean="0"/>
              <a:t> and </a:t>
            </a:r>
            <a:r>
              <a:rPr lang="en-US" sz="1200" baseline="0" dirty="0" err="1" smtClean="0"/>
              <a:t>Axiometrics</a:t>
            </a:r>
            <a:r>
              <a:rPr lang="en-US" sz="1200" baseline="0" dirty="0" smtClean="0"/>
              <a:t> Histories, RCR Forecasts</a:t>
            </a:r>
            <a:endParaRPr lang="en-US" sz="1200" dirty="0"/>
          </a:p>
        </c:rich>
      </c:tx>
      <c:layout>
        <c:manualLayout>
          <c:xMode val="edge"/>
          <c:yMode val="edge"/>
          <c:x val="0.13926242764460153"/>
          <c:y val="1.6080403706765185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29979331489194"/>
          <c:y val="0.14848606797621366"/>
          <c:w val="0.86043847215370883"/>
          <c:h val="0.73250543874284169"/>
        </c:manualLayout>
      </c:layout>
      <c:areaChart>
        <c:grouping val="standard"/>
        <c:varyColors val="0"/>
        <c:ser>
          <c:idx val="2"/>
          <c:order val="2"/>
          <c:tx>
            <c:strRef>
              <c:f>Sheet1!$D$1</c:f>
              <c:strCache>
                <c:ptCount val="1"/>
                <c:pt idx="0">
                  <c:v>MINNEAPOLIS</c:v>
                </c:pt>
              </c:strCache>
            </c:strRef>
          </c:tx>
          <c:spPr>
            <a:solidFill>
              <a:schemeClr val="bg1">
                <a:lumMod val="75000"/>
              </a:schemeClr>
            </a:solidFill>
            <a:ln w="9525">
              <a:solidFill>
                <a:schemeClr val="bg1">
                  <a:lumMod val="50000"/>
                </a:schemeClr>
              </a:solidFill>
            </a:ln>
            <a:effectLst/>
          </c:spP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Sheet1!$D$2:$D$14</c:f>
              <c:numCache>
                <c:formatCode>0.0%</c:formatCode>
                <c:ptCount val="13"/>
                <c:pt idx="0">
                  <c:v>4.4568245125348183E-2</c:v>
                </c:pt>
                <c:pt idx="1">
                  <c:v>3.7408759124087698E-2</c:v>
                </c:pt>
                <c:pt idx="2">
                  <c:v>3.7003610108303331E-2</c:v>
                </c:pt>
                <c:pt idx="3">
                  <c:v>3.9355992844364973E-2</c:v>
                </c:pt>
                <c:pt idx="4">
                  <c:v>4.1777777777777692E-2</c:v>
                </c:pt>
                <c:pt idx="5">
                  <c:v>4.6613896218117956E-2</c:v>
                </c:pt>
                <c:pt idx="6">
                  <c:v>4.8738033072236675E-2</c:v>
                </c:pt>
                <c:pt idx="7">
                  <c:v>4.3029259896729677E-2</c:v>
                </c:pt>
                <c:pt idx="8">
                  <c:v>4.607508532423199E-2</c:v>
                </c:pt>
                <c:pt idx="9">
                  <c:v>4.3697478991596705E-2</c:v>
                </c:pt>
                <c:pt idx="10">
                  <c:v>4.1493775933610033E-2</c:v>
                </c:pt>
                <c:pt idx="11">
                  <c:v>3.8778877887788887E-2</c:v>
                </c:pt>
                <c:pt idx="12">
                  <c:v>3.0995106035889064E-2</c:v>
                </c:pt>
              </c:numCache>
            </c:numRef>
          </c:val>
        </c:ser>
        <c:ser>
          <c:idx val="3"/>
          <c:order val="3"/>
          <c:tx>
            <c:strRef>
              <c:f>Sheet1!$E$1</c:f>
              <c:strCache>
                <c:ptCount val="1"/>
                <c:pt idx="0">
                  <c:v>Column2</c:v>
                </c:pt>
              </c:strCache>
            </c:strRef>
          </c:tx>
          <c:spPr>
            <a:solidFill>
              <a:schemeClr val="bg1">
                <a:lumMod val="95000"/>
              </a:schemeClr>
            </a:solidFill>
            <a:ln w="9525">
              <a:solidFill>
                <a:schemeClr val="tx1"/>
              </a:solidFill>
              <a:prstDash val="sysDot"/>
            </a:ln>
            <a:effectLst/>
          </c:spP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Sheet1!$E$2:$E$29</c:f>
              <c:numCache>
                <c:formatCode>General</c:formatCode>
                <c:ptCount val="28"/>
                <c:pt idx="12" formatCode="0.0%">
                  <c:v>3.0995106035889064E-2</c:v>
                </c:pt>
                <c:pt idx="13" formatCode="0.0%">
                  <c:v>2.7792863895899252E-2</c:v>
                </c:pt>
                <c:pt idx="14" formatCode="0.0%">
                  <c:v>2.2958977466095317E-2</c:v>
                </c:pt>
                <c:pt idx="15" formatCode="0.0%">
                  <c:v>1.9791680929138949E-2</c:v>
                </c:pt>
                <c:pt idx="16" formatCode="0.0%">
                  <c:v>2.1233046823167925E-2</c:v>
                </c:pt>
                <c:pt idx="17" formatCode="0.0%">
                  <c:v>2.0879257729524377E-2</c:v>
                </c:pt>
                <c:pt idx="18" formatCode="0.0%">
                  <c:v>2.0756836589204693E-2</c:v>
                </c:pt>
                <c:pt idx="19" formatCode="0.0%">
                  <c:v>2.1531299479273874E-2</c:v>
                </c:pt>
                <c:pt idx="20" formatCode="0.0%">
                  <c:v>2.1127371700251078E-2</c:v>
                </c:pt>
                <c:pt idx="21" formatCode="0.0%">
                  <c:v>2.1364901705990792E-2</c:v>
                </c:pt>
                <c:pt idx="22" formatCode="0.0%">
                  <c:v>2.0291711300325348E-2</c:v>
                </c:pt>
                <c:pt idx="23" formatCode="0.0%">
                  <c:v>1.9706158879404495E-2</c:v>
                </c:pt>
                <c:pt idx="24" formatCode="0.0%">
                  <c:v>2.0695052700634493E-2</c:v>
                </c:pt>
                <c:pt idx="25" formatCode="0.0%">
                  <c:v>2.1278046018699731E-2</c:v>
                </c:pt>
                <c:pt idx="26" formatCode="0.0%">
                  <c:v>2.1351893602869307E-2</c:v>
                </c:pt>
                <c:pt idx="27" formatCode="0.0%">
                  <c:v>2.2152193553457544E-2</c:v>
                </c:pt>
              </c:numCache>
            </c:numRef>
          </c:val>
        </c:ser>
        <c:dLbls>
          <c:showLegendKey val="0"/>
          <c:showVal val="0"/>
          <c:showCatName val="0"/>
          <c:showSerName val="0"/>
          <c:showPercent val="0"/>
          <c:showBubbleSize val="0"/>
        </c:dLbls>
        <c:axId val="474502128"/>
        <c:axId val="474502520"/>
        <c:extLst>
          <c:ext xmlns:c15="http://schemas.microsoft.com/office/drawing/2012/chart" uri="{02D57815-91ED-43cb-92C2-25804820EDAC}">
            <c15:filteredAreaSeries>
              <c15:ser>
                <c:idx val="1"/>
                <c:order val="0"/>
                <c:tx>
                  <c:strRef>
                    <c:extLst>
                      <c:ext uri="{02D57815-91ED-43cb-92C2-25804820EDAC}">
                        <c15:formulaRef>
                          <c15:sqref>Sheet1!$B$1</c15:sqref>
                        </c15:formulaRef>
                      </c:ext>
                    </c:extLst>
                    <c:strCache>
                      <c:ptCount val="1"/>
                      <c:pt idx="0">
                        <c:v>RED 50 RENT TREND</c:v>
                      </c:pt>
                    </c:strCache>
                  </c:strRef>
                </c:tx>
                <c:spPr>
                  <a:solidFill>
                    <a:schemeClr val="bg1">
                      <a:lumMod val="85000"/>
                    </a:schemeClr>
                  </a:solidFill>
                  <a:ln w="9525">
                    <a:solidFill>
                      <a:schemeClr val="tx1"/>
                    </a:solidFill>
                  </a:ln>
                  <a:effectLst/>
                </c:spPr>
                <c:cat>
                  <c:strRef>
                    <c:extLst>
                      <c:ext uri="{02D57815-91ED-43cb-92C2-25804820EDAC}">
                        <c15:formulaRef>
                          <c15:sqref>Sheet1!$A$2:$A$29</c15:sqref>
                        </c15:formulaRef>
                      </c:ext>
                    </c:extLst>
                    <c:strCache>
                      <c:ptCount val="28"/>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strCache>
                  </c:strRef>
                </c:cat>
                <c:val>
                  <c:numRef>
                    <c:extLst>
                      <c:ext uri="{02D57815-91ED-43cb-92C2-25804820EDAC}">
                        <c15:formulaRef>
                          <c15:sqref>Sheet1!$B$2:$B$14</c15:sqref>
                        </c15:formulaRef>
                      </c:ext>
                    </c:extLst>
                    <c:numCache>
                      <c:formatCode>0.0%</c:formatCode>
                      <c:ptCount val="13"/>
                      <c:pt idx="0">
                        <c:v>5.7195289634072444E-2</c:v>
                      </c:pt>
                      <c:pt idx="1">
                        <c:v>5.4888241547305795E-2</c:v>
                      </c:pt>
                      <c:pt idx="2">
                        <c:v>5.1433834858986456E-2</c:v>
                      </c:pt>
                      <c:pt idx="3">
                        <c:v>4.4887715131795229E-2</c:v>
                      </c:pt>
                      <c:pt idx="4">
                        <c:v>4.0758153670753174E-2</c:v>
                      </c:pt>
                      <c:pt idx="5">
                        <c:v>4.1092184635768268E-2</c:v>
                      </c:pt>
                      <c:pt idx="6">
                        <c:v>4.1581154100883456E-2</c:v>
                      </c:pt>
                      <c:pt idx="7">
                        <c:v>4.3336933270087065E-2</c:v>
                      </c:pt>
                      <c:pt idx="8">
                        <c:v>4.8270347838789314E-2</c:v>
                      </c:pt>
                      <c:pt idx="9">
                        <c:v>4.8222384107492931E-2</c:v>
                      </c:pt>
                      <c:pt idx="10">
                        <c:v>4.8093920596477116E-2</c:v>
                      </c:pt>
                      <c:pt idx="11">
                        <c:v>5.0668323120475076E-2</c:v>
                      </c:pt>
                      <c:pt idx="12">
                        <c:v>4.4576808206102499E-2</c:v>
                      </c:pt>
                    </c:numCache>
                  </c:numRef>
                </c:val>
              </c15:ser>
            </c15:filteredAreaSeries>
            <c15:filteredAreaSeries>
              <c15:ser>
                <c:idx val="4"/>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Column1</c:v>
                      </c:pt>
                    </c:strCache>
                  </c:strRef>
                </c:tx>
                <c:spPr>
                  <a:pattFill prst="ltDnDiag">
                    <a:fgClr>
                      <a:schemeClr val="bg1">
                        <a:lumMod val="85000"/>
                      </a:schemeClr>
                    </a:fgClr>
                    <a:bgClr>
                      <a:schemeClr val="bg1"/>
                    </a:bgClr>
                  </a:pattFill>
                  <a:ln w="9525">
                    <a:solidFill>
                      <a:schemeClr val="tx1"/>
                    </a:solidFill>
                    <a:prstDash val="sysDot"/>
                  </a:ln>
                  <a:effectLst/>
                </c:spPr>
                <c:cat>
                  <c:strRef>
                    <c:extLst xmlns:c15="http://schemas.microsoft.com/office/drawing/2012/chart">
                      <c:ext xmlns:c15="http://schemas.microsoft.com/office/drawing/2012/chart" uri="{02D57815-91ED-43cb-92C2-25804820EDAC}">
                        <c15:formulaRef>
                          <c15:sqref>Sheet1!$A$2:$A$29</c15:sqref>
                        </c15:formulaRef>
                      </c:ext>
                    </c:extLst>
                    <c:strCache>
                      <c:ptCount val="28"/>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strCache>
                  </c:strRef>
                </c:cat>
                <c:val>
                  <c:numRef>
                    <c:extLst xmlns:c15="http://schemas.microsoft.com/office/drawing/2012/chart">
                      <c:ext xmlns:c15="http://schemas.microsoft.com/office/drawing/2012/chart" uri="{02D57815-91ED-43cb-92C2-25804820EDAC}">
                        <c15:formulaRef>
                          <c15:sqref>Sheet1!$C$2:$C$29</c15:sqref>
                        </c15:formulaRef>
                      </c:ext>
                    </c:extLst>
                    <c:numCache>
                      <c:formatCode>General</c:formatCode>
                      <c:ptCount val="28"/>
                      <c:pt idx="12" formatCode="0.0%">
                        <c:v>4.4576808206102499E-2</c:v>
                      </c:pt>
                      <c:pt idx="13" formatCode="0.0%">
                        <c:v>3.9488764249016976E-2</c:v>
                      </c:pt>
                      <c:pt idx="14" formatCode="0.0%">
                        <c:v>3.5685060246071328E-2</c:v>
                      </c:pt>
                      <c:pt idx="15" formatCode="0.0%">
                        <c:v>3.0844167574249091E-2</c:v>
                      </c:pt>
                      <c:pt idx="16" formatCode="0.0%">
                        <c:v>2.8013577499057665E-2</c:v>
                      </c:pt>
                      <c:pt idx="17" formatCode="0.0%">
                        <c:v>2.5353913077472211E-2</c:v>
                      </c:pt>
                      <c:pt idx="18" formatCode="0.0%">
                        <c:v>2.2733121839965661E-2</c:v>
                      </c:pt>
                      <c:pt idx="19" formatCode="0.0%">
                        <c:v>2.1715313172113164E-2</c:v>
                      </c:pt>
                      <c:pt idx="20" formatCode="0.0%">
                        <c:v>2.1431069603372429E-2</c:v>
                      </c:pt>
                      <c:pt idx="21" formatCode="0.0%">
                        <c:v>2.2648428006593342E-2</c:v>
                      </c:pt>
                      <c:pt idx="22" formatCode="0.0%">
                        <c:v>2.5053761076797059E-2</c:v>
                      </c:pt>
                      <c:pt idx="23" formatCode="0.0%">
                        <c:v>2.7196660788690926E-2</c:v>
                      </c:pt>
                      <c:pt idx="24" formatCode="0.0%">
                        <c:v>2.9100629869890923E-2</c:v>
                      </c:pt>
                      <c:pt idx="25" formatCode="0.0%">
                        <c:v>3.0425620251500925E-2</c:v>
                      </c:pt>
                      <c:pt idx="26" formatCode="0.0%">
                        <c:v>3.0781728021074258E-2</c:v>
                      </c:pt>
                      <c:pt idx="27" formatCode="0.0%">
                        <c:v>3.0840187644660379E-2</c:v>
                      </c:pt>
                    </c:numCache>
                  </c:numRef>
                </c:val>
              </c15:ser>
            </c15:filteredAreaSeries>
          </c:ext>
        </c:extLst>
      </c:areaChart>
      <c:lineChart>
        <c:grouping val="standard"/>
        <c:varyColors val="0"/>
        <c:ser>
          <c:idx val="0"/>
          <c:order val="4"/>
          <c:tx>
            <c:strRef>
              <c:f>Sheet1!$F$1</c:f>
              <c:strCache>
                <c:ptCount val="1"/>
                <c:pt idx="0">
                  <c:v>URBAN CORE ALL</c:v>
                </c:pt>
              </c:strCache>
            </c:strRef>
          </c:tx>
          <c:spPr>
            <a:ln w="50800" cap="rnd">
              <a:solidFill>
                <a:srgbClr val="C00000"/>
              </a:solidFill>
              <a:round/>
            </a:ln>
            <a:effectLst/>
          </c:spPr>
          <c:marker>
            <c:symbol val="none"/>
          </c:marker>
          <c:val>
            <c:numRef>
              <c:f>Sheet1!$F$2:$F$14</c:f>
              <c:numCache>
                <c:formatCode>0.0%</c:formatCode>
                <c:ptCount val="13"/>
                <c:pt idx="0">
                  <c:v>4.6875E-2</c:v>
                </c:pt>
                <c:pt idx="1">
                  <c:v>3.2617342879872613E-2</c:v>
                </c:pt>
                <c:pt idx="2">
                  <c:v>5.2631578947368363E-2</c:v>
                </c:pt>
                <c:pt idx="3">
                  <c:v>5.7120500782472661E-2</c:v>
                </c:pt>
                <c:pt idx="4">
                  <c:v>7.3841319717203424E-2</c:v>
                </c:pt>
                <c:pt idx="5">
                  <c:v>6.4714946070878243E-2</c:v>
                </c:pt>
                <c:pt idx="6">
                  <c:v>3.3582089552238736E-2</c:v>
                </c:pt>
                <c:pt idx="7">
                  <c:v>3.4789045151739417E-2</c:v>
                </c:pt>
                <c:pt idx="8">
                  <c:v>4.0234089246525162E-2</c:v>
                </c:pt>
                <c:pt idx="9">
                  <c:v>3.256150506512312E-2</c:v>
                </c:pt>
                <c:pt idx="10">
                  <c:v>2.0938628158844841E-2</c:v>
                </c:pt>
                <c:pt idx="11">
                  <c:v>3.5765379113019691E-3</c:v>
                </c:pt>
                <c:pt idx="12">
                  <c:v>-1.4064697609000865E-3</c:v>
                </c:pt>
              </c:numCache>
            </c:numRef>
          </c:val>
          <c:smooth val="1"/>
        </c:ser>
        <c:ser>
          <c:idx val="5"/>
          <c:order val="5"/>
          <c:spPr>
            <a:ln w="50800" cap="rnd">
              <a:solidFill>
                <a:srgbClr val="C00000"/>
              </a:solidFill>
              <a:prstDash val="sysDash"/>
              <a:round/>
            </a:ln>
            <a:effectLst/>
          </c:spPr>
          <c:marker>
            <c:symbol val="none"/>
          </c:marker>
          <c:dLbls>
            <c:dLbl>
              <c:idx val="12"/>
              <c:layout>
                <c:manualLayout>
                  <c:x val="-9.5162569389374094E-3"/>
                  <c:y val="5.896148025813901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Sheet1!$G$2:$G$29</c:f>
              <c:numCache>
                <c:formatCode>General</c:formatCode>
                <c:ptCount val="28"/>
                <c:pt idx="12" formatCode="0.0%">
                  <c:v>-1.4064697609000865E-3</c:v>
                </c:pt>
                <c:pt idx="13" formatCode="0.0%">
                  <c:v>2.840136007319007E-3</c:v>
                </c:pt>
                <c:pt idx="14" formatCode="0.0%">
                  <c:v>6.5138797157207069E-3</c:v>
                </c:pt>
                <c:pt idx="15" formatCode="0.0%">
                  <c:v>8.7308432714872618E-3</c:v>
                </c:pt>
                <c:pt idx="16" formatCode="0.0%">
                  <c:v>6.8561519257708823E-3</c:v>
                </c:pt>
                <c:pt idx="17" formatCode="0.0%">
                  <c:v>7.1137810371403936E-3</c:v>
                </c:pt>
                <c:pt idx="18" formatCode="0.0%">
                  <c:v>1.0707045750871173E-2</c:v>
                </c:pt>
                <c:pt idx="19" formatCode="0.0%">
                  <c:v>1.5139054622749705E-2</c:v>
                </c:pt>
                <c:pt idx="20" formatCode="0.0%">
                  <c:v>1.8966244821252792E-2</c:v>
                </c:pt>
                <c:pt idx="21" formatCode="0.0%">
                  <c:v>2.0121453677497264E-2</c:v>
                </c:pt>
                <c:pt idx="22" formatCode="0.0%">
                  <c:v>2.0174853567458333E-2</c:v>
                </c:pt>
                <c:pt idx="23" formatCode="0.0%">
                  <c:v>2.0428019182081713E-2</c:v>
                </c:pt>
                <c:pt idx="24" formatCode="0.0%">
                  <c:v>2.1127222474424036E-2</c:v>
                </c:pt>
                <c:pt idx="25" formatCode="0.0%">
                  <c:v>2.1997912949622646E-2</c:v>
                </c:pt>
                <c:pt idx="26" formatCode="0.0%">
                  <c:v>2.19557707477923E-2</c:v>
                </c:pt>
                <c:pt idx="27" formatCode="0.0%">
                  <c:v>2.1334336001510412E-2</c:v>
                </c:pt>
              </c:numCache>
            </c:numRef>
          </c:val>
          <c:smooth val="1"/>
        </c:ser>
        <c:ser>
          <c:idx val="6"/>
          <c:order val="6"/>
          <c:tx>
            <c:strRef>
              <c:f>Sheet1!$H$1</c:f>
              <c:strCache>
                <c:ptCount val="1"/>
                <c:pt idx="0">
                  <c:v>URBAN CORE SAME-STORE</c:v>
                </c:pt>
              </c:strCache>
            </c:strRef>
          </c:tx>
          <c:spPr>
            <a:ln w="50800" cap="rnd">
              <a:solidFill>
                <a:srgbClr val="002060"/>
              </a:solidFill>
              <a:round/>
            </a:ln>
            <a:effectLst/>
          </c:spPr>
          <c:marker>
            <c:symbol val="none"/>
          </c:marker>
          <c:val>
            <c:numRef>
              <c:f>Sheet1!$H$2:$H$14</c:f>
              <c:numCache>
                <c:formatCode>0.0%</c:formatCode>
                <c:ptCount val="13"/>
                <c:pt idx="0">
                  <c:v>1.5868685337494002E-2</c:v>
                </c:pt>
                <c:pt idx="1">
                  <c:v>2.9682598801521732E-2</c:v>
                </c:pt>
                <c:pt idx="2">
                  <c:v>4.0096487323982744E-2</c:v>
                </c:pt>
                <c:pt idx="3">
                  <c:v>3.0201873767929651E-2</c:v>
                </c:pt>
                <c:pt idx="4">
                  <c:v>3.7038067024515897E-2</c:v>
                </c:pt>
                <c:pt idx="5">
                  <c:v>3.375724820038993E-2</c:v>
                </c:pt>
                <c:pt idx="6">
                  <c:v>2.2628706541188242E-2</c:v>
                </c:pt>
                <c:pt idx="7">
                  <c:v>1.9504628540796775E-2</c:v>
                </c:pt>
                <c:pt idx="8">
                  <c:v>1.5186083479529627E-2</c:v>
                </c:pt>
                <c:pt idx="9">
                  <c:v>8.3416606540526426E-3</c:v>
                </c:pt>
                <c:pt idx="10">
                  <c:v>1.8288581639438414E-2</c:v>
                </c:pt>
                <c:pt idx="11">
                  <c:v>2.9684482232414877E-2</c:v>
                </c:pt>
                <c:pt idx="12">
                  <c:v>2.4952404126745618E-2</c:v>
                </c:pt>
              </c:numCache>
            </c:numRef>
          </c:val>
          <c:smooth val="1"/>
        </c:ser>
        <c:ser>
          <c:idx val="7"/>
          <c:order val="7"/>
          <c:tx>
            <c:strRef>
              <c:f>Sheet1!$I$1</c:f>
              <c:strCache>
                <c:ptCount val="1"/>
                <c:pt idx="0">
                  <c:v>Column3</c:v>
                </c:pt>
              </c:strCache>
            </c:strRef>
          </c:tx>
          <c:spPr>
            <a:ln w="50800" cap="rnd">
              <a:solidFill>
                <a:srgbClr val="002060"/>
              </a:solidFill>
              <a:prstDash val="sysDot"/>
              <a:round/>
            </a:ln>
            <a:effectLst/>
          </c:spPr>
          <c:marker>
            <c:symbol val="none"/>
          </c:marker>
          <c:dLbls>
            <c:dLbl>
              <c:idx val="12"/>
              <c:layout>
                <c:manualLayout>
                  <c:x val="-7.9302141157811257E-3"/>
                  <c:y val="-0.1313232969385823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Sheet1!$I$2:$I$29</c:f>
              <c:numCache>
                <c:formatCode>General</c:formatCode>
                <c:ptCount val="28"/>
                <c:pt idx="12" formatCode="0.0%">
                  <c:v>2.4952404126745618E-2</c:v>
                </c:pt>
                <c:pt idx="13" formatCode="0.0%">
                  <c:v>2.3739500914796399E-2</c:v>
                </c:pt>
                <c:pt idx="14" formatCode="0.0%">
                  <c:v>2.2531765025579995E-2</c:v>
                </c:pt>
                <c:pt idx="15" formatCode="0.0%">
                  <c:v>2.4770915043816413E-2</c:v>
                </c:pt>
                <c:pt idx="16" formatCode="0.0%">
                  <c:v>2.9557761366966636E-2</c:v>
                </c:pt>
                <c:pt idx="17" formatCode="0.0%">
                  <c:v>3.2185408367390686E-2</c:v>
                </c:pt>
                <c:pt idx="18" formatCode="0.0%">
                  <c:v>3.1671129244426978E-2</c:v>
                </c:pt>
                <c:pt idx="19" formatCode="0.0%">
                  <c:v>2.9894090241884771E-2</c:v>
                </c:pt>
                <c:pt idx="20" formatCode="0.0%">
                  <c:v>2.9900973314560948E-2</c:v>
                </c:pt>
                <c:pt idx="21" formatCode="0.0%">
                  <c:v>3.1385778367393383E-2</c:v>
                </c:pt>
                <c:pt idx="22" formatCode="0.0%">
                  <c:v>3.1131826786722695E-2</c:v>
                </c:pt>
                <c:pt idx="23" formatCode="0.0%">
                  <c:v>3.0009134454952166E-2</c:v>
                </c:pt>
                <c:pt idx="24" formatCode="0.0%">
                  <c:v>2.9853844858632978E-2</c:v>
                </c:pt>
                <c:pt idx="25" formatCode="0.0%">
                  <c:v>3.0449801204398538E-2</c:v>
                </c:pt>
                <c:pt idx="26" formatCode="0.0%">
                  <c:v>2.9886716223714374E-2</c:v>
                </c:pt>
                <c:pt idx="27" formatCode="0.0%">
                  <c:v>2.8974426357849008E-2</c:v>
                </c:pt>
              </c:numCache>
            </c:numRef>
          </c:val>
          <c:smooth val="0"/>
        </c:ser>
        <c:dLbls>
          <c:showLegendKey val="0"/>
          <c:showVal val="0"/>
          <c:showCatName val="0"/>
          <c:showSerName val="0"/>
          <c:showPercent val="0"/>
          <c:showBubbleSize val="0"/>
        </c:dLbls>
        <c:marker val="1"/>
        <c:smooth val="0"/>
        <c:axId val="474502128"/>
        <c:axId val="474502520"/>
      </c:lineChart>
      <c:catAx>
        <c:axId val="4745021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74502520"/>
        <c:crosses val="autoZero"/>
        <c:auto val="1"/>
        <c:lblAlgn val="ctr"/>
        <c:lblOffset val="100"/>
        <c:tickLblSkip val="4"/>
        <c:noMultiLvlLbl val="0"/>
      </c:catAx>
      <c:valAx>
        <c:axId val="474502520"/>
        <c:scaling>
          <c:orientation val="minMax"/>
          <c:min val="-1.5000000000000003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smtClean="0">
                    <a:solidFill>
                      <a:schemeClr val="tx1"/>
                    </a:solidFill>
                  </a:rPr>
                  <a:t>Year-on-year Effective Rent Growth</a:t>
                </a:r>
                <a:endParaRPr lang="en-US" dirty="0">
                  <a:solidFill>
                    <a:schemeClr val="tx1"/>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74502128"/>
        <c:crosses val="autoZero"/>
        <c:crossBetween val="between"/>
        <c:majorUnit val="1.5000000000000003E-2"/>
      </c:valAx>
      <c:spPr>
        <a:noFill/>
        <a:ln>
          <a:noFill/>
        </a:ln>
        <a:effectLst/>
      </c:spPr>
    </c:plotArea>
    <c:legend>
      <c:legendPos val="t"/>
      <c:legendEntry>
        <c:idx val="0"/>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3"/>
        <c:delete val="1"/>
      </c:legendEntry>
      <c:legendEntry>
        <c:idx val="4"/>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n-US"/>
          </a:p>
        </c:txPr>
      </c:legendEntry>
      <c:legendEntry>
        <c:idx val="5"/>
        <c:delete val="1"/>
      </c:legendEntry>
      <c:layout>
        <c:manualLayout>
          <c:xMode val="edge"/>
          <c:yMode val="edge"/>
          <c:x val="0.17737141501245732"/>
          <c:y val="0.16233167541979454"/>
          <c:w val="0.71513859141913372"/>
          <c:h val="5.419454798343929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r>
              <a:rPr lang="en-US" sz="1400">
                <a:latin typeface="Museo Sans 700" panose="02000000000000000000" pitchFamily="2" charset="0"/>
              </a:rPr>
              <a:t>Minneapolis Average</a:t>
            </a:r>
            <a:r>
              <a:rPr lang="en-US" sz="1400" baseline="0">
                <a:latin typeface="Museo Sans 700" panose="02000000000000000000" pitchFamily="2" charset="0"/>
              </a:rPr>
              <a:t> </a:t>
            </a:r>
            <a:r>
              <a:rPr lang="en-US" sz="1400">
                <a:latin typeface="Museo Sans 700" panose="02000000000000000000" pitchFamily="2" charset="0"/>
              </a:rPr>
              <a:t>New</a:t>
            </a:r>
            <a:r>
              <a:rPr lang="en-US" sz="1400" baseline="0">
                <a:latin typeface="Museo Sans 700" panose="02000000000000000000" pitchFamily="2" charset="0"/>
              </a:rPr>
              <a:t> Property Lease-up</a:t>
            </a:r>
            <a:endParaRPr lang="en-US" sz="1400">
              <a:latin typeface="Museo Sans 700" panose="02000000000000000000" pitchFamily="2" charset="0"/>
            </a:endParaRPr>
          </a:p>
          <a:p>
            <a:pPr>
              <a:defRPr/>
            </a:pPr>
            <a:r>
              <a:rPr lang="en-US" sz="800">
                <a:solidFill>
                  <a:srgbClr val="7030A0"/>
                </a:solidFill>
                <a:latin typeface="Museo Sans 300" panose="02000000000000000000" pitchFamily="2" charset="0"/>
              </a:rPr>
              <a:t>Sources:  Axiometrics Data, RCR Tabulations</a:t>
            </a:r>
          </a:p>
        </c:rich>
      </c:tx>
      <c:layout/>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endParaRPr lang="en-US"/>
        </a:p>
      </c:txPr>
    </c:title>
    <c:autoTitleDeleted val="0"/>
    <c:plotArea>
      <c:layout>
        <c:manualLayout>
          <c:layoutTarget val="inner"/>
          <c:xMode val="edge"/>
          <c:yMode val="edge"/>
          <c:x val="0.10528055810310684"/>
          <c:y val="0.22313011003223143"/>
          <c:w val="0.86005050960189344"/>
          <c:h val="0.44356550609655326"/>
        </c:manualLayout>
      </c:layout>
      <c:barChart>
        <c:barDir val="col"/>
        <c:grouping val="clustered"/>
        <c:varyColors val="0"/>
        <c:ser>
          <c:idx val="0"/>
          <c:order val="0"/>
          <c:tx>
            <c:strRef>
              <c:f>Minneapolis!$T$471</c:f>
              <c:strCache>
                <c:ptCount val="1"/>
                <c:pt idx="0">
                  <c:v>2017</c:v>
                </c:pt>
              </c:strCache>
            </c:strRef>
          </c:tx>
          <c:spPr>
            <a:solidFill>
              <a:srgbClr val="0070C0"/>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Minneapolis!$T$472:$T$483</c:f>
              <c:numCache>
                <c:formatCode>_(* #,##0.0_);_(* \(#,##0.0\);_(* "-"??_);_(@_)</c:formatCode>
                <c:ptCount val="12"/>
                <c:pt idx="0">
                  <c:v>6.4013999999999998</c:v>
                </c:pt>
                <c:pt idx="1">
                  <c:v>8.2089999999999996</c:v>
                </c:pt>
                <c:pt idx="2">
                  <c:v>3.9939999999999998</c:v>
                </c:pt>
                <c:pt idx="3">
                  <c:v>11.0036</c:v>
                </c:pt>
                <c:pt idx="4">
                  <c:v>20.71171428571429</c:v>
                </c:pt>
                <c:pt idx="5">
                  <c:v>16.002714285714287</c:v>
                </c:pt>
                <c:pt idx="6">
                  <c:v>14.724428571428572</c:v>
                </c:pt>
                <c:pt idx="7">
                  <c:v>9.4232857142857132</c:v>
                </c:pt>
                <c:pt idx="8">
                  <c:v>15.36425</c:v>
                </c:pt>
                <c:pt idx="9">
                  <c:v>5.0182857142857147</c:v>
                </c:pt>
                <c:pt idx="10">
                  <c:v>2.9758749999999994</c:v>
                </c:pt>
                <c:pt idx="11">
                  <c:v>11.362699999999997</c:v>
                </c:pt>
              </c:numCache>
            </c:numRef>
          </c:val>
        </c:ser>
        <c:ser>
          <c:idx val="1"/>
          <c:order val="1"/>
          <c:tx>
            <c:strRef>
              <c:f>Minneapolis!$U$471</c:f>
              <c:strCache>
                <c:ptCount val="1"/>
                <c:pt idx="0">
                  <c:v>2018</c:v>
                </c:pt>
              </c:strCache>
            </c:strRef>
          </c:tx>
          <c:spPr>
            <a:solidFill>
              <a:schemeClr val="bg1">
                <a:lumMod val="85000"/>
              </a:schemeClr>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Minneapolis!$U$472:$U$483</c:f>
              <c:numCache>
                <c:formatCode>_(* #,##0.0_);_(* \(#,##0.0\);_(* "-"??_);_(@_)</c:formatCode>
                <c:ptCount val="12"/>
                <c:pt idx="0">
                  <c:v>17.118900000000004</c:v>
                </c:pt>
                <c:pt idx="1">
                  <c:v>13.633222222222221</c:v>
                </c:pt>
                <c:pt idx="2">
                  <c:v>15.829000000000001</c:v>
                </c:pt>
                <c:pt idx="3">
                  <c:v>14.56309090909091</c:v>
                </c:pt>
                <c:pt idx="4">
                  <c:v>17.23123076923077</c:v>
                </c:pt>
                <c:pt idx="5">
                  <c:v>12.382750000000001</c:v>
                </c:pt>
                <c:pt idx="6">
                  <c:v>13.623750000000001</c:v>
                </c:pt>
                <c:pt idx="7">
                  <c:v>10.010999999999999</c:v>
                </c:pt>
                <c:pt idx="8">
                  <c:v>21.803624999999997</c:v>
                </c:pt>
                <c:pt idx="9">
                  <c:v>12.767312500000001</c:v>
                </c:pt>
                <c:pt idx="10">
                  <c:v>2.486000000000002</c:v>
                </c:pt>
                <c:pt idx="11">
                  <c:v>10.118307692307692</c:v>
                </c:pt>
              </c:numCache>
            </c:numRef>
          </c:val>
        </c:ser>
        <c:ser>
          <c:idx val="2"/>
          <c:order val="2"/>
          <c:tx>
            <c:strRef>
              <c:f>Minneapolis!$U$471</c:f>
              <c:strCache>
                <c:ptCount val="1"/>
                <c:pt idx="0">
                  <c:v>2018</c:v>
                </c:pt>
              </c:strCache>
            </c:strRef>
          </c:tx>
          <c:spPr>
            <a:solidFill>
              <a:srgbClr val="FFFF00"/>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Minneapolis!$V$472:$V$483</c:f>
              <c:numCache>
                <c:formatCode>_(* #,##0.0_);_(* \(#,##0.0\);_(* "-"??_);_(@_)</c:formatCode>
                <c:ptCount val="12"/>
                <c:pt idx="0">
                  <c:v>4.6259230769230761</c:v>
                </c:pt>
                <c:pt idx="1">
                  <c:v>5.2381428571428561</c:v>
                </c:pt>
                <c:pt idx="2">
                  <c:v>3.3697692307692333</c:v>
                </c:pt>
              </c:numCache>
            </c:numRef>
          </c:val>
        </c:ser>
        <c:dLbls>
          <c:showLegendKey val="0"/>
          <c:showVal val="0"/>
          <c:showCatName val="0"/>
          <c:showSerName val="0"/>
          <c:showPercent val="0"/>
          <c:showBubbleSize val="0"/>
        </c:dLbls>
        <c:gapWidth val="49"/>
        <c:axId val="371412856"/>
        <c:axId val="448134960"/>
      </c:barChart>
      <c:catAx>
        <c:axId val="371412856"/>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448134960"/>
        <c:crosses val="autoZero"/>
        <c:auto val="1"/>
        <c:lblAlgn val="ctr"/>
        <c:lblOffset val="100"/>
        <c:noMultiLvlLbl val="0"/>
      </c:catAx>
      <c:valAx>
        <c:axId val="448134960"/>
        <c:scaling>
          <c:orientation val="minMax"/>
          <c:max val="24"/>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r>
                  <a:rPr lang="en-US"/>
                  <a:t>Avg. Units</a:t>
                </a:r>
                <a:r>
                  <a:rPr lang="en-US" baseline="0"/>
                  <a:t> Leased/Property</a:t>
                </a:r>
                <a:endParaRPr lang="en-US"/>
              </a:p>
            </c:rich>
          </c:tx>
          <c:layout>
            <c:manualLayout>
              <c:xMode val="edge"/>
              <c:yMode val="edge"/>
              <c:x val="1.4456067917613178E-2"/>
              <c:y val="0.17368377563915621"/>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title>
        <c:numFmt formatCode="General" sourceLinked="0"/>
        <c:majorTickMark val="in"/>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371412856"/>
        <c:crosses val="autoZero"/>
        <c:crossBetween val="between"/>
        <c:majorUnit val="6"/>
        <c:minorUnit val="2.5000000000000005E-3"/>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dTable>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sz="800">
          <a:latin typeface="Museo Sans 700" panose="020000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US AVERAGE HOURLY EARNINGS:  ANNUAL CHANGE</a:t>
            </a:r>
          </a:p>
          <a:p>
            <a:pPr>
              <a:defRPr/>
            </a:pPr>
            <a:r>
              <a:rPr lang="en-US" sz="1200" baseline="0" dirty="0" smtClean="0"/>
              <a:t>Sources: Bureau of Labor Statistics, RCR Tabulations</a:t>
            </a:r>
            <a:endParaRPr lang="en-US" sz="12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AVERAGE HOURLY WAGE GROWTH</c:v>
                </c:pt>
              </c:strCache>
            </c:strRef>
          </c:tx>
          <c:spPr>
            <a:ln w="50800" cap="rnd">
              <a:solidFill>
                <a:schemeClr val="tx1">
                  <a:lumMod val="50000"/>
                </a:schemeClr>
              </a:solidFill>
              <a:round/>
            </a:ln>
            <a:effectLst/>
          </c:spPr>
          <c:marker>
            <c:symbol val="none"/>
          </c:marker>
          <c:dLbls>
            <c:dLbl>
              <c:idx val="11"/>
              <c:layout>
                <c:manualLayout>
                  <c:x val="-4.9167327517843099E-2"/>
                  <c:y val="-7.22222245624647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3.3306899286280847E-2"/>
                  <c:y val="-7.757201897449919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strCache>
            </c:strRef>
          </c:cat>
          <c:val>
            <c:numRef>
              <c:f>Sheet1!$B$2:$B$18</c:f>
              <c:numCache>
                <c:formatCode>0.0%</c:formatCode>
                <c:ptCount val="17"/>
                <c:pt idx="0">
                  <c:v>2.11422E-2</c:v>
                </c:pt>
                <c:pt idx="1">
                  <c:v>2.2820399999999998E-2</c:v>
                </c:pt>
                <c:pt idx="2">
                  <c:v>2.2149700000000001E-2</c:v>
                </c:pt>
                <c:pt idx="3">
                  <c:v>2.4769899999999997E-2</c:v>
                </c:pt>
                <c:pt idx="4">
                  <c:v>2.4737800000000001E-2</c:v>
                </c:pt>
                <c:pt idx="5">
                  <c:v>2.53841E-2</c:v>
                </c:pt>
                <c:pt idx="6">
                  <c:v>2.6455700000000002E-2</c:v>
                </c:pt>
                <c:pt idx="7">
                  <c:v>2.6416599999999998E-2</c:v>
                </c:pt>
                <c:pt idx="8">
                  <c:v>2.55838E-2</c:v>
                </c:pt>
                <c:pt idx="9">
                  <c:v>2.5016300000000002E-2</c:v>
                </c:pt>
                <c:pt idx="10">
                  <c:v>2.6551000000000002E-2</c:v>
                </c:pt>
                <c:pt idx="11">
                  <c:v>2.5093299999999999E-2</c:v>
                </c:pt>
                <c:pt idx="12">
                  <c:v>2.72483E-2</c:v>
                </c:pt>
                <c:pt idx="13">
                  <c:v>2.88547E-2</c:v>
                </c:pt>
                <c:pt idx="14">
                  <c:v>3.00278E-2</c:v>
                </c:pt>
                <c:pt idx="15">
                  <c:v>3.3266400000000002E-2</c:v>
                </c:pt>
                <c:pt idx="16">
                  <c:v>3.26276E-2</c:v>
                </c:pt>
              </c:numCache>
            </c:numRef>
          </c:val>
          <c:smooth val="1"/>
        </c:ser>
        <c:ser>
          <c:idx val="1"/>
          <c:order val="1"/>
          <c:tx>
            <c:strRef>
              <c:f>Sheet1!$C$1</c:f>
              <c:strCache>
                <c:ptCount val="1"/>
                <c:pt idx="0">
                  <c:v>PRODUCTIVITY</c:v>
                </c:pt>
              </c:strCache>
            </c:strRef>
          </c:tx>
          <c:spPr>
            <a:ln w="50800" cap="rnd">
              <a:solidFill>
                <a:srgbClr val="C00000"/>
              </a:solidFill>
              <a:round/>
            </a:ln>
            <a:effectLst/>
          </c:spPr>
          <c:marker>
            <c:symbol val="none"/>
          </c:marker>
          <c:cat>
            <c:strRef>
              <c:f>Sheet1!$A$2:$A$18</c:f>
              <c:strCache>
                <c:ptCount val="17"/>
                <c:pt idx="0">
                  <c:v>1Q15</c:v>
                </c:pt>
                <c:pt idx="1">
                  <c:v>2Q15</c:v>
                </c:pt>
                <c:pt idx="2">
                  <c:v>3Q15</c:v>
                </c:pt>
                <c:pt idx="3">
                  <c:v>4Q15</c:v>
                </c:pt>
                <c:pt idx="4">
                  <c:v>1Q16</c:v>
                </c:pt>
                <c:pt idx="5">
                  <c:v>2Q16</c:v>
                </c:pt>
                <c:pt idx="6">
                  <c:v>3Q16</c:v>
                </c:pt>
                <c:pt idx="7">
                  <c:v>4Q16</c:v>
                </c:pt>
                <c:pt idx="8">
                  <c:v>1Q17</c:v>
                </c:pt>
                <c:pt idx="9">
                  <c:v>2Q17</c:v>
                </c:pt>
                <c:pt idx="10">
                  <c:v>3Q17</c:v>
                </c:pt>
                <c:pt idx="11">
                  <c:v>4Q17</c:v>
                </c:pt>
                <c:pt idx="12">
                  <c:v>1Q18</c:v>
                </c:pt>
                <c:pt idx="13">
                  <c:v>2Q18</c:v>
                </c:pt>
                <c:pt idx="14">
                  <c:v>3Q18</c:v>
                </c:pt>
                <c:pt idx="15">
                  <c:v>4Q18</c:v>
                </c:pt>
                <c:pt idx="16">
                  <c:v>1Q19</c:v>
                </c:pt>
              </c:strCache>
            </c:strRef>
          </c:cat>
          <c:val>
            <c:numRef>
              <c:f>Sheet1!$C$2:$C$18</c:f>
              <c:numCache>
                <c:formatCode>0.0%</c:formatCode>
                <c:ptCount val="17"/>
                <c:pt idx="0">
                  <c:v>0.03</c:v>
                </c:pt>
                <c:pt idx="1">
                  <c:v>2.2000000000000002E-2</c:v>
                </c:pt>
                <c:pt idx="2">
                  <c:v>6.0000000000000001E-3</c:v>
                </c:pt>
                <c:pt idx="3">
                  <c:v>-3.1E-2</c:v>
                </c:pt>
                <c:pt idx="4">
                  <c:v>5.0000000000000001E-3</c:v>
                </c:pt>
                <c:pt idx="5">
                  <c:v>0.01</c:v>
                </c:pt>
                <c:pt idx="6">
                  <c:v>1.2E-2</c:v>
                </c:pt>
                <c:pt idx="7">
                  <c:v>1.3999999999999999E-2</c:v>
                </c:pt>
                <c:pt idx="8">
                  <c:v>4.0000000000000001E-3</c:v>
                </c:pt>
                <c:pt idx="9">
                  <c:v>1.7000000000000001E-2</c:v>
                </c:pt>
                <c:pt idx="10">
                  <c:v>2.3E-2</c:v>
                </c:pt>
                <c:pt idx="11">
                  <c:v>-3.0000000000000001E-3</c:v>
                </c:pt>
                <c:pt idx="12">
                  <c:v>6.9999999999999993E-3</c:v>
                </c:pt>
                <c:pt idx="13">
                  <c:v>2.8999999999999998E-2</c:v>
                </c:pt>
                <c:pt idx="14">
                  <c:v>1.9E-2</c:v>
                </c:pt>
                <c:pt idx="15">
                  <c:v>1.3000000000000001E-2</c:v>
                </c:pt>
                <c:pt idx="16">
                  <c:v>3.6000000000000004E-2</c:v>
                </c:pt>
              </c:numCache>
            </c:numRef>
          </c:val>
          <c:smooth val="1"/>
        </c:ser>
        <c:dLbls>
          <c:showLegendKey val="0"/>
          <c:showVal val="0"/>
          <c:showCatName val="0"/>
          <c:showSerName val="0"/>
          <c:showPercent val="0"/>
          <c:showBubbleSize val="0"/>
        </c:dLbls>
        <c:smooth val="0"/>
        <c:axId val="448369240"/>
        <c:axId val="448369632"/>
      </c:lineChart>
      <c:catAx>
        <c:axId val="4483692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48369632"/>
        <c:crosses val="autoZero"/>
        <c:auto val="1"/>
        <c:lblAlgn val="ctr"/>
        <c:lblOffset val="100"/>
        <c:noMultiLvlLbl val="0"/>
      </c:catAx>
      <c:valAx>
        <c:axId val="448369632"/>
        <c:scaling>
          <c:orientation val="minMax"/>
          <c:min val="-4.0000000000000008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Year-on-year Change</a:t>
                </a:r>
                <a:endParaRPr lang="en-US" dirty="0"/>
              </a:p>
            </c:rich>
          </c:tx>
          <c:layout>
            <c:manualLayout>
              <c:xMode val="edge"/>
              <c:yMode val="edge"/>
              <c:x val="7.9302141157811257E-3"/>
              <c:y val="0.3163765210581809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48369240"/>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ayout>
        <c:manualLayout>
          <c:xMode val="edge"/>
          <c:yMode val="edge"/>
          <c:x val="0.53419645700512652"/>
          <c:y val="0.62224743599518595"/>
          <c:w val="0.46580354299487348"/>
          <c:h val="0.1289871238452131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U.S. and Minneapolis Class-B/B+ Cap Rate Trends</a:t>
            </a:r>
          </a:p>
          <a:p>
            <a:pPr>
              <a:defRPr/>
            </a:pPr>
            <a:r>
              <a:rPr lang="en-US" sz="1200" baseline="0" dirty="0" smtClean="0"/>
              <a:t>Source: RCR</a:t>
            </a:r>
            <a:endParaRPr lang="en-US" sz="1200" dirty="0"/>
          </a:p>
        </c:rich>
      </c:tx>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86613548802037"/>
          <c:y val="0.14493267052048442"/>
          <c:w val="0.85704421562689281"/>
          <c:h val="0.71419018224264219"/>
        </c:manualLayout>
      </c:layout>
      <c:lineChart>
        <c:grouping val="standard"/>
        <c:varyColors val="0"/>
        <c:ser>
          <c:idx val="0"/>
          <c:order val="2"/>
          <c:tx>
            <c:strRef>
              <c:f>Sheet1!$D$1</c:f>
              <c:strCache>
                <c:ptCount val="1"/>
                <c:pt idx="0">
                  <c:v>U.S. Cap Rates</c:v>
                </c:pt>
              </c:strCache>
              <c:extLst xmlns:c15="http://schemas.microsoft.com/office/drawing/2012/chart"/>
            </c:strRef>
          </c:tx>
          <c:spPr>
            <a:ln w="50800" cap="rnd">
              <a:solidFill>
                <a:schemeClr val="tx1">
                  <a:lumMod val="50000"/>
                </a:schemeClr>
              </a:solidFill>
              <a:round/>
            </a:ln>
            <a:effectLst/>
          </c:spPr>
          <c:marker>
            <c:symbol val="none"/>
          </c:marker>
          <c:dLbls>
            <c:dLbl>
              <c:idx val="0"/>
              <c:layout>
                <c:manualLayout>
                  <c:x val="-1.7446471054718478E-2"/>
                  <c:y val="6.954732735644753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f>Sheet1!$D$2:$D$22</c:f>
              <c:numCache>
                <c:formatCode>0.00%</c:formatCode>
                <c:ptCount val="21"/>
                <c:pt idx="0">
                  <c:v>5.6249818662827841E-2</c:v>
                </c:pt>
                <c:pt idx="1">
                  <c:v>5.8080297029760759E-2</c:v>
                </c:pt>
                <c:pt idx="2">
                  <c:v>5.4016044675956512E-2</c:v>
                </c:pt>
                <c:pt idx="3">
                  <c:v>5.4247026418310459E-2</c:v>
                </c:pt>
                <c:pt idx="4">
                  <c:v>5.36040408899289E-2</c:v>
                </c:pt>
                <c:pt idx="5">
                  <c:v>5.2398261291513697E-2</c:v>
                </c:pt>
                <c:pt idx="6">
                  <c:v>5.3130179527766878E-2</c:v>
                </c:pt>
                <c:pt idx="7">
                  <c:v>5.2342825808203541E-2</c:v>
                </c:pt>
                <c:pt idx="8">
                  <c:v>5.2489990553001534E-2</c:v>
                </c:pt>
                <c:pt idx="9">
                  <c:v>5.2390677297580311E-2</c:v>
                </c:pt>
                <c:pt idx="10">
                  <c:v>5.3332019774167995E-2</c:v>
                </c:pt>
                <c:pt idx="11">
                  <c:v>5.2181987076052302E-2</c:v>
                </c:pt>
                <c:pt idx="12">
                  <c:v>5.4495819363668589E-2</c:v>
                </c:pt>
                <c:pt idx="13">
                  <c:v>5.2383058231654497E-2</c:v>
                </c:pt>
                <c:pt idx="14">
                  <c:v>5.2365710873625237E-2</c:v>
                </c:pt>
                <c:pt idx="15">
                  <c:v>5.0780257178035713E-2</c:v>
                </c:pt>
                <c:pt idx="16">
                  <c:v>4.9737729162845967E-2</c:v>
                </c:pt>
                <c:pt idx="17">
                  <c:v>5.1565210104241525E-2</c:v>
                </c:pt>
                <c:pt idx="18">
                  <c:v>5.1499999999999997E-2</c:v>
                </c:pt>
                <c:pt idx="19">
                  <c:v>5.0979516470761939E-2</c:v>
                </c:pt>
                <c:pt idx="20">
                  <c:v>5.0373466084752599E-2</c:v>
                </c:pt>
              </c:numCache>
            </c:numRef>
          </c:val>
          <c:smooth val="1"/>
        </c:ser>
        <c:ser>
          <c:idx val="2"/>
          <c:order val="3"/>
          <c:spPr>
            <a:ln w="50800" cap="rnd">
              <a:solidFill>
                <a:schemeClr val="tx1">
                  <a:lumMod val="50000"/>
                </a:schemeClr>
              </a:solidFill>
              <a:prstDash val="sysDash"/>
              <a:round/>
            </a:ln>
            <a:effectLst/>
          </c:spPr>
          <c:marker>
            <c:symbol val="none"/>
          </c:marker>
          <c:dLbls>
            <c:dLbl>
              <c:idx val="20"/>
              <c:layout>
                <c:manualLayout>
                  <c:x val="-3.6478984932593293E-2"/>
                  <c:y val="5.617284132636146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f>Sheet1!$E$2:$E$22</c:f>
              <c:numCache>
                <c:formatCode>General</c:formatCode>
                <c:ptCount val="21"/>
                <c:pt idx="20" formatCode="0.000%">
                  <c:v>5.0373466084752599E-2</c:v>
                </c:pt>
              </c:numCache>
            </c:numRef>
          </c:val>
          <c:smooth val="0"/>
        </c:ser>
        <c:ser>
          <c:idx val="6"/>
          <c:order val="6"/>
          <c:tx>
            <c:strRef>
              <c:f>Sheet1!$H$1</c:f>
              <c:strCache>
                <c:ptCount val="1"/>
                <c:pt idx="0">
                  <c:v>Minneapolis</c:v>
                </c:pt>
              </c:strCache>
            </c:strRef>
          </c:tx>
          <c:spPr>
            <a:ln w="50800" cap="rnd">
              <a:solidFill>
                <a:srgbClr val="C00000"/>
              </a:solidFill>
              <a:round/>
            </a:ln>
            <a:effectLst/>
          </c:spPr>
          <c:marker>
            <c:symbol val="none"/>
          </c:marker>
          <c:dLbls>
            <c:dLbl>
              <c:idx val="0"/>
              <c:layout>
                <c:manualLayout>
                  <c:x val="-1.2688342585249831E-2"/>
                  <c:y val="-0.1444444491249295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3.9651070578905628E-2"/>
                  <c:y val="-0.1230452714767918"/>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002060"/>
                      </a:solidFill>
                      <a:round/>
                    </a:ln>
                    <a:effectLst/>
                  </c:spPr>
                </c15:leaderLines>
              </c:ext>
            </c:extLst>
          </c:dLbls>
          <c:cat>
            <c:strRef>
              <c:f>Sheet1!$A$2:$A$22</c:f>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f>Sheet1!$H$2:$H$22</c:f>
              <c:numCache>
                <c:formatCode>0.00%</c:formatCode>
                <c:ptCount val="21"/>
                <c:pt idx="0">
                  <c:v>0.06</c:v>
                </c:pt>
                <c:pt idx="1">
                  <c:v>0.06</c:v>
                </c:pt>
                <c:pt idx="2">
                  <c:v>6.2E-2</c:v>
                </c:pt>
                <c:pt idx="3">
                  <c:v>6.2E-2</c:v>
                </c:pt>
                <c:pt idx="4">
                  <c:v>6.25E-2</c:v>
                </c:pt>
                <c:pt idx="5">
                  <c:v>0.06</c:v>
                </c:pt>
                <c:pt idx="6">
                  <c:v>5.8000000000000003E-2</c:v>
                </c:pt>
                <c:pt idx="7">
                  <c:v>5.5E-2</c:v>
                </c:pt>
                <c:pt idx="8">
                  <c:v>5.6500000000000002E-2</c:v>
                </c:pt>
                <c:pt idx="9">
                  <c:v>5.5E-2</c:v>
                </c:pt>
                <c:pt idx="10">
                  <c:v>5.5E-2</c:v>
                </c:pt>
                <c:pt idx="11">
                  <c:v>5.5E-2</c:v>
                </c:pt>
                <c:pt idx="12">
                  <c:v>5.5E-2</c:v>
                </c:pt>
                <c:pt idx="13">
                  <c:v>5.5E-2</c:v>
                </c:pt>
                <c:pt idx="14">
                  <c:v>5.5500000000000001E-2</c:v>
                </c:pt>
                <c:pt idx="15">
                  <c:v>5.5E-2</c:v>
                </c:pt>
                <c:pt idx="16">
                  <c:v>5.5E-2</c:v>
                </c:pt>
                <c:pt idx="17">
                  <c:v>5.3999999999999999E-2</c:v>
                </c:pt>
                <c:pt idx="18">
                  <c:v>5.2499999999999998E-2</c:v>
                </c:pt>
                <c:pt idx="19">
                  <c:v>5.0999999999999997E-2</c:v>
                </c:pt>
                <c:pt idx="20">
                  <c:v>5.0999999999999997E-2</c:v>
                </c:pt>
              </c:numCache>
            </c:numRef>
          </c:val>
          <c:smooth val="1"/>
        </c:ser>
        <c:dLbls>
          <c:showLegendKey val="0"/>
          <c:showVal val="0"/>
          <c:showCatName val="0"/>
          <c:showSerName val="0"/>
          <c:showPercent val="0"/>
          <c:showBubbleSize val="0"/>
        </c:dLbls>
        <c:smooth val="0"/>
        <c:axId val="476022808"/>
        <c:axId val="476023200"/>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10-Year Yield</c:v>
                      </c:pt>
                    </c:strCache>
                  </c:strRef>
                </c:tx>
                <c:spPr>
                  <a:ln w="50800" cap="rnd">
                    <a:solidFill>
                      <a:srgbClr val="FF0000"/>
                    </a:solidFill>
                    <a:round/>
                  </a:ln>
                  <a:effectLst/>
                </c:spPr>
                <c:marker>
                  <c:symbol val="none"/>
                </c:marker>
                <c:dLbls>
                  <c:dLbl>
                    <c:idx val="0"/>
                    <c:delete val="1"/>
                    <c:extLst>
                      <c:ext uri="{CE6537A1-D6FC-4f65-9D91-7224C49458BB}"/>
                    </c:extLst>
                  </c:dLbl>
                  <c:dLbl>
                    <c:idx val="1"/>
                    <c:delete val="1"/>
                    <c:extLst>
                      <c:ext uri="{CE6537A1-D6FC-4f65-9D91-7224C49458BB}"/>
                    </c:extLst>
                  </c:dLbl>
                  <c:dLbl>
                    <c:idx val="2"/>
                    <c:delete val="1"/>
                    <c:extLst>
                      <c:ext uri="{CE6537A1-D6FC-4f65-9D91-7224C49458BB}"/>
                    </c:extLst>
                  </c:dLbl>
                  <c:dLbl>
                    <c:idx val="3"/>
                    <c:delete val="1"/>
                    <c:extLst>
                      <c:ext uri="{CE6537A1-D6FC-4f65-9D91-7224C49458BB}"/>
                    </c:extLst>
                  </c:dLbl>
                  <c:dLbl>
                    <c:idx val="4"/>
                    <c:delete val="1"/>
                    <c:extLst>
                      <c:ext uri="{CE6537A1-D6FC-4f65-9D91-7224C49458BB}"/>
                    </c:extLst>
                  </c:dLbl>
                  <c:dLbl>
                    <c:idx val="5"/>
                    <c:delete val="1"/>
                    <c:extLst>
                      <c:ext uri="{CE6537A1-D6FC-4f65-9D91-7224C49458BB}"/>
                    </c:extLst>
                  </c:dLbl>
                  <c:dLbl>
                    <c:idx val="6"/>
                    <c:delete val="1"/>
                    <c:extLst>
                      <c:ext uri="{CE6537A1-D6FC-4f65-9D91-7224C49458BB}"/>
                    </c:extLst>
                  </c:dLbl>
                  <c:dLbl>
                    <c:idx val="7"/>
                    <c:delete val="1"/>
                    <c:extLst>
                      <c:ext uri="{CE6537A1-D6FC-4f65-9D91-7224C49458BB}"/>
                    </c:extLst>
                  </c:dLbl>
                  <c:dLbl>
                    <c:idx val="8"/>
                    <c:delete val="1"/>
                    <c:extLst>
                      <c:ext uri="{CE6537A1-D6FC-4f65-9D91-7224C49458BB}"/>
                    </c:extLst>
                  </c:dLbl>
                  <c:dLbl>
                    <c:idx val="9"/>
                    <c:delete val="1"/>
                    <c:extLst>
                      <c:ext uri="{CE6537A1-D6FC-4f65-9D91-7224C49458BB}"/>
                    </c:extLst>
                  </c:dLbl>
                  <c:dLbl>
                    <c:idx val="10"/>
                    <c:delete val="1"/>
                    <c:extLst>
                      <c:ext uri="{CE6537A1-D6FC-4f65-9D91-7224C49458BB}"/>
                    </c:extLst>
                  </c:dLbl>
                  <c:dLbl>
                    <c:idx val="11"/>
                    <c:delete val="1"/>
                    <c:extLst>
                      <c:ext uri="{CE6537A1-D6FC-4f65-9D91-7224C49458BB}"/>
                    </c:extLst>
                  </c:dLbl>
                  <c:dLbl>
                    <c:idx val="12"/>
                    <c:layout>
                      <c:manualLayout>
                        <c:x val="-3.3306899286280729E-2"/>
                        <c:y val="-0.1150205798587402"/>
                      </c:manualLayout>
                    </c:layout>
                    <c:showLegendKey val="0"/>
                    <c:showVal val="1"/>
                    <c:showCatName val="0"/>
                    <c:showSerName val="0"/>
                    <c:showPercent val="0"/>
                    <c:showBubbleSize val="0"/>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c:ext uri="{02D57815-91ED-43cb-92C2-25804820EDAC}">
                        <c15:formulaRef>
                          <c15:sqref>Sheet1!$B$10:$B$22</c15:sqref>
                        </c15:formulaRef>
                      </c:ext>
                    </c:extLst>
                    <c:numCache>
                      <c:formatCode>0.0%</c:formatCode>
                      <c:ptCount val="13"/>
                      <c:pt idx="0">
                        <c:v>1.9199999999999998E-2</c:v>
                      </c:pt>
                      <c:pt idx="1">
                        <c:v>1.7533333333333335E-2</c:v>
                      </c:pt>
                      <c:pt idx="2">
                        <c:v>1.5633333333333332E-2</c:v>
                      </c:pt>
                      <c:pt idx="3">
                        <c:v>2.1299999999999999E-2</c:v>
                      </c:pt>
                      <c:pt idx="4">
                        <c:v>2.4433333333333335E-2</c:v>
                      </c:pt>
                      <c:pt idx="5">
                        <c:v>2.2633333333333332E-2</c:v>
                      </c:pt>
                      <c:pt idx="6">
                        <c:v>2.2433333333333333E-2</c:v>
                      </c:pt>
                      <c:pt idx="7">
                        <c:v>2.3700000000000002E-2</c:v>
                      </c:pt>
                      <c:pt idx="8">
                        <c:v>2.76E-2</c:v>
                      </c:pt>
                      <c:pt idx="9">
                        <c:v>2.92E-2</c:v>
                      </c:pt>
                      <c:pt idx="10">
                        <c:v>2.92E-2</c:v>
                      </c:pt>
                      <c:pt idx="11">
                        <c:v>0.03</c:v>
                      </c:pt>
                      <c:pt idx="12">
                        <c:v>2.6499999999999999E-2</c:v>
                      </c:pt>
                    </c:numCache>
                  </c:numRef>
                </c:val>
                <c:smooth val="1"/>
              </c15:ser>
            </c15:filteredLineSeries>
            <c15:filteredLineSeries>
              <c15:ser>
                <c:idx val="4"/>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Column1</c:v>
                      </c:pt>
                    </c:strCache>
                  </c:strRef>
                </c:tx>
                <c:spPr>
                  <a:ln w="50800" cap="rnd">
                    <a:solidFill>
                      <a:srgbClr val="C00000"/>
                    </a:solidFill>
                    <a:prstDash val="sysDot"/>
                    <a:round/>
                  </a:ln>
                  <a:effectLst/>
                </c:spPr>
                <c:marker>
                  <c:symbol val="none"/>
                </c:marker>
                <c:dLbls>
                  <c:dLbl>
                    <c:idx val="12"/>
                    <c:delete val="1"/>
                    <c:extLst xmlns:c15="http://schemas.microsoft.com/office/drawing/2012/chart">
                      <c:ext xmlns:c15="http://schemas.microsoft.com/office/drawing/2012/chart" uri="{CE6537A1-D6FC-4f65-9D91-7224C49458BB}"/>
                    </c:extLst>
                  </c:dLbl>
                  <c:dLbl>
                    <c:idx val="13"/>
                    <c:delete val="1"/>
                    <c:extLst xmlns:c15="http://schemas.microsoft.com/office/drawing/2012/chart">
                      <c:ext xmlns:c15="http://schemas.microsoft.com/office/drawing/2012/chart" uri="{CE6537A1-D6FC-4f65-9D91-7224C49458BB}"/>
                    </c:extLst>
                  </c:dLbl>
                  <c:dLbl>
                    <c:idx val="14"/>
                    <c:delete val="1"/>
                    <c:extLst xmlns:c15="http://schemas.microsoft.com/office/drawing/2012/chart">
                      <c:ext xmlns:c15="http://schemas.microsoft.com/office/drawing/2012/chart" uri="{CE6537A1-D6FC-4f65-9D91-7224C49458BB}"/>
                    </c:extLst>
                  </c:dLbl>
                  <c:dLbl>
                    <c:idx val="15"/>
                    <c:layout>
                      <c:manualLayout>
                        <c:x val="-3.6478984932593238E-2"/>
                        <c:y val="-0.10164609382865408"/>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16"/>
                    <c:delete val="1"/>
                    <c:extLst xmlns:c15="http://schemas.microsoft.com/office/drawing/2012/chart">
                      <c:ext xmlns:c15="http://schemas.microsoft.com/office/drawing/2012/chart" uri="{CE6537A1-D6FC-4f65-9D91-7224C49458BB}"/>
                    </c:extLst>
                  </c:dLbl>
                  <c:dLbl>
                    <c:idx val="17"/>
                    <c:delete val="1"/>
                    <c:extLst xmlns:c15="http://schemas.microsoft.com/office/drawing/2012/chart">
                      <c:ext xmlns:c15="http://schemas.microsoft.com/office/drawing/2012/chart" uri="{CE6537A1-D6FC-4f65-9D91-7224C49458BB}"/>
                    </c:extLst>
                  </c:dLbl>
                  <c:dLbl>
                    <c:idx val="18"/>
                    <c:delete val="1"/>
                    <c:extLst xmlns:c15="http://schemas.microsoft.com/office/drawing/2012/chart">
                      <c:ext xmlns:c15="http://schemas.microsoft.com/office/drawing/2012/chart" uri="{CE6537A1-D6FC-4f65-9D91-7224C49458BB}"/>
                    </c:extLst>
                  </c:dLbl>
                  <c:dLbl>
                    <c:idx val="19"/>
                    <c:layout>
                      <c:manualLayout>
                        <c:x val="-3.3306899286280729E-2"/>
                        <c:y val="-8.827160779856801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0"/>
                    <c:delete val="1"/>
                    <c:extLst xmlns:c15="http://schemas.microsoft.com/office/drawing/2012/chart">
                      <c:ext xmlns:c15="http://schemas.microsoft.com/office/drawing/2012/chart" uri="{CE6537A1-D6FC-4f65-9D91-7224C49458BB}"/>
                    </c:extLst>
                  </c:dLbl>
                  <c:dLbl>
                    <c:idx val="21"/>
                    <c:delete val="1"/>
                    <c:extLst xmlns:c15="http://schemas.microsoft.com/office/drawing/2012/chart">
                      <c:ext xmlns:c15="http://schemas.microsoft.com/office/drawing/2012/chart" uri="{CE6537A1-D6FC-4f65-9D91-7224C49458BB}"/>
                    </c:extLst>
                  </c:dLbl>
                  <c:dLbl>
                    <c:idx val="22"/>
                    <c:delete val="1"/>
                    <c:extLst xmlns:c15="http://schemas.microsoft.com/office/drawing/2012/chart">
                      <c:ext xmlns:c15="http://schemas.microsoft.com/office/drawing/2012/chart" uri="{CE6537A1-D6FC-4f65-9D91-7224C49458BB}"/>
                    </c:extLst>
                  </c:dLbl>
                  <c:dLbl>
                    <c:idx val="23"/>
                    <c:layout>
                      <c:manualLayout>
                        <c:x val="-3.0134813639968394E-2"/>
                        <c:y val="-6.954732735644751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4"/>
                    <c:delete val="1"/>
                    <c:extLst xmlns:c15="http://schemas.microsoft.com/office/drawing/2012/chart">
                      <c:ext xmlns:c15="http://schemas.microsoft.com/office/drawing/2012/chart" uri="{CE6537A1-D6FC-4f65-9D91-7224C49458BB}"/>
                    </c:extLst>
                  </c:dLbl>
                  <c:dLbl>
                    <c:idx val="25"/>
                    <c:delete val="1"/>
                    <c:extLst xmlns:c15="http://schemas.microsoft.com/office/drawing/2012/chart">
                      <c:ext xmlns:c15="http://schemas.microsoft.com/office/drawing/2012/chart" uri="{CE6537A1-D6FC-4f65-9D91-7224C49458BB}"/>
                    </c:extLst>
                  </c:dLbl>
                  <c:dLbl>
                    <c:idx val="26"/>
                    <c:delete val="1"/>
                    <c:extLst xmlns:c15="http://schemas.microsoft.com/office/drawing/2012/chart">
                      <c:ext xmlns:c15="http://schemas.microsoft.com/office/drawing/2012/chart" uri="{CE6537A1-D6FC-4f65-9D91-7224C49458BB}"/>
                    </c:extLst>
                  </c:dLbl>
                  <c:dLbl>
                    <c:idx val="27"/>
                    <c:layout>
                      <c:manualLayout>
                        <c:x val="-3.3306899286280729E-2"/>
                        <c:y val="-8.292181338653359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28"/>
                    <c:delete val="1"/>
                    <c:extLst xmlns:c15="http://schemas.microsoft.com/office/drawing/2012/chart">
                      <c:ext xmlns:c15="http://schemas.microsoft.com/office/drawing/2012/chart" uri="{CE6537A1-D6FC-4f65-9D91-7224C49458BB}"/>
                    </c:extLst>
                  </c:dLbl>
                  <c:dLbl>
                    <c:idx val="29"/>
                    <c:delete val="1"/>
                    <c:extLst xmlns:c15="http://schemas.microsoft.com/office/drawing/2012/chart">
                      <c:ext xmlns:c15="http://schemas.microsoft.com/office/drawing/2012/chart" uri="{CE6537A1-D6FC-4f65-9D91-7224C49458BB}"/>
                    </c:extLst>
                  </c:dLbl>
                  <c:dLbl>
                    <c:idx val="30"/>
                    <c:delete val="1"/>
                    <c:extLst xmlns:c15="http://schemas.microsoft.com/office/drawing/2012/chart">
                      <c:ext xmlns:c15="http://schemas.microsoft.com/office/drawing/2012/chart" uri="{CE6537A1-D6FC-4f65-9D91-7224C49458BB}"/>
                    </c:extLst>
                  </c:dLbl>
                  <c:dLbl>
                    <c:idx val="31"/>
                    <c:layout>
                      <c:manualLayout>
                        <c:x val="-2.5376685170499604E-2"/>
                        <c:y val="-8.55967105925508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Lst>
                  </c:dLbl>
                  <c:dLbl>
                    <c:idx val="32"/>
                    <c:delete val="1"/>
                    <c:extLst xmlns:c15="http://schemas.microsoft.com/office/drawing/2012/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xmlns:c15="http://schemas.microsoft.com/office/drawing/2012/chart">
                      <c:ext xmlns:c15="http://schemas.microsoft.com/office/drawing/2012/chart" uri="{02D57815-91ED-43cb-92C2-25804820EDAC}">
                        <c15:formulaRef>
                          <c15:sqref>Sheet1!$C$10:$C$42</c15:sqref>
                        </c15:formulaRef>
                      </c:ext>
                    </c:extLst>
                    <c:numCache>
                      <c:formatCode>General</c:formatCode>
                      <c:ptCount val="33"/>
                      <c:pt idx="12" formatCode="0.0%">
                        <c:v>2.6499999999999999E-2</c:v>
                      </c:pt>
                      <c:pt idx="13" formatCode="0.0%">
                        <c:v>2.6257547940827745E-2</c:v>
                      </c:pt>
                      <c:pt idx="14" formatCode="0.0%">
                        <c:v>2.6151377884224544E-2</c:v>
                      </c:pt>
                      <c:pt idx="15" formatCode="0.0%">
                        <c:v>2.5906319458303264E-2</c:v>
                      </c:pt>
                      <c:pt idx="16" formatCode="0.0%">
                        <c:v>2.5321006912247077E-2</c:v>
                      </c:pt>
                      <c:pt idx="17" formatCode="0.0%">
                        <c:v>2.469647904399672E-2</c:v>
                      </c:pt>
                      <c:pt idx="18" formatCode="0.0%">
                        <c:v>2.4564483799443981E-2</c:v>
                      </c:pt>
                      <c:pt idx="19" formatCode="0.0%">
                        <c:v>2.485180623520522E-2</c:v>
                      </c:pt>
                      <c:pt idx="20" formatCode="0.0%">
                        <c:v>2.5091580759681365E-2</c:v>
                      </c:pt>
                      <c:pt idx="21" formatCode="0.0%">
                        <c:v>2.5531759032576141E-2</c:v>
                      </c:pt>
                      <c:pt idx="22" formatCode="0.0%">
                        <c:v>2.6038169525511197E-2</c:v>
                      </c:pt>
                      <c:pt idx="23" formatCode="0.0%">
                        <c:v>2.6597896135490455E-2</c:v>
                      </c:pt>
                      <c:pt idx="24" formatCode="0.0%">
                        <c:v>2.7129845909906587E-2</c:v>
                      </c:pt>
                      <c:pt idx="25" formatCode="0.0%">
                        <c:v>2.758074690089923E-2</c:v>
                      </c:pt>
                      <c:pt idx="26" formatCode="0.0%">
                        <c:v>2.7976690502444182E-2</c:v>
                      </c:pt>
                      <c:pt idx="27" formatCode="0.0%">
                        <c:v>2.8282148340308684E-2</c:v>
                      </c:pt>
                      <c:pt idx="28" formatCode="0.0%">
                        <c:v>2.8515570797982261E-2</c:v>
                      </c:pt>
                      <c:pt idx="29" formatCode="0.0%">
                        <c:v>2.8707635099081884E-2</c:v>
                      </c:pt>
                      <c:pt idx="30" formatCode="0.0%">
                        <c:v>2.8863822928940359E-2</c:v>
                      </c:pt>
                      <c:pt idx="31" formatCode="0.0%">
                        <c:v>2.8708295974454269E-2</c:v>
                      </c:pt>
                      <c:pt idx="32" formatCode="0.0%">
                        <c:v>2.8270802596655393E-2</c:v>
                      </c:pt>
                    </c:numCache>
                  </c:numRef>
                </c:val>
                <c:smooth val="1"/>
              </c15:ser>
            </c15:filteredLineSeries>
            <c15:filteredLineSeries>
              <c15:ser>
                <c:idx val="3"/>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Baa Index</c:v>
                      </c:pt>
                    </c:strCache>
                  </c:strRef>
                </c:tx>
                <c:spPr>
                  <a:ln w="5080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xmlns:c15="http://schemas.microsoft.com/office/drawing/2012/chart">
                      <c:ext xmlns:c15="http://schemas.microsoft.com/office/drawing/2012/chart" uri="{02D57815-91ED-43cb-92C2-25804820EDAC}">
                        <c15:formulaRef>
                          <c15:sqref>Sheet1!$F$10:$F$22</c15:sqref>
                        </c15:formulaRef>
                      </c:ext>
                    </c:extLst>
                    <c:numCache>
                      <c:formatCode>0.0%</c:formatCode>
                      <c:ptCount val="13"/>
                      <c:pt idx="0">
                        <c:v>5.3099999999999994E-2</c:v>
                      </c:pt>
                      <c:pt idx="1">
                        <c:v>4.6699999999999998E-2</c:v>
                      </c:pt>
                      <c:pt idx="2">
                        <c:v>4.2599999999999999E-2</c:v>
                      </c:pt>
                      <c:pt idx="3">
                        <c:v>4.6399999999999997E-2</c:v>
                      </c:pt>
                      <c:pt idx="4">
                        <c:v>4.6600000000000003E-2</c:v>
                      </c:pt>
                      <c:pt idx="5">
                        <c:v>4.4999999999999998E-2</c:v>
                      </c:pt>
                      <c:pt idx="6">
                        <c:v>4.3299999999999998E-2</c:v>
                      </c:pt>
                      <c:pt idx="7">
                        <c:v>4.2699999999999995E-2</c:v>
                      </c:pt>
                      <c:pt idx="8">
                        <c:v>4.4699999999999997E-2</c:v>
                      </c:pt>
                      <c:pt idx="9">
                        <c:v>4.7800000000000002E-2</c:v>
                      </c:pt>
                      <c:pt idx="10">
                        <c:v>4.8099999999999997E-2</c:v>
                      </c:pt>
                      <c:pt idx="11">
                        <c:v>5.1399999999999994E-2</c:v>
                      </c:pt>
                      <c:pt idx="12">
                        <c:v>4.9699999999999994E-2</c:v>
                      </c:pt>
                    </c:numCache>
                  </c:numRef>
                </c:val>
                <c:smooth val="1"/>
              </c15:ser>
            </c15:filteredLineSeries>
            <c15:filteredLineSeries>
              <c15:ser>
                <c:idx val="5"/>
                <c:order val="5"/>
                <c:spPr>
                  <a:ln w="50800" cap="rnd">
                    <a:solidFill>
                      <a:schemeClr val="accent2"/>
                    </a:solidFill>
                    <a:prstDash val="sysDot"/>
                    <a:round/>
                  </a:ln>
                  <a:effectLst/>
                </c:spPr>
                <c:marker>
                  <c:symbol val="none"/>
                </c:marker>
                <c:cat>
                  <c:strRef>
                    <c:extLst xmlns:c15="http://schemas.microsoft.com/office/drawing/2012/chart">
                      <c:ext xmlns:c15="http://schemas.microsoft.com/office/drawing/2012/chart" uri="{02D57815-91ED-43cb-92C2-25804820EDAC}">
                        <c15:formulaRef>
                          <c15:sqref>Sheet1!$A$2:$A$22</c15:sqref>
                        </c15:formulaRef>
                      </c:ext>
                    </c:extLst>
                    <c:strCache>
                      <c:ptCount val="21"/>
                      <c:pt idx="0">
                        <c:v>1Q14</c:v>
                      </c:pt>
                      <c:pt idx="1">
                        <c:v>2Q14</c:v>
                      </c:pt>
                      <c:pt idx="2">
                        <c:v>3Q14</c:v>
                      </c:pt>
                      <c:pt idx="3">
                        <c:v>4Q14</c:v>
                      </c:pt>
                      <c:pt idx="4">
                        <c:v>1Q15</c:v>
                      </c:pt>
                      <c:pt idx="5">
                        <c:v>2Q15</c:v>
                      </c:pt>
                      <c:pt idx="6">
                        <c:v>3Q15</c:v>
                      </c:pt>
                      <c:pt idx="7">
                        <c:v>4Q15</c:v>
                      </c:pt>
                      <c:pt idx="8">
                        <c:v>1Q16</c:v>
                      </c:pt>
                      <c:pt idx="9">
                        <c:v>2Q16</c:v>
                      </c:pt>
                      <c:pt idx="10">
                        <c:v>3Q16</c:v>
                      </c:pt>
                      <c:pt idx="11">
                        <c:v>4Q16</c:v>
                      </c:pt>
                      <c:pt idx="12">
                        <c:v>1Q17</c:v>
                      </c:pt>
                      <c:pt idx="13">
                        <c:v>2Q17</c:v>
                      </c:pt>
                      <c:pt idx="14">
                        <c:v>3Q17</c:v>
                      </c:pt>
                      <c:pt idx="15">
                        <c:v>4Q17</c:v>
                      </c:pt>
                      <c:pt idx="16">
                        <c:v>1Q18</c:v>
                      </c:pt>
                      <c:pt idx="17">
                        <c:v>2Q18</c:v>
                      </c:pt>
                      <c:pt idx="18">
                        <c:v>3Q18</c:v>
                      </c:pt>
                      <c:pt idx="19">
                        <c:v>4Q18</c:v>
                      </c:pt>
                      <c:pt idx="20">
                        <c:v>1Q19</c:v>
                      </c:pt>
                    </c:strCache>
                  </c:strRef>
                </c:cat>
                <c:val>
                  <c:numRef>
                    <c:extLst xmlns:c15="http://schemas.microsoft.com/office/drawing/2012/chart">
                      <c:ext xmlns:c15="http://schemas.microsoft.com/office/drawing/2012/chart" uri="{02D57815-91ED-43cb-92C2-25804820EDAC}">
                        <c15:formulaRef>
                          <c15:sqref>Sheet1!$G$10:$G$42</c15:sqref>
                        </c15:formulaRef>
                      </c:ext>
                    </c:extLst>
                    <c:numCache>
                      <c:formatCode>General</c:formatCode>
                      <c:ptCount val="33"/>
                      <c:pt idx="12" formatCode="0.0%">
                        <c:v>4.9699999999999994E-2</c:v>
                      </c:pt>
                      <c:pt idx="13" formatCode="0.0%">
                        <c:v>5.023690172988346E-2</c:v>
                      </c:pt>
                      <c:pt idx="14" formatCode="0.0%">
                        <c:v>5.1038190884602659E-2</c:v>
                      </c:pt>
                      <c:pt idx="15" formatCode="0.0%">
                        <c:v>5.1597916824501149E-2</c:v>
                      </c:pt>
                      <c:pt idx="16" formatCode="0.0%">
                        <c:v>5.1891865644518594E-2</c:v>
                      </c:pt>
                      <c:pt idx="17" formatCode="0.0%">
                        <c:v>5.1708123410478236E-2</c:v>
                      </c:pt>
                      <c:pt idx="18" formatCode="0.0%">
                        <c:v>5.1586917499914557E-2</c:v>
                      </c:pt>
                      <c:pt idx="19" formatCode="0.0%">
                        <c:v>5.1473179006379738E-2</c:v>
                      </c:pt>
                      <c:pt idx="20" formatCode="0.0%">
                        <c:v>5.140057963486408E-2</c:v>
                      </c:pt>
                      <c:pt idx="21" formatCode="0.0%">
                        <c:v>5.1450834590330563E-2</c:v>
                      </c:pt>
                      <c:pt idx="22" formatCode="0.0%">
                        <c:v>5.1664214576696385E-2</c:v>
                      </c:pt>
                      <c:pt idx="23" formatCode="0.0%">
                        <c:v>5.2010667666796039E-2</c:v>
                      </c:pt>
                      <c:pt idx="24" formatCode="0.0%">
                        <c:v>5.241233382167159E-2</c:v>
                      </c:pt>
                      <c:pt idx="25" formatCode="0.0%">
                        <c:v>5.281615569011415E-2</c:v>
                      </c:pt>
                      <c:pt idx="26" formatCode="0.0%">
                        <c:v>5.3201151813782523E-2</c:v>
                      </c:pt>
                      <c:pt idx="27" formatCode="0.0%">
                        <c:v>5.3528542254221254E-2</c:v>
                      </c:pt>
                      <c:pt idx="28" formatCode="0.0%">
                        <c:v>5.3799188119267885E-2</c:v>
                      </c:pt>
                      <c:pt idx="29" formatCode="0.0%">
                        <c:v>5.4009644625473384E-2</c:v>
                      </c:pt>
                      <c:pt idx="30" formatCode="0.0%">
                        <c:v>5.4168466349194755E-2</c:v>
                      </c:pt>
                      <c:pt idx="31" formatCode="0.0%">
                        <c:v>5.4091407863718952E-2</c:v>
                      </c:pt>
                      <c:pt idx="32" formatCode="0.0%">
                        <c:v>5.3766147561627405E-2</c:v>
                      </c:pt>
                    </c:numCache>
                  </c:numRef>
                </c:val>
                <c:smooth val="0"/>
              </c15:ser>
            </c15:filteredLineSeries>
          </c:ext>
        </c:extLst>
      </c:lineChart>
      <c:catAx>
        <c:axId val="47602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76023200"/>
        <c:crosses val="autoZero"/>
        <c:auto val="1"/>
        <c:lblAlgn val="ctr"/>
        <c:lblOffset val="100"/>
        <c:tickLblSkip val="4"/>
        <c:noMultiLvlLbl val="0"/>
      </c:catAx>
      <c:valAx>
        <c:axId val="476023200"/>
        <c:scaling>
          <c:orientation val="minMax"/>
          <c:max val="6.5000000000000016E-2"/>
          <c:min val="4.7500000000000007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rgbClr val="002060"/>
                    </a:solidFill>
                    <a:latin typeface="+mn-lt"/>
                    <a:ea typeface="+mn-ea"/>
                    <a:cs typeface="+mn-cs"/>
                  </a:defRPr>
                </a:pPr>
                <a:r>
                  <a:rPr lang="en-US" dirty="0" smtClean="0">
                    <a:solidFill>
                      <a:srgbClr val="002060"/>
                    </a:solidFill>
                  </a:rPr>
                  <a:t>Observed B/B+ Cap Rate</a:t>
                </a:r>
                <a:r>
                  <a:rPr lang="en-US" baseline="0" dirty="0" smtClean="0">
                    <a:solidFill>
                      <a:srgbClr val="002060"/>
                    </a:solidFill>
                  </a:rPr>
                  <a:t> Proxy</a:t>
                </a:r>
                <a:endParaRPr lang="en-US" dirty="0">
                  <a:solidFill>
                    <a:srgbClr val="002060"/>
                  </a:solidFill>
                </a:endParaRPr>
              </a:p>
            </c:rich>
          </c:tx>
          <c:layout>
            <c:manualLayout>
              <c:xMode val="edge"/>
              <c:yMode val="edge"/>
              <c:x val="1.2791497811385789E-2"/>
              <c:y val="0.2407839260161344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00206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76022808"/>
        <c:crosses val="autoZero"/>
        <c:crossBetween val="between"/>
        <c:majorUnit val="2.5000000000000005E-3"/>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ayout>
        <c:manualLayout>
          <c:xMode val="edge"/>
          <c:yMode val="edge"/>
          <c:x val="0.39303864574422248"/>
          <c:y val="0.22903754671065568"/>
          <c:w val="0.56784504236732503"/>
          <c:h val="5.409000207673121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r>
              <a:rPr lang="en-US" sz="1400">
                <a:latin typeface="Museo Sans 700" panose="02000000000000000000" pitchFamily="2" charset="0"/>
              </a:rPr>
              <a:t>Columbus Downtown Average</a:t>
            </a:r>
            <a:r>
              <a:rPr lang="en-US" sz="1400" baseline="0">
                <a:latin typeface="Museo Sans 700" panose="02000000000000000000" pitchFamily="2" charset="0"/>
              </a:rPr>
              <a:t> </a:t>
            </a:r>
            <a:r>
              <a:rPr lang="en-US" sz="1400">
                <a:latin typeface="Museo Sans 700" panose="02000000000000000000" pitchFamily="2" charset="0"/>
              </a:rPr>
              <a:t>New</a:t>
            </a:r>
            <a:r>
              <a:rPr lang="en-US" sz="1400" baseline="0">
                <a:latin typeface="Museo Sans 700" panose="02000000000000000000" pitchFamily="2" charset="0"/>
              </a:rPr>
              <a:t> Property Lease-up</a:t>
            </a:r>
            <a:endParaRPr lang="en-US" sz="1400">
              <a:latin typeface="Museo Sans 700" panose="02000000000000000000" pitchFamily="2" charset="0"/>
            </a:endParaRPr>
          </a:p>
          <a:p>
            <a:pPr>
              <a:defRPr/>
            </a:pPr>
            <a:r>
              <a:rPr lang="en-US" sz="800">
                <a:solidFill>
                  <a:srgbClr val="7030A0"/>
                </a:solidFill>
                <a:latin typeface="Museo Sans 300" panose="02000000000000000000" pitchFamily="2" charset="0"/>
              </a:rPr>
              <a:t>Sources:  Axiometrics Data, RCR Tabulations</a:t>
            </a:r>
          </a:p>
        </c:rich>
      </c:tx>
      <c:layout/>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endParaRPr lang="en-US"/>
        </a:p>
      </c:txPr>
    </c:title>
    <c:autoTitleDeleted val="0"/>
    <c:plotArea>
      <c:layout>
        <c:manualLayout>
          <c:layoutTarget val="inner"/>
          <c:xMode val="edge"/>
          <c:yMode val="edge"/>
          <c:x val="0.10689107799293329"/>
          <c:y val="0.20422465111693539"/>
          <c:w val="0.86005050960189344"/>
          <c:h val="0.44356550609655326"/>
        </c:manualLayout>
      </c:layout>
      <c:barChart>
        <c:barDir val="col"/>
        <c:grouping val="clustered"/>
        <c:varyColors val="0"/>
        <c:ser>
          <c:idx val="0"/>
          <c:order val="0"/>
          <c:tx>
            <c:strRef>
              <c:f>Columbus!$T$471</c:f>
              <c:strCache>
                <c:ptCount val="1"/>
                <c:pt idx="0">
                  <c:v>2017</c:v>
                </c:pt>
              </c:strCache>
            </c:strRef>
          </c:tx>
          <c:spPr>
            <a:solidFill>
              <a:srgbClr val="0070C0"/>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Columbus!$T$472:$T$483</c:f>
              <c:numCache>
                <c:formatCode>_(* #,##0.0_);_(* \(#,##0.0\);_(* "-"??_);_(@_)</c:formatCode>
                <c:ptCount val="12"/>
                <c:pt idx="0">
                  <c:v>7.4350000000000032</c:v>
                </c:pt>
                <c:pt idx="1">
                  <c:v>7.7011666666666665</c:v>
                </c:pt>
                <c:pt idx="2">
                  <c:v>4.8160000000000007</c:v>
                </c:pt>
                <c:pt idx="3">
                  <c:v>2.6868571428571419</c:v>
                </c:pt>
                <c:pt idx="4">
                  <c:v>7.0954999999999995</c:v>
                </c:pt>
                <c:pt idx="5">
                  <c:v>7.5407500000000001</c:v>
                </c:pt>
                <c:pt idx="6">
                  <c:v>8.8765000000000001</c:v>
                </c:pt>
                <c:pt idx="7">
                  <c:v>9.5675714285714299</c:v>
                </c:pt>
                <c:pt idx="8">
                  <c:v>4.1768333333333336</c:v>
                </c:pt>
                <c:pt idx="9">
                  <c:v>7.325000000000002</c:v>
                </c:pt>
                <c:pt idx="10">
                  <c:v>5.4019999999999984</c:v>
                </c:pt>
                <c:pt idx="11">
                  <c:v>4.4465714285714286</c:v>
                </c:pt>
              </c:numCache>
            </c:numRef>
          </c:val>
        </c:ser>
        <c:ser>
          <c:idx val="1"/>
          <c:order val="1"/>
          <c:tx>
            <c:strRef>
              <c:f>Columbus!$U$471</c:f>
              <c:strCache>
                <c:ptCount val="1"/>
                <c:pt idx="0">
                  <c:v>2018</c:v>
                </c:pt>
              </c:strCache>
            </c:strRef>
          </c:tx>
          <c:spPr>
            <a:solidFill>
              <a:schemeClr val="bg1">
                <a:lumMod val="85000"/>
              </a:schemeClr>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Columbus!$U$472:$U$483</c:f>
              <c:numCache>
                <c:formatCode>_(* #,##0.0_);_(* \(#,##0.0\);_(* "-"??_);_(@_)</c:formatCode>
                <c:ptCount val="12"/>
                <c:pt idx="0">
                  <c:v>2.2912857142857148</c:v>
                </c:pt>
                <c:pt idx="1">
                  <c:v>4.3815714285714282</c:v>
                </c:pt>
                <c:pt idx="2">
                  <c:v>3.7251428571428575</c:v>
                </c:pt>
                <c:pt idx="3">
                  <c:v>2.7291428571428562</c:v>
                </c:pt>
                <c:pt idx="4">
                  <c:v>3.2730000000000001</c:v>
                </c:pt>
                <c:pt idx="5">
                  <c:v>6.5543333333333331</c:v>
                </c:pt>
                <c:pt idx="6">
                  <c:v>14.286200000000003</c:v>
                </c:pt>
                <c:pt idx="7">
                  <c:v>16.491416666666666</c:v>
                </c:pt>
                <c:pt idx="8">
                  <c:v>14.078333333333331</c:v>
                </c:pt>
                <c:pt idx="9">
                  <c:v>7.4919999999999982</c:v>
                </c:pt>
                <c:pt idx="10">
                  <c:v>7.9527500000000009</c:v>
                </c:pt>
                <c:pt idx="11">
                  <c:v>2.8681666666666641</c:v>
                </c:pt>
              </c:numCache>
            </c:numRef>
          </c:val>
        </c:ser>
        <c:ser>
          <c:idx val="2"/>
          <c:order val="2"/>
          <c:tx>
            <c:strRef>
              <c:f>Columbus!$V$471</c:f>
              <c:strCache>
                <c:ptCount val="1"/>
                <c:pt idx="0">
                  <c:v>2019</c:v>
                </c:pt>
              </c:strCache>
            </c:strRef>
          </c:tx>
          <c:spPr>
            <a:solidFill>
              <a:schemeClr val="accent3"/>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Columbus!$V$472:$V$483</c:f>
              <c:numCache>
                <c:formatCode>_(* #,##0.0_);_(* \(#,##0.0\);_(* "-"??_);_(@_)</c:formatCode>
                <c:ptCount val="12"/>
                <c:pt idx="0">
                  <c:v>5.0084615384615381</c:v>
                </c:pt>
                <c:pt idx="1">
                  <c:v>7.0680000000000023</c:v>
                </c:pt>
                <c:pt idx="2">
                  <c:v>4.1462857142857166</c:v>
                </c:pt>
                <c:pt idx="3">
                  <c:v>4.3753999999999964</c:v>
                </c:pt>
              </c:numCache>
            </c:numRef>
          </c:val>
        </c:ser>
        <c:dLbls>
          <c:showLegendKey val="0"/>
          <c:showVal val="0"/>
          <c:showCatName val="0"/>
          <c:showSerName val="0"/>
          <c:showPercent val="0"/>
          <c:showBubbleSize val="0"/>
        </c:dLbls>
        <c:gapWidth val="49"/>
        <c:axId val="448136136"/>
        <c:axId val="448136528"/>
      </c:barChart>
      <c:catAx>
        <c:axId val="448136136"/>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448136528"/>
        <c:crosses val="autoZero"/>
        <c:auto val="1"/>
        <c:lblAlgn val="ctr"/>
        <c:lblOffset val="100"/>
        <c:noMultiLvlLbl val="0"/>
      </c:catAx>
      <c:valAx>
        <c:axId val="448136528"/>
        <c:scaling>
          <c:orientation val="minMax"/>
          <c:max val="20"/>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r>
                  <a:rPr lang="en-US"/>
                  <a:t>Avg. Units</a:t>
                </a:r>
                <a:r>
                  <a:rPr lang="en-US" baseline="0"/>
                  <a:t> Leased/Property</a:t>
                </a:r>
                <a:endParaRPr lang="en-US"/>
              </a:p>
            </c:rich>
          </c:tx>
          <c:layout>
            <c:manualLayout>
              <c:xMode val="edge"/>
              <c:yMode val="edge"/>
              <c:x val="1.4456067917613178E-2"/>
              <c:y val="0.17368377563915621"/>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title>
        <c:numFmt formatCode="General" sourceLinked="0"/>
        <c:majorTickMark val="in"/>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448136136"/>
        <c:crosses val="autoZero"/>
        <c:crossBetween val="between"/>
        <c:majorUnit val="5"/>
        <c:minorUnit val="2.5000000000000005E-3"/>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dTable>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sz="800">
          <a:latin typeface="Museo Sans 700" panose="02000000000000000000" pitchFamily="2"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Columbus Downtown/OSU Submarket Occupancy Trends</a:t>
            </a:r>
            <a:r>
              <a:rPr lang="en-US" sz="1600" dirty="0" smtClean="0"/>
              <a:t> </a:t>
            </a:r>
            <a:endParaRPr lang="en-US" sz="1600" dirty="0"/>
          </a:p>
          <a:p>
            <a:pPr>
              <a:defRPr/>
            </a:pPr>
            <a:r>
              <a:rPr lang="en-US" sz="1000" dirty="0"/>
              <a:t>Sources:  </a:t>
            </a:r>
            <a:r>
              <a:rPr lang="en-US" sz="1000" dirty="0" err="1" smtClean="0"/>
              <a:t>Axiometrics</a:t>
            </a:r>
            <a:r>
              <a:rPr lang="en-US" sz="1000" dirty="0" smtClean="0"/>
              <a:t> Occupancy Data , </a:t>
            </a:r>
            <a:r>
              <a:rPr lang="en-US" sz="1000" dirty="0"/>
              <a:t>RCR </a:t>
            </a:r>
            <a:r>
              <a:rPr lang="en-US" sz="1000" dirty="0" smtClean="0"/>
              <a:t>Tabulations</a:t>
            </a:r>
            <a:endParaRPr lang="en-US" sz="1000" dirty="0"/>
          </a:p>
        </c:rich>
      </c:tx>
      <c:layout/>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8.3194779324590157E-2"/>
          <c:y val="0.12306563963732134"/>
          <c:w val="0.86246888728491011"/>
          <c:h val="0.71161391076115488"/>
        </c:manualLayout>
      </c:layout>
      <c:lineChart>
        <c:grouping val="standard"/>
        <c:varyColors val="0"/>
        <c:ser>
          <c:idx val="0"/>
          <c:order val="0"/>
          <c:tx>
            <c:strRef>
              <c:f>Sheet1!$B$1</c:f>
              <c:strCache>
                <c:ptCount val="1"/>
                <c:pt idx="0">
                  <c:v>OCCUPANCY</c:v>
                </c:pt>
              </c:strCache>
            </c:strRef>
          </c:tx>
          <c:spPr>
            <a:ln w="28575" cap="rnd">
              <a:solidFill>
                <a:schemeClr val="accent1"/>
              </a:solidFill>
              <a:round/>
            </a:ln>
            <a:effectLst/>
          </c:spPr>
          <c:marker>
            <c:symbol val="none"/>
          </c:marker>
          <c:dLbls>
            <c:dLbl>
              <c:idx val="3"/>
              <c:layout>
                <c:manualLayout>
                  <c:x val="-3.7016392490813815E-2"/>
                  <c:y val="-9.00461470863565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1458359589711578E-2"/>
                  <c:y val="-7.15072344509301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4.2939015289344136E-2"/>
                  <c:y val="-8.47493149048061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9613113992651052E-2"/>
                  <c:y val="5.82651539970542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strCache>
            </c:strRef>
          </c:cat>
          <c:val>
            <c:numRef>
              <c:f>Sheet1!$B$2:$B$14</c:f>
              <c:numCache>
                <c:formatCode>0.0%</c:formatCode>
                <c:ptCount val="13"/>
                <c:pt idx="0">
                  <c:v>0.94011012818198225</c:v>
                </c:pt>
                <c:pt idx="1">
                  <c:v>0.96007347227128215</c:v>
                </c:pt>
                <c:pt idx="2">
                  <c:v>0.92550429669832668</c:v>
                </c:pt>
                <c:pt idx="3">
                  <c:v>0.93482189973614771</c:v>
                </c:pt>
                <c:pt idx="4">
                  <c:v>0.93243878536922009</c:v>
                </c:pt>
                <c:pt idx="5">
                  <c:v>0.94781546066181521</c:v>
                </c:pt>
                <c:pt idx="6">
                  <c:v>0.96004668405876692</c:v>
                </c:pt>
                <c:pt idx="7">
                  <c:v>0.9639239145229348</c:v>
                </c:pt>
                <c:pt idx="8">
                  <c:v>0.95693575609092174</c:v>
                </c:pt>
                <c:pt idx="9">
                  <c:v>0.96101851095685331</c:v>
                </c:pt>
                <c:pt idx="10">
                  <c:v>0.96382537089968701</c:v>
                </c:pt>
                <c:pt idx="11">
                  <c:v>0.9645747924322855</c:v>
                </c:pt>
                <c:pt idx="12">
                  <c:v>0.96647175717980149</c:v>
                </c:pt>
              </c:numCache>
            </c:numRef>
          </c:val>
          <c:smooth val="0"/>
        </c:ser>
        <c:dLbls>
          <c:showLegendKey val="0"/>
          <c:showVal val="0"/>
          <c:showCatName val="0"/>
          <c:showSerName val="0"/>
          <c:showPercent val="0"/>
          <c:showBubbleSize val="0"/>
        </c:dLbls>
        <c:smooth val="0"/>
        <c:axId val="476023592"/>
        <c:axId val="476023984"/>
      </c:lineChart>
      <c:catAx>
        <c:axId val="47602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76023984"/>
        <c:crosses val="autoZero"/>
        <c:auto val="1"/>
        <c:lblAlgn val="ctr"/>
        <c:lblOffset val="100"/>
        <c:noMultiLvlLbl val="0"/>
      </c:catAx>
      <c:valAx>
        <c:axId val="476023984"/>
        <c:scaling>
          <c:orientation val="minMax"/>
          <c:max val="0.98"/>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Submarket Occupancy</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76023592"/>
        <c:crosses val="autoZero"/>
        <c:crossBetween val="between"/>
        <c:majorUnit val="2.0000000000000004E-2"/>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Columbus Downtown/OSU Submarket Effective Rent Trends</a:t>
            </a:r>
            <a:r>
              <a:rPr lang="en-US" sz="1600" dirty="0" smtClean="0"/>
              <a:t> </a:t>
            </a:r>
            <a:endParaRPr lang="en-US" sz="1600" dirty="0"/>
          </a:p>
          <a:p>
            <a:pPr>
              <a:defRPr/>
            </a:pPr>
            <a:r>
              <a:rPr lang="en-US" sz="1000" dirty="0"/>
              <a:t>Sources:  </a:t>
            </a:r>
            <a:r>
              <a:rPr lang="en-US" sz="1000" dirty="0" err="1" smtClean="0"/>
              <a:t>Axiometrics</a:t>
            </a:r>
            <a:r>
              <a:rPr lang="en-US" sz="1000" dirty="0" smtClean="0"/>
              <a:t> Rent Data , </a:t>
            </a:r>
            <a:r>
              <a:rPr lang="en-US" sz="1000" dirty="0"/>
              <a:t>RCR </a:t>
            </a:r>
            <a:r>
              <a:rPr lang="en-US" sz="1000" dirty="0" smtClean="0"/>
              <a:t>Tabulations</a:t>
            </a:r>
            <a:endParaRPr lang="en-US" sz="1000" dirty="0"/>
          </a:p>
        </c:rich>
      </c:tx>
      <c:layout/>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8.3194779324590157E-2"/>
          <c:y val="0.11512039136499574"/>
          <c:w val="0.86246888728491011"/>
          <c:h val="0.71161391076115488"/>
        </c:manualLayout>
      </c:layout>
      <c:lineChart>
        <c:grouping val="standard"/>
        <c:varyColors val="0"/>
        <c:ser>
          <c:idx val="0"/>
          <c:order val="0"/>
          <c:tx>
            <c:strRef>
              <c:f>Sheet1!$B$1</c:f>
              <c:strCache>
                <c:ptCount val="1"/>
                <c:pt idx="0">
                  <c:v>RENT GROWTH</c:v>
                </c:pt>
              </c:strCache>
            </c:strRef>
          </c:tx>
          <c:spPr>
            <a:ln w="28575" cap="rnd">
              <a:solidFill>
                <a:schemeClr val="accent1"/>
              </a:solidFill>
              <a:round/>
            </a:ln>
            <a:effectLst/>
          </c:spPr>
          <c:marker>
            <c:symbol val="none"/>
          </c:marker>
          <c:dLbls>
            <c:dLbl>
              <c:idx val="3"/>
              <c:layout>
                <c:manualLayout>
                  <c:x val="-2.6651802593385947E-2"/>
                  <c:y val="-7.41556505417053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2939015289344025E-2"/>
                  <c:y val="-5.8265153997054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9977703890079028E-2"/>
                  <c:y val="-0.1006398114494572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6651802593385836E-2"/>
                  <c:y val="0.1112334758125580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strCache>
            </c:strRef>
          </c:cat>
          <c:val>
            <c:numRef>
              <c:f>Sheet1!$B$2:$B$14</c:f>
              <c:numCache>
                <c:formatCode>0.0%</c:formatCode>
                <c:ptCount val="13"/>
                <c:pt idx="0">
                  <c:v>3.5413559144074146E-2</c:v>
                </c:pt>
                <c:pt idx="1">
                  <c:v>3.4206239064978501E-2</c:v>
                </c:pt>
                <c:pt idx="2">
                  <c:v>1.7506578405878468E-2</c:v>
                </c:pt>
                <c:pt idx="3">
                  <c:v>8.4715513590771542E-3</c:v>
                </c:pt>
                <c:pt idx="4">
                  <c:v>6.4276691915302027E-3</c:v>
                </c:pt>
                <c:pt idx="5">
                  <c:v>1.3388311015921969E-2</c:v>
                </c:pt>
                <c:pt idx="6">
                  <c:v>3.5331776175484095E-2</c:v>
                </c:pt>
                <c:pt idx="7">
                  <c:v>3.8240270260606897E-2</c:v>
                </c:pt>
                <c:pt idx="8">
                  <c:v>3.9737222723635592E-2</c:v>
                </c:pt>
                <c:pt idx="9">
                  <c:v>3.0174210618128597E-2</c:v>
                </c:pt>
                <c:pt idx="10">
                  <c:v>1.3881792703902156E-2</c:v>
                </c:pt>
                <c:pt idx="11">
                  <c:v>2.2731455068574033E-2</c:v>
                </c:pt>
                <c:pt idx="12">
                  <c:v>2.8248324462023206E-2</c:v>
                </c:pt>
              </c:numCache>
            </c:numRef>
          </c:val>
          <c:smooth val="0"/>
        </c:ser>
        <c:dLbls>
          <c:showLegendKey val="0"/>
          <c:showVal val="0"/>
          <c:showCatName val="0"/>
          <c:showSerName val="0"/>
          <c:showPercent val="0"/>
          <c:showBubbleSize val="0"/>
        </c:dLbls>
        <c:smooth val="0"/>
        <c:axId val="476024768"/>
        <c:axId val="476025160"/>
      </c:lineChart>
      <c:catAx>
        <c:axId val="47602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76025160"/>
        <c:crosses val="autoZero"/>
        <c:auto val="1"/>
        <c:lblAlgn val="ctr"/>
        <c:lblOffset val="100"/>
        <c:noMultiLvlLbl val="0"/>
      </c:catAx>
      <c:valAx>
        <c:axId val="476025160"/>
        <c:scaling>
          <c:orientation val="minMax"/>
          <c:max val="4.5000000000000012E-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Submarket YoY Rent Growth</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76024768"/>
        <c:crosses val="autoZero"/>
        <c:crossBetween val="between"/>
        <c:majorUnit val="5.000000000000001E-3"/>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r>
              <a:rPr lang="en-US" sz="1400" dirty="0">
                <a:latin typeface="Museo Sans 700" panose="02000000000000000000" pitchFamily="2" charset="0"/>
              </a:rPr>
              <a:t>Indianapolis </a:t>
            </a:r>
            <a:r>
              <a:rPr lang="en-US" sz="1400" dirty="0" smtClean="0">
                <a:latin typeface="Museo Sans 700" panose="02000000000000000000" pitchFamily="2" charset="0"/>
              </a:rPr>
              <a:t>Downtown Average</a:t>
            </a:r>
            <a:r>
              <a:rPr lang="en-US" sz="1400" baseline="0" dirty="0" smtClean="0">
                <a:latin typeface="Museo Sans 700" panose="02000000000000000000" pitchFamily="2" charset="0"/>
              </a:rPr>
              <a:t> </a:t>
            </a:r>
            <a:r>
              <a:rPr lang="en-US" sz="1400" dirty="0">
                <a:latin typeface="Museo Sans 700" panose="02000000000000000000" pitchFamily="2" charset="0"/>
              </a:rPr>
              <a:t>New</a:t>
            </a:r>
            <a:r>
              <a:rPr lang="en-US" sz="1400" baseline="0" dirty="0">
                <a:latin typeface="Museo Sans 700" panose="02000000000000000000" pitchFamily="2" charset="0"/>
              </a:rPr>
              <a:t> Property Lease-up</a:t>
            </a:r>
            <a:endParaRPr lang="en-US" sz="1400" dirty="0">
              <a:latin typeface="Museo Sans 700" panose="02000000000000000000" pitchFamily="2" charset="0"/>
            </a:endParaRPr>
          </a:p>
          <a:p>
            <a:pPr>
              <a:defRPr/>
            </a:pPr>
            <a:r>
              <a:rPr lang="en-US" sz="800" dirty="0">
                <a:solidFill>
                  <a:srgbClr val="7030A0"/>
                </a:solidFill>
                <a:latin typeface="Museo Sans 300" panose="02000000000000000000" pitchFamily="2" charset="0"/>
              </a:rPr>
              <a:t>Sources:  </a:t>
            </a:r>
            <a:r>
              <a:rPr lang="en-US" sz="800" dirty="0" err="1">
                <a:solidFill>
                  <a:srgbClr val="7030A0"/>
                </a:solidFill>
                <a:latin typeface="Museo Sans 300" panose="02000000000000000000" pitchFamily="2" charset="0"/>
              </a:rPr>
              <a:t>Axiometrics</a:t>
            </a:r>
            <a:r>
              <a:rPr lang="en-US" sz="800" dirty="0">
                <a:solidFill>
                  <a:srgbClr val="7030A0"/>
                </a:solidFill>
                <a:latin typeface="Museo Sans 300" panose="02000000000000000000" pitchFamily="2" charset="0"/>
              </a:rPr>
              <a:t> Data, RCR Tabulations</a:t>
            </a:r>
          </a:p>
        </c:rich>
      </c:tx>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endParaRPr lang="en-US"/>
        </a:p>
      </c:txPr>
    </c:title>
    <c:autoTitleDeleted val="0"/>
    <c:plotArea>
      <c:layout>
        <c:manualLayout>
          <c:layoutTarget val="inner"/>
          <c:xMode val="edge"/>
          <c:yMode val="edge"/>
          <c:x val="0.10689107799293329"/>
          <c:y val="0.20422465111693539"/>
          <c:w val="0.86005050960189344"/>
          <c:h val="0.44356550609655326"/>
        </c:manualLayout>
      </c:layout>
      <c:barChart>
        <c:barDir val="col"/>
        <c:grouping val="clustered"/>
        <c:varyColors val="0"/>
        <c:ser>
          <c:idx val="0"/>
          <c:order val="0"/>
          <c:tx>
            <c:strRef>
              <c:f>Columbus!$T$471</c:f>
              <c:strCache>
                <c:ptCount val="1"/>
                <c:pt idx="0">
                  <c:v>2017</c:v>
                </c:pt>
              </c:strCache>
            </c:strRef>
          </c:tx>
          <c:spPr>
            <a:solidFill>
              <a:srgbClr val="0070C0"/>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Columbus!$T$472:$T$483</c:f>
              <c:numCache>
                <c:formatCode>_(* #,##0.0_);_(* \(#,##0.0\);_(* "-"??_);_(@_)</c:formatCode>
                <c:ptCount val="12"/>
                <c:pt idx="0">
                  <c:v>7.4350000000000032</c:v>
                </c:pt>
                <c:pt idx="1">
                  <c:v>7.7011666666666665</c:v>
                </c:pt>
                <c:pt idx="2">
                  <c:v>4.8160000000000007</c:v>
                </c:pt>
                <c:pt idx="3">
                  <c:v>2.6868571428571419</c:v>
                </c:pt>
                <c:pt idx="4">
                  <c:v>7.0954999999999995</c:v>
                </c:pt>
                <c:pt idx="5">
                  <c:v>7.5407500000000001</c:v>
                </c:pt>
                <c:pt idx="6">
                  <c:v>8.8765000000000001</c:v>
                </c:pt>
                <c:pt idx="7">
                  <c:v>9.5675714285714299</c:v>
                </c:pt>
                <c:pt idx="8">
                  <c:v>4.1768333333333336</c:v>
                </c:pt>
                <c:pt idx="9">
                  <c:v>7.325000000000002</c:v>
                </c:pt>
                <c:pt idx="10">
                  <c:v>5.4019999999999984</c:v>
                </c:pt>
                <c:pt idx="11">
                  <c:v>4.4465714285714286</c:v>
                </c:pt>
              </c:numCache>
            </c:numRef>
          </c:val>
        </c:ser>
        <c:ser>
          <c:idx val="1"/>
          <c:order val="1"/>
          <c:tx>
            <c:strRef>
              <c:f>Columbus!$U$471</c:f>
              <c:strCache>
                <c:ptCount val="1"/>
                <c:pt idx="0">
                  <c:v>2018</c:v>
                </c:pt>
              </c:strCache>
            </c:strRef>
          </c:tx>
          <c:spPr>
            <a:solidFill>
              <a:schemeClr val="bg1">
                <a:lumMod val="85000"/>
              </a:schemeClr>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Columbus!$U$472:$U$483</c:f>
              <c:numCache>
                <c:formatCode>_(* #,##0.0_);_(* \(#,##0.0\);_(* "-"??_);_(@_)</c:formatCode>
                <c:ptCount val="12"/>
                <c:pt idx="0">
                  <c:v>2.2912857142857148</c:v>
                </c:pt>
                <c:pt idx="1">
                  <c:v>4.3815714285714282</c:v>
                </c:pt>
                <c:pt idx="2">
                  <c:v>3.7251428571428575</c:v>
                </c:pt>
                <c:pt idx="3">
                  <c:v>2.7291428571428562</c:v>
                </c:pt>
                <c:pt idx="4">
                  <c:v>3.2730000000000001</c:v>
                </c:pt>
                <c:pt idx="5">
                  <c:v>6.5543333333333331</c:v>
                </c:pt>
                <c:pt idx="6">
                  <c:v>14.286200000000003</c:v>
                </c:pt>
                <c:pt idx="7">
                  <c:v>16.491416666666666</c:v>
                </c:pt>
                <c:pt idx="8">
                  <c:v>14.078333333333331</c:v>
                </c:pt>
                <c:pt idx="9">
                  <c:v>7.4919999999999982</c:v>
                </c:pt>
                <c:pt idx="10">
                  <c:v>7.9527500000000009</c:v>
                </c:pt>
                <c:pt idx="11">
                  <c:v>2.8681666666666641</c:v>
                </c:pt>
              </c:numCache>
            </c:numRef>
          </c:val>
        </c:ser>
        <c:ser>
          <c:idx val="2"/>
          <c:order val="2"/>
          <c:tx>
            <c:strRef>
              <c:f>Columbus!$V$471</c:f>
              <c:strCache>
                <c:ptCount val="1"/>
                <c:pt idx="0">
                  <c:v>2019</c:v>
                </c:pt>
              </c:strCache>
            </c:strRef>
          </c:tx>
          <c:spPr>
            <a:solidFill>
              <a:srgbClr val="FFFF00"/>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Columbus!$V$472:$V$483</c:f>
              <c:numCache>
                <c:formatCode>_(* #,##0.0_);_(* \(#,##0.0\);_(* "-"??_);_(@_)</c:formatCode>
                <c:ptCount val="12"/>
                <c:pt idx="0">
                  <c:v>5.0084615384615381</c:v>
                </c:pt>
                <c:pt idx="1">
                  <c:v>7.0680000000000023</c:v>
                </c:pt>
                <c:pt idx="2">
                  <c:v>4.1462857142857166</c:v>
                </c:pt>
                <c:pt idx="3">
                  <c:v>4.3753999999999964</c:v>
                </c:pt>
              </c:numCache>
            </c:numRef>
          </c:val>
        </c:ser>
        <c:dLbls>
          <c:showLegendKey val="0"/>
          <c:showVal val="0"/>
          <c:showCatName val="0"/>
          <c:showSerName val="0"/>
          <c:showPercent val="0"/>
          <c:showBubbleSize val="0"/>
        </c:dLbls>
        <c:gapWidth val="49"/>
        <c:axId val="448137704"/>
        <c:axId val="448138096"/>
      </c:barChart>
      <c:catAx>
        <c:axId val="448137704"/>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448138096"/>
        <c:crosses val="autoZero"/>
        <c:auto val="1"/>
        <c:lblAlgn val="ctr"/>
        <c:lblOffset val="100"/>
        <c:noMultiLvlLbl val="0"/>
      </c:catAx>
      <c:valAx>
        <c:axId val="448138096"/>
        <c:scaling>
          <c:orientation val="minMax"/>
          <c:max val="20"/>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r>
                  <a:rPr lang="en-US"/>
                  <a:t>Avg. Units</a:t>
                </a:r>
                <a:r>
                  <a:rPr lang="en-US" baseline="0"/>
                  <a:t> Leased/Property</a:t>
                </a:r>
                <a:endParaRPr lang="en-US"/>
              </a:p>
            </c:rich>
          </c:tx>
          <c:layout>
            <c:manualLayout>
              <c:xMode val="edge"/>
              <c:yMode val="edge"/>
              <c:x val="1.4456067917613178E-2"/>
              <c:y val="0.17368377563915621"/>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title>
        <c:numFmt formatCode="General" sourceLinked="0"/>
        <c:majorTickMark val="in"/>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448137704"/>
        <c:crosses val="autoZero"/>
        <c:crossBetween val="between"/>
        <c:majorUnit val="5"/>
        <c:minorUnit val="2.5000000000000005E-3"/>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dTable>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sz="800">
          <a:latin typeface="Museo Sans 700" panose="02000000000000000000" pitchFamily="2"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Indianapolis Downtown Submarket Occupancy Trends</a:t>
            </a:r>
            <a:r>
              <a:rPr lang="en-US" sz="1600" dirty="0" smtClean="0"/>
              <a:t> </a:t>
            </a:r>
            <a:endParaRPr lang="en-US" sz="1600" dirty="0"/>
          </a:p>
          <a:p>
            <a:pPr>
              <a:defRPr/>
            </a:pPr>
            <a:r>
              <a:rPr lang="en-US" sz="1000" dirty="0"/>
              <a:t>Sources:  </a:t>
            </a:r>
            <a:r>
              <a:rPr lang="en-US" sz="1000" dirty="0" err="1" smtClean="0"/>
              <a:t>Axiometrics</a:t>
            </a:r>
            <a:r>
              <a:rPr lang="en-US" sz="1000" dirty="0" smtClean="0"/>
              <a:t> Occupancy Data , </a:t>
            </a:r>
            <a:r>
              <a:rPr lang="en-US" sz="1000" dirty="0"/>
              <a:t>RCR </a:t>
            </a:r>
            <a:r>
              <a:rPr lang="en-US" sz="1000" dirty="0" smtClean="0"/>
              <a:t>Tabulations</a:t>
            </a:r>
            <a:endParaRPr lang="en-US" sz="1000" dirty="0"/>
          </a:p>
        </c:rich>
      </c:tx>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8.3194779324590157E-2"/>
          <c:y val="0.12306563963732134"/>
          <c:w val="0.86246888728491011"/>
          <c:h val="0.71161391076115488"/>
        </c:manualLayout>
      </c:layout>
      <c:lineChart>
        <c:grouping val="standard"/>
        <c:varyColors val="0"/>
        <c:ser>
          <c:idx val="0"/>
          <c:order val="0"/>
          <c:tx>
            <c:strRef>
              <c:f>Sheet1!$B$1</c:f>
              <c:strCache>
                <c:ptCount val="1"/>
                <c:pt idx="0">
                  <c:v>OCCUPANCY</c:v>
                </c:pt>
              </c:strCache>
            </c:strRef>
          </c:tx>
          <c:spPr>
            <a:ln w="28575" cap="rnd">
              <a:solidFill>
                <a:schemeClr val="accent1"/>
              </a:solidFill>
              <a:round/>
            </a:ln>
            <a:effectLst/>
          </c:spPr>
          <c:marker>
            <c:symbol val="none"/>
          </c:marker>
          <c:dLbls>
            <c:dLbl>
              <c:idx val="3"/>
              <c:layout>
                <c:manualLayout>
                  <c:x val="-3.7016392490813815E-2"/>
                  <c:y val="-9.004614708635651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1458359589711578E-2"/>
                  <c:y val="7.1507234450930171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4.2939015289344136E-2"/>
                  <c:y val="-8.4749314904806153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9613113992651052E-2"/>
                  <c:y val="5.82651539970542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strCache>
            </c:strRef>
          </c:cat>
          <c:val>
            <c:numRef>
              <c:f>Sheet1!$B$2:$B$14</c:f>
              <c:numCache>
                <c:formatCode>0.0%</c:formatCode>
                <c:ptCount val="13"/>
                <c:pt idx="0">
                  <c:v>0.92554916123019559</c:v>
                </c:pt>
                <c:pt idx="1">
                  <c:v>0.9016998003106278</c:v>
                </c:pt>
                <c:pt idx="2">
                  <c:v>0.9333521189261148</c:v>
                </c:pt>
                <c:pt idx="3">
                  <c:v>0.93539034992392955</c:v>
                </c:pt>
                <c:pt idx="4">
                  <c:v>0.92078985049484086</c:v>
                </c:pt>
                <c:pt idx="5">
                  <c:v>0.93113602863760758</c:v>
                </c:pt>
                <c:pt idx="6">
                  <c:v>0.93379556698990662</c:v>
                </c:pt>
                <c:pt idx="7">
                  <c:v>0.91378866080156429</c:v>
                </c:pt>
                <c:pt idx="8">
                  <c:v>0.91357634408602151</c:v>
                </c:pt>
                <c:pt idx="9">
                  <c:v>0.92254037145650047</c:v>
                </c:pt>
                <c:pt idx="10">
                  <c:v>0.92633020527859222</c:v>
                </c:pt>
                <c:pt idx="11">
                  <c:v>0.93288641251221893</c:v>
                </c:pt>
                <c:pt idx="12">
                  <c:v>0.92479217986314799</c:v>
                </c:pt>
              </c:numCache>
            </c:numRef>
          </c:val>
          <c:smooth val="0"/>
        </c:ser>
        <c:dLbls>
          <c:showLegendKey val="0"/>
          <c:showVal val="0"/>
          <c:showCatName val="0"/>
          <c:showSerName val="0"/>
          <c:showPercent val="0"/>
          <c:showBubbleSize val="0"/>
        </c:dLbls>
        <c:smooth val="0"/>
        <c:axId val="476027120"/>
        <c:axId val="476027512"/>
      </c:lineChart>
      <c:catAx>
        <c:axId val="47602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76027512"/>
        <c:crosses val="autoZero"/>
        <c:auto val="1"/>
        <c:lblAlgn val="ctr"/>
        <c:lblOffset val="100"/>
        <c:noMultiLvlLbl val="0"/>
      </c:catAx>
      <c:valAx>
        <c:axId val="476027512"/>
        <c:scaling>
          <c:orientation val="minMax"/>
          <c:max val="0.95000000000000007"/>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Submarket Occupancy</a:t>
                </a:r>
                <a:endParaRPr lang="en-US" sz="1000" dirty="0"/>
              </a:p>
            </c:rich>
          </c:tx>
          <c:layout>
            <c:manualLayout>
              <c:xMode val="edge"/>
              <c:yMode val="edge"/>
              <c:x val="4.7494494906275926E-3"/>
              <c:y val="0.39088372703412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76027120"/>
        <c:crosses val="autoZero"/>
        <c:crossBetween val="between"/>
        <c:majorUnit val="1.0000000000000002E-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Indianapolis Downtown Submarket Effective Rent Trends</a:t>
            </a:r>
            <a:r>
              <a:rPr lang="en-US" sz="1600" dirty="0" smtClean="0"/>
              <a:t> </a:t>
            </a:r>
            <a:endParaRPr lang="en-US" sz="1600" dirty="0"/>
          </a:p>
          <a:p>
            <a:pPr>
              <a:defRPr/>
            </a:pPr>
            <a:r>
              <a:rPr lang="en-US" sz="1000" dirty="0"/>
              <a:t>Sources:  </a:t>
            </a:r>
            <a:r>
              <a:rPr lang="en-US" sz="1000" dirty="0" err="1" smtClean="0"/>
              <a:t>Axiometrics</a:t>
            </a:r>
            <a:r>
              <a:rPr lang="en-US" sz="1000" dirty="0" smtClean="0"/>
              <a:t> Rent Data , </a:t>
            </a:r>
            <a:r>
              <a:rPr lang="en-US" sz="1000" dirty="0"/>
              <a:t>RCR </a:t>
            </a:r>
            <a:r>
              <a:rPr lang="en-US" sz="1000" dirty="0" smtClean="0"/>
              <a:t>Tabulations</a:t>
            </a:r>
            <a:endParaRPr lang="en-US" sz="1000" dirty="0"/>
          </a:p>
        </c:rich>
      </c:tx>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8.3194779324590157E-2"/>
          <c:y val="0.11512039136499574"/>
          <c:w val="0.86246888728491011"/>
          <c:h val="0.71161391076115488"/>
        </c:manualLayout>
      </c:layout>
      <c:lineChart>
        <c:grouping val="standard"/>
        <c:varyColors val="0"/>
        <c:ser>
          <c:idx val="0"/>
          <c:order val="0"/>
          <c:tx>
            <c:strRef>
              <c:f>Sheet1!$B$1</c:f>
              <c:strCache>
                <c:ptCount val="1"/>
                <c:pt idx="0">
                  <c:v>RENT GROWTH</c:v>
                </c:pt>
              </c:strCache>
            </c:strRef>
          </c:tx>
          <c:spPr>
            <a:ln w="28575" cap="rnd">
              <a:solidFill>
                <a:schemeClr val="accent1"/>
              </a:solidFill>
              <a:round/>
            </a:ln>
            <a:effectLst/>
          </c:spPr>
          <c:marker>
            <c:symbol val="none"/>
          </c:marker>
          <c:dLbls>
            <c:dLbl>
              <c:idx val="3"/>
              <c:layout>
                <c:manualLayout>
                  <c:x val="-3.8497048190446366E-2"/>
                  <c:y val="7.1507234450930171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7745572285669657E-2"/>
                  <c:y val="-0.1350692206295348"/>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5.1822949487139336E-2"/>
                  <c:y val="-0.1112334758125581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0.12881704586803208"/>
                  <c:y val="2.648416090775191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strCache>
            </c:strRef>
          </c:cat>
          <c:val>
            <c:numRef>
              <c:f>Sheet1!$B$2:$B$14</c:f>
              <c:numCache>
                <c:formatCode>0.0%</c:formatCode>
                <c:ptCount val="13"/>
                <c:pt idx="0">
                  <c:v>-2.14971155910535E-3</c:v>
                </c:pt>
                <c:pt idx="1">
                  <c:v>1.0238204636174402E-2</c:v>
                </c:pt>
                <c:pt idx="2">
                  <c:v>2.7785964951271388E-2</c:v>
                </c:pt>
                <c:pt idx="3">
                  <c:v>2.1893775176096197E-2</c:v>
                </c:pt>
                <c:pt idx="4">
                  <c:v>2.4301591160198036E-2</c:v>
                </c:pt>
                <c:pt idx="5">
                  <c:v>2.430005880278947E-2</c:v>
                </c:pt>
                <c:pt idx="6">
                  <c:v>6.7394566897545187E-3</c:v>
                </c:pt>
                <c:pt idx="7">
                  <c:v>3.2016164141722659E-3</c:v>
                </c:pt>
                <c:pt idx="8">
                  <c:v>1.2951955658671837E-2</c:v>
                </c:pt>
                <c:pt idx="9">
                  <c:v>1.1721541077641201E-2</c:v>
                </c:pt>
                <c:pt idx="10">
                  <c:v>3.7393679837542512E-3</c:v>
                </c:pt>
                <c:pt idx="11">
                  <c:v>5.330332620568555E-3</c:v>
                </c:pt>
                <c:pt idx="12">
                  <c:v>-6.65227033037738E-3</c:v>
                </c:pt>
              </c:numCache>
            </c:numRef>
          </c:val>
          <c:smooth val="0"/>
        </c:ser>
        <c:dLbls>
          <c:showLegendKey val="0"/>
          <c:showVal val="0"/>
          <c:showCatName val="0"/>
          <c:showSerName val="0"/>
          <c:showPercent val="0"/>
          <c:showBubbleSize val="0"/>
        </c:dLbls>
        <c:smooth val="0"/>
        <c:axId val="476029472"/>
        <c:axId val="476029864"/>
      </c:lineChart>
      <c:catAx>
        <c:axId val="4760294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76029864"/>
        <c:crosses val="autoZero"/>
        <c:auto val="1"/>
        <c:lblAlgn val="ctr"/>
        <c:lblOffset val="100"/>
        <c:noMultiLvlLbl val="0"/>
      </c:catAx>
      <c:valAx>
        <c:axId val="476029864"/>
        <c:scaling>
          <c:orientation val="minMax"/>
          <c:max val="3.0000000000000006E-2"/>
          <c:min val="-1.0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Submarket YoY Rent Growth</a:t>
                </a:r>
                <a:endParaRPr lang="en-US" sz="1000" dirty="0"/>
              </a:p>
            </c:rich>
          </c:tx>
          <c:layout>
            <c:manualLayout>
              <c:xMode val="edge"/>
              <c:yMode val="edge"/>
              <c:x val="7.7107185831967028E-3"/>
              <c:y val="0.2955407137669047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76029472"/>
        <c:crosses val="autoZero"/>
        <c:crossBetween val="between"/>
        <c:majorUnit val="5.000000000000001E-3"/>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r>
              <a:rPr lang="en-US" sz="1400">
                <a:latin typeface="Museo Sans 700" panose="02000000000000000000" pitchFamily="2" charset="0"/>
              </a:rPr>
              <a:t>Downtown/Shorewood Average</a:t>
            </a:r>
            <a:r>
              <a:rPr lang="en-US" sz="1400" baseline="0">
                <a:latin typeface="Museo Sans 700" panose="02000000000000000000" pitchFamily="2" charset="0"/>
              </a:rPr>
              <a:t> </a:t>
            </a:r>
            <a:r>
              <a:rPr lang="en-US" sz="1400">
                <a:latin typeface="Museo Sans 700" panose="02000000000000000000" pitchFamily="2" charset="0"/>
              </a:rPr>
              <a:t>New</a:t>
            </a:r>
            <a:r>
              <a:rPr lang="en-US" sz="1400" baseline="0">
                <a:latin typeface="Museo Sans 700" panose="02000000000000000000" pitchFamily="2" charset="0"/>
              </a:rPr>
              <a:t> Property Lease-up</a:t>
            </a:r>
            <a:endParaRPr lang="en-US" sz="1400">
              <a:latin typeface="Museo Sans 700" panose="02000000000000000000" pitchFamily="2" charset="0"/>
            </a:endParaRPr>
          </a:p>
          <a:p>
            <a:pPr>
              <a:defRPr/>
            </a:pPr>
            <a:r>
              <a:rPr lang="en-US" sz="800">
                <a:solidFill>
                  <a:srgbClr val="7030A0"/>
                </a:solidFill>
                <a:latin typeface="Museo Sans 300" panose="02000000000000000000" pitchFamily="2" charset="0"/>
              </a:rPr>
              <a:t>Sources:  Axiometrics Data, RCR Tabulations</a:t>
            </a:r>
          </a:p>
        </c:rich>
      </c:tx>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useo Sans 700" panose="02000000000000000000" pitchFamily="2" charset="0"/>
              <a:ea typeface="+mn-ea"/>
              <a:cs typeface="+mn-cs"/>
            </a:defRPr>
          </a:pPr>
          <a:endParaRPr lang="en-US"/>
        </a:p>
      </c:txPr>
    </c:title>
    <c:autoTitleDeleted val="0"/>
    <c:plotArea>
      <c:layout>
        <c:manualLayout>
          <c:layoutTarget val="inner"/>
          <c:xMode val="edge"/>
          <c:yMode val="edge"/>
          <c:x val="0.10689107799293329"/>
          <c:y val="0.20422465111693539"/>
          <c:w val="0.86005050960189344"/>
          <c:h val="0.44356550609655326"/>
        </c:manualLayout>
      </c:layout>
      <c:barChart>
        <c:barDir val="col"/>
        <c:grouping val="clustered"/>
        <c:varyColors val="0"/>
        <c:ser>
          <c:idx val="0"/>
          <c:order val="0"/>
          <c:tx>
            <c:strRef>
              <c:f>'Kansas City'!$T$471</c:f>
              <c:strCache>
                <c:ptCount val="1"/>
                <c:pt idx="0">
                  <c:v>2017</c:v>
                </c:pt>
              </c:strCache>
            </c:strRef>
          </c:tx>
          <c:spPr>
            <a:solidFill>
              <a:srgbClr val="0070C0"/>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'Kansas City'!$T$472:$T$483</c:f>
              <c:numCache>
                <c:formatCode>_(* #,##0.0_);_(* \(#,##0.0\);_(* "-"??_);_(@_)</c:formatCode>
                <c:ptCount val="12"/>
                <c:pt idx="0">
                  <c:v>5.1140588235294118</c:v>
                </c:pt>
                <c:pt idx="1">
                  <c:v>12.029454545454547</c:v>
                </c:pt>
                <c:pt idx="2">
                  <c:v>7.1964090909090883</c:v>
                </c:pt>
                <c:pt idx="3">
                  <c:v>13.888476190476192</c:v>
                </c:pt>
                <c:pt idx="4">
                  <c:v>12.022789473684208</c:v>
                </c:pt>
                <c:pt idx="5">
                  <c:v>17.611619047619048</c:v>
                </c:pt>
                <c:pt idx="6">
                  <c:v>25.390879999999996</c:v>
                </c:pt>
                <c:pt idx="7">
                  <c:v>17.802071428571427</c:v>
                </c:pt>
                <c:pt idx="8">
                  <c:v>7.9654230769230789</c:v>
                </c:pt>
                <c:pt idx="9">
                  <c:v>11.866888888888889</c:v>
                </c:pt>
                <c:pt idx="10">
                  <c:v>7.0419333333333336</c:v>
                </c:pt>
                <c:pt idx="11">
                  <c:v>8.1037931034482753</c:v>
                </c:pt>
              </c:numCache>
            </c:numRef>
          </c:val>
        </c:ser>
        <c:ser>
          <c:idx val="1"/>
          <c:order val="1"/>
          <c:tx>
            <c:strRef>
              <c:f>'Kansas City'!$U$471</c:f>
              <c:strCache>
                <c:ptCount val="1"/>
                <c:pt idx="0">
                  <c:v>2018</c:v>
                </c:pt>
              </c:strCache>
            </c:strRef>
          </c:tx>
          <c:spPr>
            <a:solidFill>
              <a:schemeClr val="bg1">
                <a:lumMod val="85000"/>
              </a:schemeClr>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'Kansas City'!$U$472:$U$483</c:f>
              <c:numCache>
                <c:formatCode>_(* #,##0.0_);_(* \(#,##0.0\);_(* "-"??_);_(@_)</c:formatCode>
                <c:ptCount val="12"/>
                <c:pt idx="0">
                  <c:v>6.4086999999999996</c:v>
                </c:pt>
                <c:pt idx="1">
                  <c:v>4.2183870967741921</c:v>
                </c:pt>
                <c:pt idx="2">
                  <c:v>3.0685862068965513</c:v>
                </c:pt>
                <c:pt idx="3">
                  <c:v>7.6286153846153821</c:v>
                </c:pt>
                <c:pt idx="4">
                  <c:v>8.9046923076923079</c:v>
                </c:pt>
                <c:pt idx="5">
                  <c:v>13.465703703703703</c:v>
                </c:pt>
                <c:pt idx="6">
                  <c:v>10.623800000000001</c:v>
                </c:pt>
                <c:pt idx="7">
                  <c:v>12.201719999999998</c:v>
                </c:pt>
                <c:pt idx="8">
                  <c:v>12.846680000000003</c:v>
                </c:pt>
                <c:pt idx="9">
                  <c:v>9.0883461538461532</c:v>
                </c:pt>
                <c:pt idx="10">
                  <c:v>9.5360769230769229</c:v>
                </c:pt>
                <c:pt idx="11">
                  <c:v>2.5915172413793108</c:v>
                </c:pt>
              </c:numCache>
            </c:numRef>
          </c:val>
        </c:ser>
        <c:ser>
          <c:idx val="2"/>
          <c:order val="2"/>
          <c:tx>
            <c:strRef>
              <c:f>'Kansas City'!$U$471</c:f>
              <c:strCache>
                <c:ptCount val="1"/>
                <c:pt idx="0">
                  <c:v>2018</c:v>
                </c:pt>
              </c:strCache>
            </c:strRef>
          </c:tx>
          <c:spPr>
            <a:solidFill>
              <a:srgbClr val="FFFF00"/>
            </a:solidFill>
            <a:ln w="6350">
              <a:solidFill>
                <a:schemeClr val="tx1"/>
              </a:solidFill>
            </a:ln>
            <a:effectLst/>
          </c:spPr>
          <c:invertIfNegative val="0"/>
          <c:cat>
            <c:strRef>
              <c:f>Denver!$S$472:$S$483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'Kansas City'!$V$472:$V$483</c:f>
              <c:numCache>
                <c:formatCode>_(* #,##0.0_);_(* \(#,##0.0\);_(* "-"??_);_(@_)</c:formatCode>
                <c:ptCount val="12"/>
                <c:pt idx="0">
                  <c:v>6.7582413793103466</c:v>
                </c:pt>
                <c:pt idx="1">
                  <c:v>3.739258064516128</c:v>
                </c:pt>
                <c:pt idx="2">
                  <c:v>4.7529310344827582</c:v>
                </c:pt>
              </c:numCache>
            </c:numRef>
          </c:val>
        </c:ser>
        <c:dLbls>
          <c:showLegendKey val="0"/>
          <c:showVal val="0"/>
          <c:showCatName val="0"/>
          <c:showSerName val="0"/>
          <c:showPercent val="0"/>
          <c:showBubbleSize val="0"/>
        </c:dLbls>
        <c:gapWidth val="49"/>
        <c:axId val="448366888"/>
        <c:axId val="448367280"/>
      </c:barChart>
      <c:catAx>
        <c:axId val="448366888"/>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448367280"/>
        <c:crosses val="autoZero"/>
        <c:auto val="1"/>
        <c:lblAlgn val="ctr"/>
        <c:lblOffset val="100"/>
        <c:noMultiLvlLbl val="0"/>
      </c:catAx>
      <c:valAx>
        <c:axId val="448367280"/>
        <c:scaling>
          <c:orientation val="minMax"/>
          <c:max val="30"/>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r>
                  <a:rPr lang="en-US"/>
                  <a:t>Avg. Units</a:t>
                </a:r>
                <a:r>
                  <a:rPr lang="en-US" baseline="0"/>
                  <a:t> Leased/Property</a:t>
                </a:r>
                <a:endParaRPr lang="en-US"/>
              </a:p>
            </c:rich>
          </c:tx>
          <c:layout>
            <c:manualLayout>
              <c:xMode val="edge"/>
              <c:yMode val="edge"/>
              <c:x val="1.4456067917613178E-2"/>
              <c:y val="0.17368377563915621"/>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title>
        <c:numFmt formatCode="General" sourceLinked="0"/>
        <c:majorTickMark val="in"/>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300" panose="02000000000000000000" pitchFamily="2" charset="0"/>
                <a:ea typeface="+mn-ea"/>
                <a:cs typeface="+mn-cs"/>
              </a:defRPr>
            </a:pPr>
            <a:endParaRPr lang="en-US"/>
          </a:p>
        </c:txPr>
        <c:crossAx val="448366888"/>
        <c:crosses val="autoZero"/>
        <c:crossBetween val="between"/>
        <c:majorUnit val="5"/>
        <c:minorUnit val="2.5000000000000005E-3"/>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useo Sans 700" panose="02000000000000000000" pitchFamily="2" charset="0"/>
                <a:ea typeface="+mn-ea"/>
                <a:cs typeface="+mn-cs"/>
              </a:defRPr>
            </a:pPr>
            <a:endParaRPr lang="en-US"/>
          </a:p>
        </c:txPr>
      </c:dTable>
      <c:spPr>
        <a:noFill/>
        <a:ln>
          <a:noFill/>
        </a:ln>
        <a:effectLst/>
      </c:spPr>
    </c:plotArea>
    <c:plotVisOnly val="1"/>
    <c:dispBlanksAs val="gap"/>
    <c:showDLblsOverMax val="0"/>
  </c:chart>
  <c:spPr>
    <a:solidFill>
      <a:schemeClr val="bg1"/>
    </a:solidFill>
    <a:ln w="25400" cap="flat" cmpd="sng" algn="ctr">
      <a:noFill/>
      <a:round/>
    </a:ln>
    <a:effectLst/>
  </c:spPr>
  <c:txPr>
    <a:bodyPr/>
    <a:lstStyle/>
    <a:p>
      <a:pPr>
        <a:defRPr sz="800">
          <a:latin typeface="Museo Sans 700" panose="02000000000000000000" pitchFamily="2"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Milwaukee Downtown/Shorewood Submarket Occupancy Trends</a:t>
            </a:r>
            <a:r>
              <a:rPr lang="en-US" sz="1600" dirty="0" smtClean="0"/>
              <a:t> </a:t>
            </a:r>
            <a:endParaRPr lang="en-US" sz="1600" dirty="0"/>
          </a:p>
          <a:p>
            <a:pPr>
              <a:defRPr/>
            </a:pPr>
            <a:r>
              <a:rPr lang="en-US" sz="1000" dirty="0"/>
              <a:t>Sources:  </a:t>
            </a:r>
            <a:r>
              <a:rPr lang="en-US" sz="1000" dirty="0" err="1" smtClean="0"/>
              <a:t>Axiometrics</a:t>
            </a:r>
            <a:r>
              <a:rPr lang="en-US" sz="1000" dirty="0" smtClean="0"/>
              <a:t> Occupancy Data , </a:t>
            </a:r>
            <a:r>
              <a:rPr lang="en-US" sz="1000" dirty="0"/>
              <a:t>RCR </a:t>
            </a:r>
            <a:r>
              <a:rPr lang="en-US" sz="1000" dirty="0" smtClean="0"/>
              <a:t>Tabulations</a:t>
            </a:r>
            <a:endParaRPr lang="en-US" sz="1000" dirty="0"/>
          </a:p>
        </c:rich>
      </c:tx>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8.3194779324590157E-2"/>
          <c:y val="0.12306563963732134"/>
          <c:w val="0.86246888728491011"/>
          <c:h val="0.71161391076115488"/>
        </c:manualLayout>
      </c:layout>
      <c:lineChart>
        <c:grouping val="standard"/>
        <c:varyColors val="0"/>
        <c:ser>
          <c:idx val="0"/>
          <c:order val="0"/>
          <c:tx>
            <c:strRef>
              <c:f>Sheet1!$B$1</c:f>
              <c:strCache>
                <c:ptCount val="1"/>
                <c:pt idx="0">
                  <c:v>OCCUPANCY</c:v>
                </c:pt>
              </c:strCache>
            </c:strRef>
          </c:tx>
          <c:spPr>
            <a:ln w="28575" cap="rnd">
              <a:solidFill>
                <a:schemeClr val="accent1"/>
              </a:solidFill>
              <a:round/>
            </a:ln>
            <a:effectLst/>
          </c:spPr>
          <c:marker>
            <c:symbol val="none"/>
          </c:marker>
          <c:dLbls>
            <c:dLbl>
              <c:idx val="3"/>
              <c:layout>
                <c:manualLayout>
                  <c:x val="-0.11252983317207399"/>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1458359589711578E-2"/>
                  <c:y val="7.1507234450930171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4.2939015289344136E-2"/>
                  <c:y val="-8.4749314904806153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9613113992651052E-2"/>
                  <c:y val="5.82651539970542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strCache>
            </c:strRef>
          </c:cat>
          <c:val>
            <c:numRef>
              <c:f>Sheet1!$B$2:$B$14</c:f>
              <c:numCache>
                <c:formatCode>0.0%</c:formatCode>
                <c:ptCount val="13"/>
                <c:pt idx="0">
                  <c:v>0.94137408197109695</c:v>
                </c:pt>
                <c:pt idx="1">
                  <c:v>0.94324220142602488</c:v>
                </c:pt>
                <c:pt idx="2">
                  <c:v>0.94967226519337011</c:v>
                </c:pt>
                <c:pt idx="3">
                  <c:v>0.90572872117400416</c:v>
                </c:pt>
                <c:pt idx="4">
                  <c:v>0.91239084507042245</c:v>
                </c:pt>
                <c:pt idx="5">
                  <c:v>0.93468525379770262</c:v>
                </c:pt>
                <c:pt idx="6">
                  <c:v>0.93232586143015928</c:v>
                </c:pt>
                <c:pt idx="7">
                  <c:v>0.92175632347702185</c:v>
                </c:pt>
                <c:pt idx="8">
                  <c:v>0.92959992874955477</c:v>
                </c:pt>
                <c:pt idx="9">
                  <c:v>0.94584111150694694</c:v>
                </c:pt>
                <c:pt idx="10">
                  <c:v>0.95194513715710682</c:v>
                </c:pt>
                <c:pt idx="11">
                  <c:v>0.95295653722835771</c:v>
                </c:pt>
                <c:pt idx="12">
                  <c:v>0.95273120769504827</c:v>
                </c:pt>
              </c:numCache>
            </c:numRef>
          </c:val>
          <c:smooth val="0"/>
        </c:ser>
        <c:dLbls>
          <c:showLegendKey val="0"/>
          <c:showVal val="0"/>
          <c:showCatName val="0"/>
          <c:showSerName val="0"/>
          <c:showPercent val="0"/>
          <c:showBubbleSize val="0"/>
        </c:dLbls>
        <c:smooth val="0"/>
        <c:axId val="476030256"/>
        <c:axId val="476030648"/>
      </c:lineChart>
      <c:catAx>
        <c:axId val="47603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76030648"/>
        <c:crosses val="autoZero"/>
        <c:auto val="1"/>
        <c:lblAlgn val="ctr"/>
        <c:lblOffset val="100"/>
        <c:noMultiLvlLbl val="0"/>
      </c:catAx>
      <c:valAx>
        <c:axId val="476030648"/>
        <c:scaling>
          <c:orientation val="minMax"/>
          <c:max val="0.97"/>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Submarket Occupancy</a:t>
                </a:r>
                <a:endParaRPr lang="en-US" sz="1000" dirty="0"/>
              </a:p>
            </c:rich>
          </c:tx>
          <c:layout>
            <c:manualLayout>
              <c:xMode val="edge"/>
              <c:yMode val="edge"/>
              <c:x val="7.7107185831967028E-3"/>
              <c:y val="0.340563787310083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76030256"/>
        <c:crosses val="autoZero"/>
        <c:crossBetween val="between"/>
        <c:majorUnit val="1.0000000000000002E-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r>
              <a:rPr lang="en-US" sz="1600" baseline="0" dirty="0" smtClean="0"/>
              <a:t>Milwaukee Downtown/Shorewood Submarket Effective Rent Trends</a:t>
            </a:r>
            <a:r>
              <a:rPr lang="en-US" sz="1600" dirty="0" smtClean="0"/>
              <a:t> </a:t>
            </a:r>
            <a:endParaRPr lang="en-US" sz="1600" dirty="0"/>
          </a:p>
          <a:p>
            <a:pPr>
              <a:defRPr/>
            </a:pPr>
            <a:r>
              <a:rPr lang="en-US" sz="1000" dirty="0"/>
              <a:t>Sources:  </a:t>
            </a:r>
            <a:r>
              <a:rPr lang="en-US" sz="1000" dirty="0" err="1" smtClean="0"/>
              <a:t>Axiometrics</a:t>
            </a:r>
            <a:r>
              <a:rPr lang="en-US" sz="1000" dirty="0" smtClean="0"/>
              <a:t> Rent Data , </a:t>
            </a:r>
            <a:r>
              <a:rPr lang="en-US" sz="1000" dirty="0"/>
              <a:t>RCR </a:t>
            </a:r>
            <a:r>
              <a:rPr lang="en-US" sz="1000" dirty="0" smtClean="0"/>
              <a:t>Tabulations</a:t>
            </a:r>
            <a:endParaRPr lang="en-US" sz="1000" dirty="0"/>
          </a:p>
        </c:rich>
      </c:tx>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50000"/>
                </a:schemeClr>
              </a:solidFill>
              <a:latin typeface="+mj-lt"/>
              <a:ea typeface="+mn-ea"/>
              <a:cs typeface="+mn-cs"/>
            </a:defRPr>
          </a:pPr>
          <a:endParaRPr lang="en-US"/>
        </a:p>
      </c:txPr>
    </c:title>
    <c:autoTitleDeleted val="0"/>
    <c:plotArea>
      <c:layout>
        <c:manualLayout>
          <c:layoutTarget val="inner"/>
          <c:xMode val="edge"/>
          <c:yMode val="edge"/>
          <c:x val="8.3194779324590157E-2"/>
          <c:y val="0.11512039136499574"/>
          <c:w val="0.86246888728491011"/>
          <c:h val="0.71161391076115488"/>
        </c:manualLayout>
      </c:layout>
      <c:lineChart>
        <c:grouping val="standard"/>
        <c:varyColors val="0"/>
        <c:ser>
          <c:idx val="0"/>
          <c:order val="0"/>
          <c:tx>
            <c:strRef>
              <c:f>Sheet1!$B$1</c:f>
              <c:strCache>
                <c:ptCount val="1"/>
                <c:pt idx="0">
                  <c:v>RENT GROWTH</c:v>
                </c:pt>
              </c:strCache>
            </c:strRef>
          </c:tx>
          <c:spPr>
            <a:ln w="28575" cap="rnd">
              <a:solidFill>
                <a:schemeClr val="accent1"/>
              </a:solidFill>
              <a:round/>
            </a:ln>
            <a:effectLst/>
          </c:spPr>
          <c:marker>
            <c:symbol val="none"/>
          </c:marker>
          <c:dLbls>
            <c:dLbl>
              <c:idx val="3"/>
              <c:layout>
                <c:manualLayout>
                  <c:x val="-6.3668195084199755E-2"/>
                  <c:y val="0.1959827907173641"/>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8497048190446477E-2"/>
                  <c:y val="7.6804066632480544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6.2187539384567204E-2"/>
                  <c:y val="-7.4155650541705365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8.8839341977953162E-3"/>
                  <c:y val="0.1006398114494572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strCache>
            </c:strRef>
          </c:cat>
          <c:val>
            <c:numRef>
              <c:f>Sheet1!$B$2:$B$14</c:f>
              <c:numCache>
                <c:formatCode>0.0%</c:formatCode>
                <c:ptCount val="13"/>
                <c:pt idx="0">
                  <c:v>-5.3780030924270653E-3</c:v>
                </c:pt>
                <c:pt idx="1">
                  <c:v>3.53066477815803E-3</c:v>
                </c:pt>
                <c:pt idx="2">
                  <c:v>1.3972365582882741E-2</c:v>
                </c:pt>
                <c:pt idx="3">
                  <c:v>2.5862826727185845E-2</c:v>
                </c:pt>
                <c:pt idx="4">
                  <c:v>6.7503053720454449E-4</c:v>
                </c:pt>
                <c:pt idx="5">
                  <c:v>-1.4974013021013026E-2</c:v>
                </c:pt>
                <c:pt idx="6">
                  <c:v>-8.1670106987796216E-3</c:v>
                </c:pt>
                <c:pt idx="7">
                  <c:v>-2.1041732733299207E-2</c:v>
                </c:pt>
                <c:pt idx="8">
                  <c:v>-9.9375037940391472E-3</c:v>
                </c:pt>
                <c:pt idx="9">
                  <c:v>-4.1726715688693181E-4</c:v>
                </c:pt>
                <c:pt idx="10">
                  <c:v>-4.3038055612484383E-3</c:v>
                </c:pt>
                <c:pt idx="11">
                  <c:v>2.0951654300943194E-2</c:v>
                </c:pt>
                <c:pt idx="12">
                  <c:v>1.8832436229896096E-2</c:v>
                </c:pt>
              </c:numCache>
            </c:numRef>
          </c:val>
          <c:smooth val="0"/>
        </c:ser>
        <c:dLbls>
          <c:showLegendKey val="0"/>
          <c:showVal val="0"/>
          <c:showCatName val="0"/>
          <c:showSerName val="0"/>
          <c:showPercent val="0"/>
          <c:showBubbleSize val="0"/>
        </c:dLbls>
        <c:smooth val="0"/>
        <c:axId val="476031432"/>
        <c:axId val="476031824"/>
      </c:lineChart>
      <c:catAx>
        <c:axId val="4760314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crossAx val="476031824"/>
        <c:crosses val="autoZero"/>
        <c:auto val="1"/>
        <c:lblAlgn val="ctr"/>
        <c:lblOffset val="100"/>
        <c:noMultiLvlLbl val="0"/>
      </c:catAx>
      <c:valAx>
        <c:axId val="476031824"/>
        <c:scaling>
          <c:orientation val="minMax"/>
          <c:max val="3.0000000000000006E-2"/>
          <c:min val="-3.0000000000000006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r>
                  <a:rPr lang="en-US" sz="1000" dirty="0" smtClean="0"/>
                  <a:t>Submarket YoY Rent Growth</a:t>
                </a:r>
                <a:endParaRPr lang="en-US" sz="1000" dirty="0"/>
              </a:p>
            </c:rich>
          </c:tx>
          <c:layout>
            <c:manualLayout>
              <c:xMode val="edge"/>
              <c:yMode val="edge"/>
              <c:x val="7.7107185831967028E-3"/>
              <c:y val="0.2955407137669047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j-lt"/>
                <a:ea typeface="+mn-ea"/>
                <a:cs typeface="+mn-cs"/>
              </a:defRPr>
            </a:pPr>
            <a:endParaRPr lang="en-US"/>
          </a:p>
        </c:txPr>
        <c:crossAx val="476031432"/>
        <c:crosses val="autoZero"/>
        <c:crossBetween val="between"/>
        <c:majorUnit val="1.0000000000000002E-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solidFill>
            <a:schemeClr val="tx1">
              <a:lumMod val="50000"/>
            </a:schemeClr>
          </a:solidFill>
          <a:latin typeface="+mj-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chemeClr val="tx1">
                    <a:lumMod val="50000"/>
                  </a:schemeClr>
                </a:solidFill>
              </a:rPr>
              <a:t>Real</a:t>
            </a:r>
            <a:r>
              <a:rPr lang="en-US" b="1" baseline="0" dirty="0" smtClean="0">
                <a:solidFill>
                  <a:schemeClr val="tx1">
                    <a:lumMod val="50000"/>
                  </a:schemeClr>
                </a:solidFill>
              </a:rPr>
              <a:t> GDP and Nominal GDP Growth</a:t>
            </a:r>
          </a:p>
          <a:p>
            <a:pPr>
              <a:defRPr/>
            </a:pPr>
            <a:r>
              <a:rPr lang="en-US" sz="1200" baseline="0" dirty="0" smtClean="0"/>
              <a:t>Sources: Bureau of Economic Analysis, St. Louis Fed, RCR Forecasts</a:t>
            </a:r>
            <a:endParaRPr lang="en-US" sz="12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REAL GDP</c:v>
                </c:pt>
              </c:strCache>
            </c:strRef>
          </c:tx>
          <c:spPr>
            <a:ln w="50800" cap="rnd">
              <a:solidFill>
                <a:schemeClr val="tx1">
                  <a:lumMod val="50000"/>
                </a:schemeClr>
              </a:solidFill>
              <a:round/>
            </a:ln>
            <a:effectLst/>
          </c:spPr>
          <c:marker>
            <c:symbol val="none"/>
          </c:marker>
          <c:dLbls>
            <c:dLbl>
              <c:idx val="12"/>
              <c:layout>
                <c:manualLayout>
                  <c:x val="-4.4409199048374308E-2"/>
                  <c:y val="-4.279835529627535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Sheet1!$A$6:$A$38</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Sheet1!$B$6:$B$38</c:f>
              <c:numCache>
                <c:formatCode>0.0%</c:formatCode>
                <c:ptCount val="33"/>
                <c:pt idx="0">
                  <c:v>1.5568472067739814E-2</c:v>
                </c:pt>
                <c:pt idx="1">
                  <c:v>1.2959511649949018E-2</c:v>
                </c:pt>
                <c:pt idx="2">
                  <c:v>1.5362465839109829E-2</c:v>
                </c:pt>
                <c:pt idx="3">
                  <c:v>1.8787567185918119E-2</c:v>
                </c:pt>
                <c:pt idx="4">
                  <c:v>1.9382625743193049E-2</c:v>
                </c:pt>
                <c:pt idx="5">
                  <c:v>2.1147073120103554E-2</c:v>
                </c:pt>
                <c:pt idx="6">
                  <c:v>2.3388767136516941E-2</c:v>
                </c:pt>
                <c:pt idx="7">
                  <c:v>2.4717073062386685E-2</c:v>
                </c:pt>
                <c:pt idx="8">
                  <c:v>2.5804143005357938E-2</c:v>
                </c:pt>
                <c:pt idx="9">
                  <c:v>2.8698065867747591E-2</c:v>
                </c:pt>
                <c:pt idx="10">
                  <c:v>3.0027852456974591E-2</c:v>
                </c:pt>
                <c:pt idx="11">
                  <c:v>2.9713849360817779E-2</c:v>
                </c:pt>
                <c:pt idx="12">
                  <c:v>3.210893844306506E-2</c:v>
                </c:pt>
              </c:numCache>
            </c:numRef>
          </c:val>
          <c:smooth val="1"/>
        </c:ser>
        <c:ser>
          <c:idx val="1"/>
          <c:order val="1"/>
          <c:tx>
            <c:strRef>
              <c:f>Sheet1!$C$1</c:f>
              <c:strCache>
                <c:ptCount val="1"/>
                <c:pt idx="0">
                  <c:v>Column1</c:v>
                </c:pt>
              </c:strCache>
            </c:strRef>
          </c:tx>
          <c:spPr>
            <a:ln w="50800" cap="rnd">
              <a:solidFill>
                <a:schemeClr val="tx1">
                  <a:lumMod val="50000"/>
                </a:schemeClr>
              </a:solidFill>
              <a:prstDash val="sysDot"/>
              <a:round/>
            </a:ln>
            <a:effectLst/>
          </c:spPr>
          <c:marker>
            <c:symbol val="none"/>
          </c:marker>
          <c:dLbls>
            <c:dLbl>
              <c:idx val="15"/>
              <c:layout>
                <c:manualLayout>
                  <c:x val="-3.0134813639968221E-2"/>
                  <c:y val="-7.75720189744992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3.013481363996828E-2"/>
                  <c:y val="-6.9547327356447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2.8548770816812053E-2"/>
                  <c:y val="-6.41975329444132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2.8548770816812053E-2"/>
                  <c:y val="-6.41975329444131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4099983140489676E-2"/>
                  <c:y val="-7.0884775959456234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9793876875620514E-2"/>
                      <c:h val="5.4474386911454162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Sheet1!$A$6:$A$38</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Sheet1!$C$6:$C$38</c:f>
              <c:numCache>
                <c:formatCode>0.0%</c:formatCode>
                <c:ptCount val="33"/>
                <c:pt idx="12">
                  <c:v>3.210893844306506E-2</c:v>
                </c:pt>
                <c:pt idx="13">
                  <c:v>2.1937961566446579E-2</c:v>
                </c:pt>
                <c:pt idx="14">
                  <c:v>1.5432615583685371E-2</c:v>
                </c:pt>
                <c:pt idx="15">
                  <c:v>1.2223174966547087E-2</c:v>
                </c:pt>
                <c:pt idx="16">
                  <c:v>7.7181679328426709E-3</c:v>
                </c:pt>
                <c:pt idx="17">
                  <c:v>9.7818482624892362E-3</c:v>
                </c:pt>
                <c:pt idx="18">
                  <c:v>1.0791126927886615E-2</c:v>
                </c:pt>
                <c:pt idx="19">
                  <c:v>1.1990190942526929E-2</c:v>
                </c:pt>
                <c:pt idx="20">
                  <c:v>1.232539537759887E-2</c:v>
                </c:pt>
                <c:pt idx="21">
                  <c:v>1.3954170270370931E-2</c:v>
                </c:pt>
                <c:pt idx="22">
                  <c:v>1.5227875754476806E-2</c:v>
                </c:pt>
                <c:pt idx="23">
                  <c:v>1.607640214084784E-2</c:v>
                </c:pt>
                <c:pt idx="24">
                  <c:v>1.6826844624789776E-2</c:v>
                </c:pt>
                <c:pt idx="25">
                  <c:v>1.730731954921905E-2</c:v>
                </c:pt>
                <c:pt idx="26">
                  <c:v>1.7674230826649789E-2</c:v>
                </c:pt>
                <c:pt idx="27">
                  <c:v>1.8012364223011033E-2</c:v>
                </c:pt>
                <c:pt idx="28">
                  <c:v>1.8130882041713571E-2</c:v>
                </c:pt>
                <c:pt idx="29">
                  <c:v>1.8310447742341314E-2</c:v>
                </c:pt>
                <c:pt idx="30">
                  <c:v>1.8444470521248174E-2</c:v>
                </c:pt>
                <c:pt idx="31">
                  <c:v>1.8531659823478489E-2</c:v>
                </c:pt>
                <c:pt idx="32">
                  <c:v>1.866739830558857E-2</c:v>
                </c:pt>
              </c:numCache>
            </c:numRef>
          </c:val>
          <c:smooth val="1"/>
        </c:ser>
        <c:ser>
          <c:idx val="2"/>
          <c:order val="2"/>
          <c:tx>
            <c:strRef>
              <c:f>Sheet1!$D$1</c:f>
              <c:strCache>
                <c:ptCount val="1"/>
                <c:pt idx="0">
                  <c:v>NGDP</c:v>
                </c:pt>
              </c:strCache>
            </c:strRef>
          </c:tx>
          <c:spPr>
            <a:ln w="50800" cap="rnd">
              <a:solidFill>
                <a:srgbClr val="C00000"/>
              </a:solidFill>
              <a:round/>
            </a:ln>
            <a:effectLst/>
          </c:spPr>
          <c:marker>
            <c:symbol val="none"/>
          </c:marker>
          <c:dLbls>
            <c:dLbl>
              <c:idx val="12"/>
              <c:layout>
                <c:manualLayout>
                  <c:x val="-2.0618556701030927E-2"/>
                  <c:y val="-5.884773853237867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Sheet1!$A$6:$A$38</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Sheet1!$D$6:$D$38</c:f>
              <c:numCache>
                <c:formatCode>0.0%</c:formatCode>
                <c:ptCount val="33"/>
                <c:pt idx="0">
                  <c:v>2.4412782293036991E-2</c:v>
                </c:pt>
                <c:pt idx="1">
                  <c:v>2.3018830874791139E-2</c:v>
                </c:pt>
                <c:pt idx="2">
                  <c:v>2.5560668968293395E-2</c:v>
                </c:pt>
                <c:pt idx="3">
                  <c:v>3.4044913113889137E-2</c:v>
                </c:pt>
                <c:pt idx="4">
                  <c:v>4.0926431613009316E-2</c:v>
                </c:pt>
                <c:pt idx="5">
                  <c:v>3.8538776266940571E-2</c:v>
                </c:pt>
                <c:pt idx="6">
                  <c:v>4.1938338419953362E-2</c:v>
                </c:pt>
                <c:pt idx="7">
                  <c:v>4.4921913384858174E-2</c:v>
                </c:pt>
                <c:pt idx="8">
                  <c:v>4.5844472682393493E-2</c:v>
                </c:pt>
                <c:pt idx="9">
                  <c:v>5.4382680455101168E-2</c:v>
                </c:pt>
                <c:pt idx="10">
                  <c:v>5.463171111156722E-2</c:v>
                </c:pt>
                <c:pt idx="11">
                  <c:v>5.2103666283124857E-2</c:v>
                </c:pt>
                <c:pt idx="12">
                  <c:v>5.0977576171544345E-2</c:v>
                </c:pt>
              </c:numCache>
            </c:numRef>
          </c:val>
          <c:smooth val="1"/>
        </c:ser>
        <c:ser>
          <c:idx val="3"/>
          <c:order val="3"/>
          <c:tx>
            <c:strRef>
              <c:f>Sheet1!$E$1</c:f>
              <c:strCache>
                <c:ptCount val="1"/>
                <c:pt idx="0">
                  <c:v>Column2</c:v>
                </c:pt>
              </c:strCache>
            </c:strRef>
          </c:tx>
          <c:spPr>
            <a:ln w="50800" cap="rnd">
              <a:solidFill>
                <a:srgbClr val="C00000"/>
              </a:solidFill>
              <a:prstDash val="sysDot"/>
              <a:round/>
            </a:ln>
            <a:effectLst/>
          </c:spPr>
          <c:marker>
            <c:symbol val="none"/>
          </c:marker>
          <c:dLbls>
            <c:dLbl>
              <c:idx val="15"/>
              <c:layout>
                <c:manualLayout>
                  <c:x val="-2.696272799365583E-2"/>
                  <c:y val="-6.95473273564475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2.696272799365583E-2"/>
                  <c:y val="-9.0946505004585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3.0134813639968394E-2"/>
                  <c:y val="-7.48971217684819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3.3306899286280729E-2"/>
                  <c:y val="-7.48971217684819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2.8548770816812171E-2"/>
                  <c:y val="-7.489712176848195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strRef>
              <c:f>Sheet1!$A$6:$A$38</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Sheet1!$E$6:$E$38</c:f>
              <c:numCache>
                <c:formatCode>General</c:formatCode>
                <c:ptCount val="33"/>
                <c:pt idx="12" formatCode="0.0%">
                  <c:v>5.0977576171544345E-2</c:v>
                </c:pt>
                <c:pt idx="13" formatCode="0.0%">
                  <c:v>4.0133474306503623E-2</c:v>
                </c:pt>
                <c:pt idx="14" formatCode="0.0%">
                  <c:v>3.2818465312580328E-2</c:v>
                </c:pt>
                <c:pt idx="15" formatCode="0.0%">
                  <c:v>2.9058620224094486E-2</c:v>
                </c:pt>
                <c:pt idx="16" formatCode="0.0%">
                  <c:v>2.3702010835289659E-2</c:v>
                </c:pt>
                <c:pt idx="17" formatCode="0.0%">
                  <c:v>2.4901416200766989E-2</c:v>
                </c:pt>
                <c:pt idx="18" formatCode="0.0%">
                  <c:v>2.5695507328265636E-2</c:v>
                </c:pt>
                <c:pt idx="19" formatCode="0.0%">
                  <c:v>2.6714533745941509E-2</c:v>
                </c:pt>
                <c:pt idx="20" formatCode="0.0%">
                  <c:v>2.7255556437147055E-2</c:v>
                </c:pt>
                <c:pt idx="21" formatCode="0.0%">
                  <c:v>2.9140076282023034E-2</c:v>
                </c:pt>
                <c:pt idx="22" formatCode="0.0%">
                  <c:v>3.078841957167909E-2</c:v>
                </c:pt>
                <c:pt idx="23" formatCode="0.0%">
                  <c:v>3.199147852075214E-2</c:v>
                </c:pt>
                <c:pt idx="24" formatCode="0.0%">
                  <c:v>3.3130806256513746E-2</c:v>
                </c:pt>
                <c:pt idx="25" formatCode="0.0%">
                  <c:v>3.3986210017187199E-2</c:v>
                </c:pt>
                <c:pt idx="26" formatCode="0.0%">
                  <c:v>3.4672034995566203E-2</c:v>
                </c:pt>
                <c:pt idx="27" formatCode="0.0%">
                  <c:v>3.5292034898016147E-2</c:v>
                </c:pt>
                <c:pt idx="28" formatCode="0.0%">
                  <c:v>3.56541440690675E-2</c:v>
                </c:pt>
                <c:pt idx="29" formatCode="0.0%">
                  <c:v>3.60326149216674E-2</c:v>
                </c:pt>
                <c:pt idx="30" formatCode="0.0%">
                  <c:v>3.6344994615954994E-2</c:v>
                </c:pt>
                <c:pt idx="31" formatCode="0.0%">
                  <c:v>3.6579556216321328E-2</c:v>
                </c:pt>
                <c:pt idx="32" formatCode="0.0%">
                  <c:v>3.6844691397841287E-2</c:v>
                </c:pt>
              </c:numCache>
            </c:numRef>
          </c:val>
          <c:smooth val="1"/>
        </c:ser>
        <c:dLbls>
          <c:showLegendKey val="0"/>
          <c:showVal val="0"/>
          <c:showCatName val="0"/>
          <c:showSerName val="0"/>
          <c:showPercent val="0"/>
          <c:showBubbleSize val="0"/>
        </c:dLbls>
        <c:smooth val="0"/>
        <c:axId val="299330288"/>
        <c:axId val="297694600"/>
      </c:lineChart>
      <c:catAx>
        <c:axId val="29933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297694600"/>
        <c:crosses val="autoZero"/>
        <c:auto val="1"/>
        <c:lblAlgn val="ctr"/>
        <c:lblOffset val="100"/>
        <c:tickLblSkip val="4"/>
        <c:noMultiLvlLbl val="0"/>
      </c:catAx>
      <c:valAx>
        <c:axId val="297694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Year-on-year Change</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2993302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GDP PRICE DEFLATOR:  ANNUAL CHANGE</a:t>
            </a:r>
          </a:p>
          <a:p>
            <a:pPr>
              <a:defRPr/>
            </a:pPr>
            <a:r>
              <a:rPr lang="en-US" sz="1200" baseline="0" dirty="0" smtClean="0"/>
              <a:t>Sources: Bureau of Economic Analysis, St. Louis Fed, RCR Forecast</a:t>
            </a:r>
            <a:endParaRPr lang="en-US" sz="12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GDP DEFLATOR YoY CHG</c:v>
                </c:pt>
              </c:strCache>
            </c:strRef>
          </c:tx>
          <c:spPr>
            <a:ln w="50800" cap="rnd">
              <a:solidFill>
                <a:schemeClr val="tx1">
                  <a:lumMod val="50000"/>
                </a:schemeClr>
              </a:solidFill>
              <a:round/>
            </a:ln>
            <a:effectLst/>
          </c:spPr>
          <c:marker>
            <c:symbol val="none"/>
          </c:marker>
          <c:dLbls>
            <c:dLbl>
              <c:idx val="12"/>
              <c:layout>
                <c:manualLayout>
                  <c:x val="-1.5860428231562833E-3"/>
                  <c:y val="-0.10164609382865408"/>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Sheet1!$B$2:$B$34</c:f>
              <c:numCache>
                <c:formatCode>0.0%</c:formatCode>
                <c:ptCount val="33"/>
                <c:pt idx="0">
                  <c:v>8.7087606099014447E-3</c:v>
                </c:pt>
                <c:pt idx="1">
                  <c:v>9.9295384674140674E-3</c:v>
                </c:pt>
                <c:pt idx="2">
                  <c:v>1.0036435590817794E-2</c:v>
                </c:pt>
                <c:pt idx="3">
                  <c:v>1.4979314280279654E-2</c:v>
                </c:pt>
                <c:pt idx="4">
                  <c:v>2.1131788110989369E-2</c:v>
                </c:pt>
                <c:pt idx="5">
                  <c:v>1.7035678496473583E-2</c:v>
                </c:pt>
                <c:pt idx="6">
                  <c:v>1.8130957314546281E-2</c:v>
                </c:pt>
                <c:pt idx="7">
                  <c:v>1.9715142428785581E-2</c:v>
                </c:pt>
                <c:pt idx="8">
                  <c:v>1.9538569098112246E-2</c:v>
                </c:pt>
                <c:pt idx="9">
                  <c:v>2.4967466071760702E-2</c:v>
                </c:pt>
                <c:pt idx="10">
                  <c:v>2.3885954281802624E-2</c:v>
                </c:pt>
                <c:pt idx="11">
                  <c:v>2.1741527604205002E-2</c:v>
                </c:pt>
                <c:pt idx="12">
                  <c:v>1.8277239853343286E-2</c:v>
                </c:pt>
              </c:numCache>
            </c:numRef>
          </c:val>
          <c:smooth val="1"/>
        </c:ser>
        <c:ser>
          <c:idx val="1"/>
          <c:order val="1"/>
          <c:tx>
            <c:strRef>
              <c:f>Sheet1!$C$1</c:f>
              <c:strCache>
                <c:ptCount val="1"/>
                <c:pt idx="0">
                  <c:v>Column1</c:v>
                </c:pt>
              </c:strCache>
            </c:strRef>
          </c:tx>
          <c:spPr>
            <a:ln w="50800" cap="rnd">
              <a:solidFill>
                <a:schemeClr val="tx1"/>
              </a:solidFill>
              <a:prstDash val="sysDot"/>
              <a:round/>
            </a:ln>
            <a:effectLst/>
          </c:spPr>
          <c:marker>
            <c:symbol val="none"/>
          </c:marke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Sheet1!$C$2:$C$34</c:f>
              <c:numCache>
                <c:formatCode>General</c:formatCode>
                <c:ptCount val="33"/>
                <c:pt idx="12" formatCode="0.0%">
                  <c:v>1.8277239853343286E-2</c:v>
                </c:pt>
                <c:pt idx="13" formatCode="0.0%">
                  <c:v>1.5017950598944898E-2</c:v>
                </c:pt>
                <c:pt idx="14" formatCode="0.0%">
                  <c:v>1.3245345633416686E-2</c:v>
                </c:pt>
                <c:pt idx="15" formatCode="0.0%">
                  <c:v>1.2030731501724555E-2</c:v>
                </c:pt>
                <c:pt idx="16" formatCode="0.0%">
                  <c:v>1.1468593607331953E-2</c:v>
                </c:pt>
                <c:pt idx="17" formatCode="0.0%">
                  <c:v>1.1611712406929584E-2</c:v>
                </c:pt>
                <c:pt idx="18" formatCode="0.0%">
                  <c:v>1.192050893184734E-2</c:v>
                </c:pt>
                <c:pt idx="19" formatCode="0.0%">
                  <c:v>1.2431796514234867E-2</c:v>
                </c:pt>
                <c:pt idx="20" formatCode="0.0%">
                  <c:v>1.2949450594550344E-2</c:v>
                </c:pt>
                <c:pt idx="21" formatCode="0.0%">
                  <c:v>1.3311850579904614E-2</c:v>
                </c:pt>
                <c:pt idx="22" formatCode="0.0%">
                  <c:v>1.3597280295226045E-2</c:v>
                </c:pt>
                <c:pt idx="23" formatCode="0.0%">
                  <c:v>1.3716116086127078E-2</c:v>
                </c:pt>
                <c:pt idx="24" formatCode="0.0%">
                  <c:v>1.3674270297693766E-2</c:v>
                </c:pt>
                <c:pt idx="25" formatCode="0.0%">
                  <c:v>1.3542394979955078E-2</c:v>
                </c:pt>
                <c:pt idx="26" formatCode="0.0%">
                  <c:v>1.3338350733563072E-2</c:v>
                </c:pt>
                <c:pt idx="27" formatCode="0.0%">
                  <c:v>1.3141395093912376E-2</c:v>
                </c:pt>
                <c:pt idx="28" formatCode="0.0%">
                  <c:v>1.3011361161768521E-2</c:v>
                </c:pt>
                <c:pt idx="29" formatCode="0.0%">
                  <c:v>1.2976052262087218E-2</c:v>
                </c:pt>
                <c:pt idx="30" formatCode="0.0%">
                  <c:v>1.3055594308579957E-2</c:v>
                </c:pt>
                <c:pt idx="31" formatCode="0.0%">
                  <c:v>1.3230156558355445E-2</c:v>
                </c:pt>
                <c:pt idx="32" formatCode="0.0%">
                  <c:v>1.3488122994861096E-2</c:v>
                </c:pt>
              </c:numCache>
            </c:numRef>
          </c:val>
          <c:smooth val="0"/>
        </c:ser>
        <c:dLbls>
          <c:showLegendKey val="0"/>
          <c:showVal val="0"/>
          <c:showCatName val="0"/>
          <c:showSerName val="0"/>
          <c:showPercent val="0"/>
          <c:showBubbleSize val="0"/>
        </c:dLbls>
        <c:smooth val="0"/>
        <c:axId val="450521048"/>
        <c:axId val="450521440"/>
      </c:lineChart>
      <c:catAx>
        <c:axId val="45052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0521440"/>
        <c:crosses val="autoZero"/>
        <c:auto val="1"/>
        <c:lblAlgn val="ctr"/>
        <c:lblOffset val="100"/>
        <c:tickLblSkip val="4"/>
        <c:noMultiLvlLbl val="0"/>
      </c:catAx>
      <c:valAx>
        <c:axId val="450521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Year-on-year Change</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05210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egendEntry>
        <c:idx val="1"/>
        <c:delete val="1"/>
      </c:legendEntry>
      <c:layout>
        <c:manualLayout>
          <c:xMode val="edge"/>
          <c:yMode val="edge"/>
          <c:x val="0.66107988285762453"/>
          <c:y val="0.65434620246739261"/>
          <c:w val="0.3122572386619793"/>
          <c:h val="5.40900020767312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US PAYROLL JOB GROWTH:  ANNUAL CHANGE</a:t>
            </a:r>
          </a:p>
          <a:p>
            <a:pPr>
              <a:defRPr/>
            </a:pPr>
            <a:r>
              <a:rPr lang="en-US" sz="1200" baseline="0" dirty="0" smtClean="0"/>
              <a:t>Sources: Bureau of Labor Statistics, RCR Tabulations</a:t>
            </a:r>
            <a:endParaRPr lang="en-US" sz="12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PAYROLL JOB GROWTH</c:v>
                </c:pt>
              </c:strCache>
            </c:strRef>
          </c:tx>
          <c:spPr>
            <a:ln w="50800" cap="rnd">
              <a:solidFill>
                <a:schemeClr val="tx1">
                  <a:lumMod val="50000"/>
                </a:schemeClr>
              </a:solidFill>
              <a:round/>
            </a:ln>
            <a:effectLst/>
          </c:spPr>
          <c:marker>
            <c:symbol val="none"/>
          </c:marker>
          <c:dLbls>
            <c:dLbl>
              <c:idx val="12"/>
              <c:layout>
                <c:manualLayout>
                  <c:x val="-5.2339413164155434E-2"/>
                  <c:y val="0.123045271476791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Sheet1!$B$2:$B$34</c:f>
              <c:numCache>
                <c:formatCode>0.0%</c:formatCode>
                <c:ptCount val="33"/>
                <c:pt idx="0">
                  <c:v>1.8825083203135362E-2</c:v>
                </c:pt>
                <c:pt idx="1">
                  <c:v>1.7552503830298383E-2</c:v>
                </c:pt>
                <c:pt idx="2">
                  <c:v>1.8149480387533057E-2</c:v>
                </c:pt>
                <c:pt idx="3">
                  <c:v>1.6274717792178484E-2</c:v>
                </c:pt>
                <c:pt idx="4">
                  <c:v>1.6610265815917957E-2</c:v>
                </c:pt>
                <c:pt idx="5">
                  <c:v>1.6002287358654277E-2</c:v>
                </c:pt>
                <c:pt idx="6">
                  <c:v>1.5090408786913478E-2</c:v>
                </c:pt>
                <c:pt idx="7">
                  <c:v>1.5266601489057674E-2</c:v>
                </c:pt>
                <c:pt idx="8">
                  <c:v>1.5169995426131955E-2</c:v>
                </c:pt>
                <c:pt idx="9">
                  <c:v>1.6285846564448869E-2</c:v>
                </c:pt>
                <c:pt idx="10">
                  <c:v>1.7545054555856643E-2</c:v>
                </c:pt>
                <c:pt idx="11">
                  <c:v>1.7804713804713712E-2</c:v>
                </c:pt>
                <c:pt idx="12">
                  <c:v>1.7851413436004604E-2</c:v>
                </c:pt>
              </c:numCache>
            </c:numRef>
          </c:val>
          <c:smooth val="1"/>
        </c:ser>
        <c:ser>
          <c:idx val="1"/>
          <c:order val="1"/>
          <c:tx>
            <c:strRef>
              <c:f>Sheet1!$C$1</c:f>
              <c:strCache>
                <c:ptCount val="1"/>
                <c:pt idx="0">
                  <c:v>Column1</c:v>
                </c:pt>
              </c:strCache>
            </c:strRef>
          </c:tx>
          <c:spPr>
            <a:ln w="50800" cap="rnd">
              <a:solidFill>
                <a:schemeClr val="tx1"/>
              </a:solidFill>
              <a:prstDash val="sysDot"/>
              <a:round/>
            </a:ln>
            <a:effectLst/>
          </c:spPr>
          <c:marker>
            <c:symbol val="none"/>
          </c:marke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Sheet1!$C$2:$C$34</c:f>
              <c:numCache>
                <c:formatCode>General</c:formatCode>
                <c:ptCount val="33"/>
                <c:pt idx="12" formatCode="0.0%">
                  <c:v>1.7851413436004604E-2</c:v>
                </c:pt>
                <c:pt idx="13" formatCode="0.0%">
                  <c:v>1.5911066902238077E-2</c:v>
                </c:pt>
                <c:pt idx="14" formatCode="0.0%">
                  <c:v>1.2945099278548342E-2</c:v>
                </c:pt>
                <c:pt idx="15" formatCode="0.0%">
                  <c:v>9.9545973774560498E-3</c:v>
                </c:pt>
                <c:pt idx="16" formatCode="0.0%">
                  <c:v>7.0293340938282758E-3</c:v>
                </c:pt>
                <c:pt idx="17" formatCode="0.0%">
                  <c:v>5.2774403746987109E-3</c:v>
                </c:pt>
                <c:pt idx="18" formatCode="0.0%">
                  <c:v>4.5342846804616197E-3</c:v>
                </c:pt>
                <c:pt idx="19" formatCode="0.0%">
                  <c:v>4.629562220483982E-3</c:v>
                </c:pt>
                <c:pt idx="20" formatCode="0.0%">
                  <c:v>5.1325439694744068E-3</c:v>
                </c:pt>
                <c:pt idx="21" formatCode="0.0%">
                  <c:v>5.9519395552383812E-3</c:v>
                </c:pt>
                <c:pt idx="22" formatCode="0.0%">
                  <c:v>6.8457060523857034E-3</c:v>
                </c:pt>
                <c:pt idx="23" formatCode="0.0%">
                  <c:v>7.6380362594733022E-3</c:v>
                </c:pt>
                <c:pt idx="24" formatCode="0.0%">
                  <c:v>8.2657773046918778E-3</c:v>
                </c:pt>
                <c:pt idx="25" formatCode="0.0%">
                  <c:v>8.6967661938212107E-3</c:v>
                </c:pt>
                <c:pt idx="26" formatCode="0.0%">
                  <c:v>8.961290833044918E-3</c:v>
                </c:pt>
                <c:pt idx="27" formatCode="0.0%">
                  <c:v>9.1191004473734644E-3</c:v>
                </c:pt>
                <c:pt idx="28" formatCode="0.0%">
                  <c:v>9.2052319739599174E-3</c:v>
                </c:pt>
                <c:pt idx="29" formatCode="0.0%">
                  <c:v>9.2872092763720548E-3</c:v>
                </c:pt>
                <c:pt idx="30" formatCode="0.0%">
                  <c:v>9.402510948598489E-3</c:v>
                </c:pt>
                <c:pt idx="31" formatCode="0.0%">
                  <c:v>9.5513818612735658E-3</c:v>
                </c:pt>
                <c:pt idx="32" formatCode="0.0%">
                  <c:v>9.7299182753532616E-3</c:v>
                </c:pt>
              </c:numCache>
            </c:numRef>
          </c:val>
          <c:smooth val="0"/>
        </c:ser>
        <c:dLbls>
          <c:showLegendKey val="0"/>
          <c:showVal val="0"/>
          <c:showCatName val="0"/>
          <c:showSerName val="0"/>
          <c:showPercent val="0"/>
          <c:showBubbleSize val="0"/>
        </c:dLbls>
        <c:smooth val="0"/>
        <c:axId val="450522224"/>
        <c:axId val="450522616"/>
      </c:lineChart>
      <c:catAx>
        <c:axId val="45052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0522616"/>
        <c:crosses val="autoZero"/>
        <c:auto val="1"/>
        <c:lblAlgn val="ctr"/>
        <c:lblOffset val="100"/>
        <c:tickLblSkip val="4"/>
        <c:noMultiLvlLbl val="0"/>
      </c:catAx>
      <c:valAx>
        <c:axId val="450522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Year-on-year</a:t>
                </a:r>
                <a:r>
                  <a:rPr lang="en-US" baseline="0" dirty="0" smtClean="0"/>
                  <a:t> Change</a:t>
                </a:r>
                <a:endParaRPr lang="en-US" dirty="0"/>
              </a:p>
            </c:rich>
          </c:tx>
          <c:layout>
            <c:manualLayout>
              <c:xMode val="edge"/>
              <c:yMode val="edge"/>
              <c:x val="9.5162569389373505E-3"/>
              <c:y val="0.3163765210581809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05222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egendEntry>
        <c:idx val="1"/>
        <c:delete val="1"/>
      </c:legendEntry>
      <c:layout>
        <c:manualLayout>
          <c:xMode val="edge"/>
          <c:yMode val="edge"/>
          <c:x val="0.66107988285762453"/>
          <c:y val="0.65434620246739261"/>
          <c:w val="0.29787857406008228"/>
          <c:h val="5.40900020767312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lumMod val="50000"/>
                  </a:schemeClr>
                </a:solidFill>
              </a:rPr>
              <a:t>US PI AND PCE GROWTH:  ANNUAL CHANGE</a:t>
            </a:r>
          </a:p>
          <a:p>
            <a:pPr>
              <a:defRPr/>
            </a:pPr>
            <a:r>
              <a:rPr lang="en-US" sz="1200" baseline="0" dirty="0" smtClean="0"/>
              <a:t>Sources: Bureau of Economic Analysis, RCR Forecasts</a:t>
            </a:r>
            <a:endParaRPr lang="en-US" sz="12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PERSONAL INCOME GROWTH</c:v>
                </c:pt>
              </c:strCache>
            </c:strRef>
          </c:tx>
          <c:spPr>
            <a:ln w="50800" cap="rnd">
              <a:solidFill>
                <a:schemeClr val="tx1">
                  <a:lumMod val="50000"/>
                </a:schemeClr>
              </a:solidFill>
              <a:round/>
            </a:ln>
            <a:effectLst/>
          </c:spPr>
          <c:marker>
            <c:symbol val="none"/>
          </c:marke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Sheet1!$B$2:$B$14</c:f>
              <c:numCache>
                <c:formatCode>0.0%</c:formatCode>
                <c:ptCount val="13"/>
                <c:pt idx="0">
                  <c:v>2.2546900000000002E-2</c:v>
                </c:pt>
                <c:pt idx="1">
                  <c:v>1.32003E-2</c:v>
                </c:pt>
                <c:pt idx="2">
                  <c:v>1.0242100000000001E-2</c:v>
                </c:pt>
                <c:pt idx="3">
                  <c:v>1.3691399999999999E-2</c:v>
                </c:pt>
                <c:pt idx="4">
                  <c:v>2.0536800000000001E-2</c:v>
                </c:pt>
                <c:pt idx="5">
                  <c:v>2.62486E-2</c:v>
                </c:pt>
                <c:pt idx="6">
                  <c:v>2.8356200000000002E-2</c:v>
                </c:pt>
                <c:pt idx="7">
                  <c:v>2.75041E-2</c:v>
                </c:pt>
                <c:pt idx="8">
                  <c:v>2.36788E-2</c:v>
                </c:pt>
                <c:pt idx="9">
                  <c:v>2.2185899999999998E-2</c:v>
                </c:pt>
                <c:pt idx="10">
                  <c:v>2.27808E-2</c:v>
                </c:pt>
                <c:pt idx="11">
                  <c:v>2.6568499999999998E-2</c:v>
                </c:pt>
                <c:pt idx="12">
                  <c:v>2.6825199999999997E-2</c:v>
                </c:pt>
              </c:numCache>
            </c:numRef>
          </c:val>
          <c:smooth val="1"/>
        </c:ser>
        <c:ser>
          <c:idx val="4"/>
          <c:order val="1"/>
          <c:tx>
            <c:strRef>
              <c:f>Sheet1!$C$1</c:f>
              <c:strCache>
                <c:ptCount val="1"/>
                <c:pt idx="0">
                  <c:v>Column1</c:v>
                </c:pt>
              </c:strCache>
            </c:strRef>
          </c:tx>
          <c:spPr>
            <a:ln w="38100" cap="rnd">
              <a:solidFill>
                <a:schemeClr val="tx1">
                  <a:lumMod val="50000"/>
                </a:schemeClr>
              </a:solidFill>
              <a:prstDash val="sysDot"/>
              <a:round/>
            </a:ln>
            <a:effectLst/>
          </c:spPr>
          <c:marker>
            <c:symbol val="none"/>
          </c:marke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Sheet1!$C$2:$C$34</c:f>
              <c:numCache>
                <c:formatCode>General</c:formatCode>
                <c:ptCount val="33"/>
                <c:pt idx="12" formatCode="0.0%">
                  <c:v>2.6825211687121146E-2</c:v>
                </c:pt>
                <c:pt idx="13" formatCode="0.0%">
                  <c:v>2.6824358818485872E-2</c:v>
                </c:pt>
                <c:pt idx="14" formatCode="0.0%">
                  <c:v>2.501678606092643E-2</c:v>
                </c:pt>
                <c:pt idx="15" formatCode="0.0%">
                  <c:v>2.2081935916731851E-2</c:v>
                </c:pt>
                <c:pt idx="16" formatCode="0.0%">
                  <c:v>1.9263574783129012E-2</c:v>
                </c:pt>
                <c:pt idx="17" formatCode="0.0%">
                  <c:v>1.8026544442923623E-2</c:v>
                </c:pt>
                <c:pt idx="18" formatCode="0.0%">
                  <c:v>1.7633800783800356E-2</c:v>
                </c:pt>
                <c:pt idx="19" formatCode="0.0%">
                  <c:v>1.8207013182256128E-2</c:v>
                </c:pt>
                <c:pt idx="20" formatCode="0.0%">
                  <c:v>1.9185826190282945E-2</c:v>
                </c:pt>
                <c:pt idx="21" formatCode="0.0%">
                  <c:v>2.0155984603508655E-2</c:v>
                </c:pt>
                <c:pt idx="22" formatCode="0.0%">
                  <c:v>2.0998378184840814E-2</c:v>
                </c:pt>
                <c:pt idx="23" formatCode="0.0%">
                  <c:v>2.1505624874603571E-2</c:v>
                </c:pt>
                <c:pt idx="24" formatCode="0.0%">
                  <c:v>2.1729429482824605E-2</c:v>
                </c:pt>
                <c:pt idx="25" formatCode="0.0%">
                  <c:v>2.1826467514708802E-2</c:v>
                </c:pt>
                <c:pt idx="26" formatCode="0.0%">
                  <c:v>2.183139199255239E-2</c:v>
                </c:pt>
                <c:pt idx="27" formatCode="0.0%">
                  <c:v>2.1851223812677206E-2</c:v>
                </c:pt>
                <c:pt idx="28" formatCode="0.0%">
                  <c:v>2.1901574737899308E-2</c:v>
                </c:pt>
                <c:pt idx="29" formatCode="0.0%">
                  <c:v>2.1969023444050082E-2</c:v>
                </c:pt>
                <c:pt idx="30" formatCode="0.0%">
                  <c:v>2.2045124287401924E-2</c:v>
                </c:pt>
                <c:pt idx="31" formatCode="0.0%">
                  <c:v>2.2110777800558375E-2</c:v>
                </c:pt>
                <c:pt idx="32" formatCode="0.0%">
                  <c:v>2.2164814643386203E-2</c:v>
                </c:pt>
              </c:numCache>
            </c:numRef>
          </c:val>
          <c:smooth val="0"/>
        </c:ser>
        <c:ser>
          <c:idx val="2"/>
          <c:order val="2"/>
          <c:tx>
            <c:strRef>
              <c:f>Sheet1!$D$1</c:f>
              <c:strCache>
                <c:ptCount val="1"/>
                <c:pt idx="0">
                  <c:v>PERSONAL CONSUMPTION EXPENDITURES</c:v>
                </c:pt>
              </c:strCache>
            </c:strRef>
          </c:tx>
          <c:spPr>
            <a:ln w="50800" cap="rnd">
              <a:solidFill>
                <a:srgbClr val="C00000"/>
              </a:solidFill>
              <a:round/>
            </a:ln>
            <a:effectLst/>
          </c:spPr>
          <c:marker>
            <c:symbol val="none"/>
          </c:marker>
          <c:dLbls>
            <c:dLbl>
              <c:idx val="12"/>
              <c:layout>
                <c:manualLayout>
                  <c:x val="-3.3306899286280847E-2"/>
                  <c:y val="-8.0246916180516381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Sheet1!$D$2:$D$14</c:f>
              <c:numCache>
                <c:formatCode>0.0%</c:formatCode>
                <c:ptCount val="13"/>
                <c:pt idx="0">
                  <c:v>2.7434850162414426E-2</c:v>
                </c:pt>
                <c:pt idx="1">
                  <c:v>2.7470871384038587E-2</c:v>
                </c:pt>
                <c:pt idx="2">
                  <c:v>2.6925517242301078E-2</c:v>
                </c:pt>
                <c:pt idx="3">
                  <c:v>2.7665256049802078E-2</c:v>
                </c:pt>
                <c:pt idx="4">
                  <c:v>2.607965999371209E-2</c:v>
                </c:pt>
                <c:pt idx="5">
                  <c:v>2.4706040511546679E-2</c:v>
                </c:pt>
                <c:pt idx="6">
                  <c:v>2.363720822563109E-2</c:v>
                </c:pt>
                <c:pt idx="7">
                  <c:v>2.6965673703378323E-2</c:v>
                </c:pt>
                <c:pt idx="8">
                  <c:v>2.3752847180162018E-2</c:v>
                </c:pt>
                <c:pt idx="9">
                  <c:v>2.605989520496399E-2</c:v>
                </c:pt>
                <c:pt idx="10">
                  <c:v>2.9271970724294549E-2</c:v>
                </c:pt>
                <c:pt idx="11">
                  <c:v>2.5650915694326315E-2</c:v>
                </c:pt>
                <c:pt idx="12">
                  <c:v>2.7364804349092164E-2</c:v>
                </c:pt>
              </c:numCache>
            </c:numRef>
          </c:val>
          <c:smooth val="1"/>
        </c:ser>
        <c:ser>
          <c:idx val="3"/>
          <c:order val="3"/>
          <c:tx>
            <c:strRef>
              <c:f>Sheet1!$E$1</c:f>
              <c:strCache>
                <c:ptCount val="1"/>
              </c:strCache>
            </c:strRef>
          </c:tx>
          <c:spPr>
            <a:ln w="50800" cap="rnd">
              <a:solidFill>
                <a:srgbClr val="C00000"/>
              </a:solidFill>
              <a:prstDash val="sysDot"/>
              <a:round/>
            </a:ln>
            <a:effectLst/>
          </c:spPr>
          <c:marker>
            <c:symbol val="none"/>
          </c:marker>
          <c:cat>
            <c:strRef>
              <c:f>Sheet1!$A$2:$A$34</c:f>
              <c:strCache>
                <c:ptCount val="33"/>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pt idx="20">
                  <c:v>1Q21</c:v>
                </c:pt>
                <c:pt idx="21">
                  <c:v>2Q21</c:v>
                </c:pt>
                <c:pt idx="22">
                  <c:v>3Q21</c:v>
                </c:pt>
                <c:pt idx="23">
                  <c:v>4Q21</c:v>
                </c:pt>
                <c:pt idx="24">
                  <c:v>1Q22</c:v>
                </c:pt>
                <c:pt idx="25">
                  <c:v>2Q22</c:v>
                </c:pt>
                <c:pt idx="26">
                  <c:v>3Q22</c:v>
                </c:pt>
                <c:pt idx="27">
                  <c:v>4Q22</c:v>
                </c:pt>
                <c:pt idx="28">
                  <c:v>1Q23</c:v>
                </c:pt>
                <c:pt idx="29">
                  <c:v>2Q23</c:v>
                </c:pt>
                <c:pt idx="30">
                  <c:v>3Q23</c:v>
                </c:pt>
                <c:pt idx="31">
                  <c:v>4Q23</c:v>
                </c:pt>
                <c:pt idx="32">
                  <c:v>1Q24</c:v>
                </c:pt>
              </c:strCache>
            </c:strRef>
          </c:cat>
          <c:val>
            <c:numRef>
              <c:f>Sheet1!$E$2:$E$34</c:f>
              <c:numCache>
                <c:formatCode>General</c:formatCode>
                <c:ptCount val="33"/>
                <c:pt idx="12" formatCode="0.0%">
                  <c:v>2.7364804349092164E-2</c:v>
                </c:pt>
                <c:pt idx="13" formatCode="0.0%">
                  <c:v>2.6140949344279234E-2</c:v>
                </c:pt>
                <c:pt idx="14" formatCode="0.0%">
                  <c:v>2.3943571108024655E-2</c:v>
                </c:pt>
                <c:pt idx="15" formatCode="0.0%">
                  <c:v>2.4220136092232399E-2</c:v>
                </c:pt>
                <c:pt idx="16" formatCode="0.0%">
                  <c:v>2.0539327589632776E-2</c:v>
                </c:pt>
                <c:pt idx="17" formatCode="0.0%">
                  <c:v>2.1006997992366383E-2</c:v>
                </c:pt>
                <c:pt idx="18" formatCode="0.0%">
                  <c:v>2.1108740085658245E-2</c:v>
                </c:pt>
                <c:pt idx="19" formatCode="0.0%">
                  <c:v>2.0186561617450523E-2</c:v>
                </c:pt>
                <c:pt idx="20" formatCode="0.0%">
                  <c:v>2.1159026322644416E-2</c:v>
                </c:pt>
                <c:pt idx="21" formatCode="0.0%">
                  <c:v>2.1028547751057919E-2</c:v>
                </c:pt>
                <c:pt idx="22" formatCode="0.0%">
                  <c:v>2.1123438805367108E-2</c:v>
                </c:pt>
                <c:pt idx="23" formatCode="0.0%">
                  <c:v>2.1679836388941047E-2</c:v>
                </c:pt>
                <c:pt idx="24" formatCode="0.0%">
                  <c:v>2.135958092856605E-2</c:v>
                </c:pt>
                <c:pt idx="25" formatCode="0.0%">
                  <c:v>2.1505515431265602E-2</c:v>
                </c:pt>
                <c:pt idx="26" formatCode="0.0%">
                  <c:v>2.1519584510440871E-2</c:v>
                </c:pt>
                <c:pt idx="27" formatCode="0.0%">
                  <c:v>2.1268213882496168E-2</c:v>
                </c:pt>
                <c:pt idx="28" formatCode="0.0%">
                  <c:v>2.1338269183802262E-2</c:v>
                </c:pt>
                <c:pt idx="29" formatCode="0.0%">
                  <c:v>2.1195195138220765E-2</c:v>
                </c:pt>
                <c:pt idx="30" formatCode="0.0%">
                  <c:v>2.1066377152959226E-2</c:v>
                </c:pt>
                <c:pt idx="31" formatCode="0.0%">
                  <c:v>2.1082313886691208E-2</c:v>
                </c:pt>
                <c:pt idx="32" formatCode="0.0%">
                  <c:v>2.1010784787830371E-2</c:v>
                </c:pt>
              </c:numCache>
            </c:numRef>
          </c:val>
          <c:smooth val="1"/>
        </c:ser>
        <c:dLbls>
          <c:showLegendKey val="0"/>
          <c:showVal val="0"/>
          <c:showCatName val="0"/>
          <c:showSerName val="0"/>
          <c:showPercent val="0"/>
          <c:showBubbleSize val="0"/>
        </c:dLbls>
        <c:smooth val="0"/>
        <c:axId val="450523400"/>
        <c:axId val="450523792"/>
      </c:lineChart>
      <c:catAx>
        <c:axId val="450523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0523792"/>
        <c:crosses val="autoZero"/>
        <c:auto val="1"/>
        <c:lblAlgn val="ctr"/>
        <c:lblOffset val="100"/>
        <c:tickLblSkip val="4"/>
        <c:noMultiLvlLbl val="0"/>
      </c:catAx>
      <c:valAx>
        <c:axId val="450523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Year-on-year Change</a:t>
                </a:r>
                <a:endParaRPr lang="en-US" dirty="0"/>
              </a:p>
            </c:rich>
          </c:tx>
          <c:layout>
            <c:manualLayout>
              <c:xMode val="edge"/>
              <c:yMode val="edge"/>
              <c:x val="3.1720856463124504E-3"/>
              <c:y val="0.3163765210581809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5052340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legendEntry>
      <c:legendEntry>
        <c:idx val="1"/>
        <c:delete val="1"/>
      </c:legendEntry>
      <c:legendEntry>
        <c:idx val="2"/>
        <c:txPr>
          <a:bodyPr rot="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en-US"/>
          </a:p>
        </c:txPr>
      </c:legendEntry>
      <c:legendEntry>
        <c:idx val="3"/>
        <c:delete val="1"/>
      </c:legendEntry>
      <c:layout>
        <c:manualLayout>
          <c:xMode val="edge"/>
          <c:yMode val="edge"/>
          <c:x val="0.51357790030409556"/>
          <c:y val="0.20228857465048358"/>
          <c:w val="0.45787332887909232"/>
          <c:h val="9.421346016698940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2684D-ED1D-4B69-9EA5-9ED57BB9D6BA}" type="doc">
      <dgm:prSet loTypeId="urn:microsoft.com/office/officeart/2005/8/layout/default" loCatId="list" qsTypeId="urn:microsoft.com/office/officeart/2005/8/quickstyle/3d5" qsCatId="3D" csTypeId="urn:microsoft.com/office/officeart/2005/8/colors/accent1_2" csCatId="accent1" phldr="1"/>
      <dgm:spPr/>
      <dgm:t>
        <a:bodyPr/>
        <a:lstStyle/>
        <a:p>
          <a:endParaRPr lang="en-US"/>
        </a:p>
      </dgm:t>
    </dgm:pt>
    <dgm:pt modelId="{D6EDECD7-03B0-4ECE-B691-162BA9A10708}">
      <dgm:prSet phldrT="[Text]"/>
      <dgm:spPr/>
      <dgm:t>
        <a:bodyPr/>
        <a:lstStyle/>
        <a:p>
          <a:r>
            <a:rPr lang="en-US" dirty="0" smtClean="0"/>
            <a:t>CHICAGO</a:t>
          </a:r>
          <a:endParaRPr lang="en-US" dirty="0"/>
        </a:p>
      </dgm:t>
    </dgm:pt>
    <dgm:pt modelId="{E83E0459-2247-466E-9B53-6902862669B4}" type="parTrans" cxnId="{ED899E51-FC1D-4149-B059-8EF6FECEB7BD}">
      <dgm:prSet/>
      <dgm:spPr/>
      <dgm:t>
        <a:bodyPr/>
        <a:lstStyle/>
        <a:p>
          <a:endParaRPr lang="en-US"/>
        </a:p>
      </dgm:t>
    </dgm:pt>
    <dgm:pt modelId="{B8B53319-F59B-41CE-84E6-082986902C42}" type="sibTrans" cxnId="{ED899E51-FC1D-4149-B059-8EF6FECEB7BD}">
      <dgm:prSet/>
      <dgm:spPr/>
      <dgm:t>
        <a:bodyPr/>
        <a:lstStyle/>
        <a:p>
          <a:endParaRPr lang="en-US"/>
        </a:p>
      </dgm:t>
    </dgm:pt>
    <dgm:pt modelId="{1BCDA232-4E7C-4567-B7E6-ACC8C5B5A08E}">
      <dgm:prSet phldrT="[Text]"/>
      <dgm:spPr/>
      <dgm:t>
        <a:bodyPr/>
        <a:lstStyle/>
        <a:p>
          <a:r>
            <a:rPr lang="en-US" dirty="0" smtClean="0"/>
            <a:t>CHICAGO</a:t>
          </a:r>
          <a:endParaRPr lang="en-US" dirty="0"/>
        </a:p>
      </dgm:t>
    </dgm:pt>
    <dgm:pt modelId="{DFEC31E0-35CC-44BB-B013-99EAA82A861E}" type="parTrans" cxnId="{716AB89D-45F7-437B-AFA1-3AC6D82407ED}">
      <dgm:prSet/>
      <dgm:spPr/>
      <dgm:t>
        <a:bodyPr/>
        <a:lstStyle/>
        <a:p>
          <a:endParaRPr lang="en-US"/>
        </a:p>
      </dgm:t>
    </dgm:pt>
    <dgm:pt modelId="{FE97CC82-9FCA-4C43-8F7E-AB4D80A7BB11}" type="sibTrans" cxnId="{716AB89D-45F7-437B-AFA1-3AC6D82407ED}">
      <dgm:prSet/>
      <dgm:spPr/>
      <dgm:t>
        <a:bodyPr/>
        <a:lstStyle/>
        <a:p>
          <a:endParaRPr lang="en-US"/>
        </a:p>
      </dgm:t>
    </dgm:pt>
    <dgm:pt modelId="{8EBF84C8-6149-4F46-9440-CD21FD501AA0}">
      <dgm:prSet phldrT="[Text]"/>
      <dgm:spPr/>
      <dgm:t>
        <a:bodyPr/>
        <a:lstStyle/>
        <a:p>
          <a:r>
            <a:rPr lang="en-US" dirty="0" smtClean="0"/>
            <a:t>CHICAGO</a:t>
          </a:r>
          <a:endParaRPr lang="en-US" dirty="0"/>
        </a:p>
      </dgm:t>
    </dgm:pt>
    <dgm:pt modelId="{9704EE6B-749B-4E67-B7CC-30BC5D622BAC}" type="parTrans" cxnId="{B3DD968E-4655-4F98-95A6-A8D35B70E301}">
      <dgm:prSet/>
      <dgm:spPr/>
      <dgm:t>
        <a:bodyPr/>
        <a:lstStyle/>
        <a:p>
          <a:endParaRPr lang="en-US"/>
        </a:p>
      </dgm:t>
    </dgm:pt>
    <dgm:pt modelId="{9241F9D0-FE4E-4F5F-8BAB-DC4CD6F220D4}" type="sibTrans" cxnId="{B3DD968E-4655-4F98-95A6-A8D35B70E301}">
      <dgm:prSet/>
      <dgm:spPr/>
      <dgm:t>
        <a:bodyPr/>
        <a:lstStyle/>
        <a:p>
          <a:endParaRPr lang="en-US"/>
        </a:p>
      </dgm:t>
    </dgm:pt>
    <dgm:pt modelId="{F7016CD6-9622-425B-93D6-FB35C0E2C41F}">
      <dgm:prSet phldrT="[Text]"/>
      <dgm:spPr/>
      <dgm:t>
        <a:bodyPr/>
        <a:lstStyle/>
        <a:p>
          <a:r>
            <a:rPr lang="en-US" dirty="0" smtClean="0"/>
            <a:t>CHICAGO</a:t>
          </a:r>
          <a:endParaRPr lang="en-US" dirty="0"/>
        </a:p>
      </dgm:t>
    </dgm:pt>
    <dgm:pt modelId="{B5F31C43-6AD6-4161-9DD5-E33805484874}" type="parTrans" cxnId="{D8ED40AB-075F-498A-BE9C-B4E819CAE818}">
      <dgm:prSet/>
      <dgm:spPr/>
      <dgm:t>
        <a:bodyPr/>
        <a:lstStyle/>
        <a:p>
          <a:endParaRPr lang="en-US"/>
        </a:p>
      </dgm:t>
    </dgm:pt>
    <dgm:pt modelId="{A1A7697B-94D5-4B6D-A2A0-BD23D553F088}" type="sibTrans" cxnId="{D8ED40AB-075F-498A-BE9C-B4E819CAE818}">
      <dgm:prSet/>
      <dgm:spPr/>
      <dgm:t>
        <a:bodyPr/>
        <a:lstStyle/>
        <a:p>
          <a:endParaRPr lang="en-US"/>
        </a:p>
      </dgm:t>
    </dgm:pt>
    <dgm:pt modelId="{A9D55C88-1B2E-401C-9B92-08F0773868AD}">
      <dgm:prSet phldrT="[Text]"/>
      <dgm:spPr/>
      <dgm:t>
        <a:bodyPr/>
        <a:lstStyle/>
        <a:p>
          <a:r>
            <a:rPr lang="en-US" dirty="0" smtClean="0"/>
            <a:t>CHICAGO</a:t>
          </a:r>
          <a:endParaRPr lang="en-US" dirty="0"/>
        </a:p>
      </dgm:t>
    </dgm:pt>
    <dgm:pt modelId="{6E14ACF0-DE1D-4687-8EEA-421BC2CBF7D6}" type="parTrans" cxnId="{450CFAC7-F419-4F75-98E9-0895FBC48087}">
      <dgm:prSet/>
      <dgm:spPr/>
      <dgm:t>
        <a:bodyPr/>
        <a:lstStyle/>
        <a:p>
          <a:endParaRPr lang="en-US"/>
        </a:p>
      </dgm:t>
    </dgm:pt>
    <dgm:pt modelId="{9B80E688-1927-4252-8A47-1D08D4008464}" type="sibTrans" cxnId="{450CFAC7-F419-4F75-98E9-0895FBC48087}">
      <dgm:prSet/>
      <dgm:spPr/>
      <dgm:t>
        <a:bodyPr/>
        <a:lstStyle/>
        <a:p>
          <a:endParaRPr lang="en-US"/>
        </a:p>
      </dgm:t>
    </dgm:pt>
    <dgm:pt modelId="{0D366CF2-8522-48C8-A884-03058EBA3137}">
      <dgm:prSet/>
      <dgm:spPr/>
      <dgm:t>
        <a:bodyPr/>
        <a:lstStyle/>
        <a:p>
          <a:r>
            <a:rPr lang="en-US" dirty="0" smtClean="0"/>
            <a:t>CHICAGO</a:t>
          </a:r>
          <a:endParaRPr lang="en-US" dirty="0"/>
        </a:p>
      </dgm:t>
    </dgm:pt>
    <dgm:pt modelId="{6525F2EA-6B80-448E-BB7F-1F3A6374404E}" type="parTrans" cxnId="{24F2A964-38B1-4775-8A0B-BDBDD68FA6C1}">
      <dgm:prSet/>
      <dgm:spPr/>
      <dgm:t>
        <a:bodyPr/>
        <a:lstStyle/>
        <a:p>
          <a:endParaRPr lang="en-US"/>
        </a:p>
      </dgm:t>
    </dgm:pt>
    <dgm:pt modelId="{3572CBEF-ECB3-41AC-B09C-48A22F5CE5E3}" type="sibTrans" cxnId="{24F2A964-38B1-4775-8A0B-BDBDD68FA6C1}">
      <dgm:prSet/>
      <dgm:spPr/>
      <dgm:t>
        <a:bodyPr/>
        <a:lstStyle/>
        <a:p>
          <a:endParaRPr lang="en-US"/>
        </a:p>
      </dgm:t>
    </dgm:pt>
    <dgm:pt modelId="{4C422409-9210-464E-BFEF-E91709D9B29B}">
      <dgm:prSet/>
      <dgm:spPr/>
      <dgm:t>
        <a:bodyPr/>
        <a:lstStyle/>
        <a:p>
          <a:r>
            <a:rPr lang="en-US" dirty="0" smtClean="0"/>
            <a:t>CHICAGO</a:t>
          </a:r>
          <a:endParaRPr lang="en-US" dirty="0"/>
        </a:p>
      </dgm:t>
    </dgm:pt>
    <dgm:pt modelId="{58C588D2-C18A-40E1-A386-EC1023EF720C}" type="parTrans" cxnId="{19F56DDF-08FB-44CA-B703-93B192D34710}">
      <dgm:prSet/>
      <dgm:spPr/>
      <dgm:t>
        <a:bodyPr/>
        <a:lstStyle/>
        <a:p>
          <a:endParaRPr lang="en-US"/>
        </a:p>
      </dgm:t>
    </dgm:pt>
    <dgm:pt modelId="{2D11CEBF-E11B-4B8A-B194-FFD5DC5F69D1}" type="sibTrans" cxnId="{19F56DDF-08FB-44CA-B703-93B192D34710}">
      <dgm:prSet/>
      <dgm:spPr/>
      <dgm:t>
        <a:bodyPr/>
        <a:lstStyle/>
        <a:p>
          <a:endParaRPr lang="en-US"/>
        </a:p>
      </dgm:t>
    </dgm:pt>
    <dgm:pt modelId="{2C626E7F-9665-430F-86AC-1864D7B3DBE0}" type="pres">
      <dgm:prSet presAssocID="{C4B2684D-ED1D-4B69-9EA5-9ED57BB9D6BA}" presName="diagram" presStyleCnt="0">
        <dgm:presLayoutVars>
          <dgm:dir/>
          <dgm:resizeHandles val="exact"/>
        </dgm:presLayoutVars>
      </dgm:prSet>
      <dgm:spPr/>
      <dgm:t>
        <a:bodyPr/>
        <a:lstStyle/>
        <a:p>
          <a:endParaRPr lang="en-US"/>
        </a:p>
      </dgm:t>
    </dgm:pt>
    <dgm:pt modelId="{B5D8D847-88B7-4938-97B8-026B0DCED625}" type="pres">
      <dgm:prSet presAssocID="{D6EDECD7-03B0-4ECE-B691-162BA9A10708}" presName="node" presStyleLbl="node1" presStyleIdx="0" presStyleCnt="7">
        <dgm:presLayoutVars>
          <dgm:bulletEnabled val="1"/>
        </dgm:presLayoutVars>
      </dgm:prSet>
      <dgm:spPr/>
      <dgm:t>
        <a:bodyPr/>
        <a:lstStyle/>
        <a:p>
          <a:endParaRPr lang="en-US"/>
        </a:p>
      </dgm:t>
    </dgm:pt>
    <dgm:pt modelId="{5DEBB52B-EC69-47FA-BFBE-9FFA9955A441}" type="pres">
      <dgm:prSet presAssocID="{B8B53319-F59B-41CE-84E6-082986902C42}" presName="sibTrans" presStyleCnt="0"/>
      <dgm:spPr/>
    </dgm:pt>
    <dgm:pt modelId="{2D6B16AB-1C9C-48C2-8AD1-29FA19ABA3D9}" type="pres">
      <dgm:prSet presAssocID="{0D366CF2-8522-48C8-A884-03058EBA3137}" presName="node" presStyleLbl="node1" presStyleIdx="1" presStyleCnt="7">
        <dgm:presLayoutVars>
          <dgm:bulletEnabled val="1"/>
        </dgm:presLayoutVars>
      </dgm:prSet>
      <dgm:spPr/>
      <dgm:t>
        <a:bodyPr/>
        <a:lstStyle/>
        <a:p>
          <a:endParaRPr lang="en-US"/>
        </a:p>
      </dgm:t>
    </dgm:pt>
    <dgm:pt modelId="{5AD269AA-4839-41CC-AC36-4F98183A1DEF}" type="pres">
      <dgm:prSet presAssocID="{3572CBEF-ECB3-41AC-B09C-48A22F5CE5E3}" presName="sibTrans" presStyleCnt="0"/>
      <dgm:spPr/>
    </dgm:pt>
    <dgm:pt modelId="{246024B8-B8C8-4254-B362-ECBBCE269827}" type="pres">
      <dgm:prSet presAssocID="{4C422409-9210-464E-BFEF-E91709D9B29B}" presName="node" presStyleLbl="node1" presStyleIdx="2" presStyleCnt="7">
        <dgm:presLayoutVars>
          <dgm:bulletEnabled val="1"/>
        </dgm:presLayoutVars>
      </dgm:prSet>
      <dgm:spPr/>
      <dgm:t>
        <a:bodyPr/>
        <a:lstStyle/>
        <a:p>
          <a:endParaRPr lang="en-US"/>
        </a:p>
      </dgm:t>
    </dgm:pt>
    <dgm:pt modelId="{B33626B3-A445-434B-BA7F-9CDDE5246DD5}" type="pres">
      <dgm:prSet presAssocID="{2D11CEBF-E11B-4B8A-B194-FFD5DC5F69D1}" presName="sibTrans" presStyleCnt="0"/>
      <dgm:spPr/>
    </dgm:pt>
    <dgm:pt modelId="{E0F231F3-55D3-41C5-9064-88796A98A558}" type="pres">
      <dgm:prSet presAssocID="{1BCDA232-4E7C-4567-B7E6-ACC8C5B5A08E}" presName="node" presStyleLbl="node1" presStyleIdx="3" presStyleCnt="7">
        <dgm:presLayoutVars>
          <dgm:bulletEnabled val="1"/>
        </dgm:presLayoutVars>
      </dgm:prSet>
      <dgm:spPr/>
      <dgm:t>
        <a:bodyPr/>
        <a:lstStyle/>
        <a:p>
          <a:endParaRPr lang="en-US"/>
        </a:p>
      </dgm:t>
    </dgm:pt>
    <dgm:pt modelId="{0A21F8CF-35BB-4C6C-B0F0-A511F85FDC2F}" type="pres">
      <dgm:prSet presAssocID="{FE97CC82-9FCA-4C43-8F7E-AB4D80A7BB11}" presName="sibTrans" presStyleCnt="0"/>
      <dgm:spPr/>
    </dgm:pt>
    <dgm:pt modelId="{3E0BC6B4-740A-475A-AC07-78F7226C500D}" type="pres">
      <dgm:prSet presAssocID="{8EBF84C8-6149-4F46-9440-CD21FD501AA0}" presName="node" presStyleLbl="node1" presStyleIdx="4" presStyleCnt="7">
        <dgm:presLayoutVars>
          <dgm:bulletEnabled val="1"/>
        </dgm:presLayoutVars>
      </dgm:prSet>
      <dgm:spPr/>
      <dgm:t>
        <a:bodyPr/>
        <a:lstStyle/>
        <a:p>
          <a:endParaRPr lang="en-US"/>
        </a:p>
      </dgm:t>
    </dgm:pt>
    <dgm:pt modelId="{CFEB88AC-7568-4BA5-9913-1AE94C48E068}" type="pres">
      <dgm:prSet presAssocID="{9241F9D0-FE4E-4F5F-8BAB-DC4CD6F220D4}" presName="sibTrans" presStyleCnt="0"/>
      <dgm:spPr/>
    </dgm:pt>
    <dgm:pt modelId="{9596F5CE-02D0-4BD9-8BEF-5A210DDCBB56}" type="pres">
      <dgm:prSet presAssocID="{F7016CD6-9622-425B-93D6-FB35C0E2C41F}" presName="node" presStyleLbl="node1" presStyleIdx="5" presStyleCnt="7">
        <dgm:presLayoutVars>
          <dgm:bulletEnabled val="1"/>
        </dgm:presLayoutVars>
      </dgm:prSet>
      <dgm:spPr/>
      <dgm:t>
        <a:bodyPr/>
        <a:lstStyle/>
        <a:p>
          <a:endParaRPr lang="en-US"/>
        </a:p>
      </dgm:t>
    </dgm:pt>
    <dgm:pt modelId="{E13082B4-C31D-4A8F-B65E-C2B2F5520608}" type="pres">
      <dgm:prSet presAssocID="{A1A7697B-94D5-4B6D-A2A0-BD23D553F088}" presName="sibTrans" presStyleCnt="0"/>
      <dgm:spPr/>
    </dgm:pt>
    <dgm:pt modelId="{8797CEAF-6734-44C4-8178-1D611BFE57B2}" type="pres">
      <dgm:prSet presAssocID="{A9D55C88-1B2E-401C-9B92-08F0773868AD}" presName="node" presStyleLbl="node1" presStyleIdx="6" presStyleCnt="7">
        <dgm:presLayoutVars>
          <dgm:bulletEnabled val="1"/>
        </dgm:presLayoutVars>
      </dgm:prSet>
      <dgm:spPr/>
      <dgm:t>
        <a:bodyPr/>
        <a:lstStyle/>
        <a:p>
          <a:endParaRPr lang="en-US"/>
        </a:p>
      </dgm:t>
    </dgm:pt>
  </dgm:ptLst>
  <dgm:cxnLst>
    <dgm:cxn modelId="{ED899E51-FC1D-4149-B059-8EF6FECEB7BD}" srcId="{C4B2684D-ED1D-4B69-9EA5-9ED57BB9D6BA}" destId="{D6EDECD7-03B0-4ECE-B691-162BA9A10708}" srcOrd="0" destOrd="0" parTransId="{E83E0459-2247-466E-9B53-6902862669B4}" sibTransId="{B8B53319-F59B-41CE-84E6-082986902C42}"/>
    <dgm:cxn modelId="{650A81AF-B565-4DCD-9CB2-AB0136F96F1B}" type="presOf" srcId="{4C422409-9210-464E-BFEF-E91709D9B29B}" destId="{246024B8-B8C8-4254-B362-ECBBCE269827}" srcOrd="0" destOrd="0" presId="urn:microsoft.com/office/officeart/2005/8/layout/default"/>
    <dgm:cxn modelId="{22CA3C99-0FCA-4C4C-A396-5207E3CBE9F6}" type="presOf" srcId="{F7016CD6-9622-425B-93D6-FB35C0E2C41F}" destId="{9596F5CE-02D0-4BD9-8BEF-5A210DDCBB56}" srcOrd="0" destOrd="0" presId="urn:microsoft.com/office/officeart/2005/8/layout/default"/>
    <dgm:cxn modelId="{AA478137-51D9-4AE6-8449-0664A711BC31}" type="presOf" srcId="{1BCDA232-4E7C-4567-B7E6-ACC8C5B5A08E}" destId="{E0F231F3-55D3-41C5-9064-88796A98A558}" srcOrd="0" destOrd="0" presId="urn:microsoft.com/office/officeart/2005/8/layout/default"/>
    <dgm:cxn modelId="{19F56DDF-08FB-44CA-B703-93B192D34710}" srcId="{C4B2684D-ED1D-4B69-9EA5-9ED57BB9D6BA}" destId="{4C422409-9210-464E-BFEF-E91709D9B29B}" srcOrd="2" destOrd="0" parTransId="{58C588D2-C18A-40E1-A386-EC1023EF720C}" sibTransId="{2D11CEBF-E11B-4B8A-B194-FFD5DC5F69D1}"/>
    <dgm:cxn modelId="{24F2A964-38B1-4775-8A0B-BDBDD68FA6C1}" srcId="{C4B2684D-ED1D-4B69-9EA5-9ED57BB9D6BA}" destId="{0D366CF2-8522-48C8-A884-03058EBA3137}" srcOrd="1" destOrd="0" parTransId="{6525F2EA-6B80-448E-BB7F-1F3A6374404E}" sibTransId="{3572CBEF-ECB3-41AC-B09C-48A22F5CE5E3}"/>
    <dgm:cxn modelId="{450CFAC7-F419-4F75-98E9-0895FBC48087}" srcId="{C4B2684D-ED1D-4B69-9EA5-9ED57BB9D6BA}" destId="{A9D55C88-1B2E-401C-9B92-08F0773868AD}" srcOrd="6" destOrd="0" parTransId="{6E14ACF0-DE1D-4687-8EEA-421BC2CBF7D6}" sibTransId="{9B80E688-1927-4252-8A47-1D08D4008464}"/>
    <dgm:cxn modelId="{9CA6A84A-1A4B-460F-B262-D98EEE059C77}" type="presOf" srcId="{A9D55C88-1B2E-401C-9B92-08F0773868AD}" destId="{8797CEAF-6734-44C4-8178-1D611BFE57B2}" srcOrd="0" destOrd="0" presId="urn:microsoft.com/office/officeart/2005/8/layout/default"/>
    <dgm:cxn modelId="{90A5BE1A-8088-42AB-96A0-C7FBB735134E}" type="presOf" srcId="{C4B2684D-ED1D-4B69-9EA5-9ED57BB9D6BA}" destId="{2C626E7F-9665-430F-86AC-1864D7B3DBE0}" srcOrd="0" destOrd="0" presId="urn:microsoft.com/office/officeart/2005/8/layout/default"/>
    <dgm:cxn modelId="{6AA33A6F-6B69-441C-896B-A8B13889D807}" type="presOf" srcId="{D6EDECD7-03B0-4ECE-B691-162BA9A10708}" destId="{B5D8D847-88B7-4938-97B8-026B0DCED625}" srcOrd="0" destOrd="0" presId="urn:microsoft.com/office/officeart/2005/8/layout/default"/>
    <dgm:cxn modelId="{B3DD968E-4655-4F98-95A6-A8D35B70E301}" srcId="{C4B2684D-ED1D-4B69-9EA5-9ED57BB9D6BA}" destId="{8EBF84C8-6149-4F46-9440-CD21FD501AA0}" srcOrd="4" destOrd="0" parTransId="{9704EE6B-749B-4E67-B7CC-30BC5D622BAC}" sibTransId="{9241F9D0-FE4E-4F5F-8BAB-DC4CD6F220D4}"/>
    <dgm:cxn modelId="{5CB2E7D5-29D7-409E-9746-8253A7A458BC}" type="presOf" srcId="{8EBF84C8-6149-4F46-9440-CD21FD501AA0}" destId="{3E0BC6B4-740A-475A-AC07-78F7226C500D}" srcOrd="0" destOrd="0" presId="urn:microsoft.com/office/officeart/2005/8/layout/default"/>
    <dgm:cxn modelId="{096A31A6-B7BD-494B-9EAC-71B0DF59A5BF}" type="presOf" srcId="{0D366CF2-8522-48C8-A884-03058EBA3137}" destId="{2D6B16AB-1C9C-48C2-8AD1-29FA19ABA3D9}" srcOrd="0" destOrd="0" presId="urn:microsoft.com/office/officeart/2005/8/layout/default"/>
    <dgm:cxn modelId="{D8ED40AB-075F-498A-BE9C-B4E819CAE818}" srcId="{C4B2684D-ED1D-4B69-9EA5-9ED57BB9D6BA}" destId="{F7016CD6-9622-425B-93D6-FB35C0E2C41F}" srcOrd="5" destOrd="0" parTransId="{B5F31C43-6AD6-4161-9DD5-E33805484874}" sibTransId="{A1A7697B-94D5-4B6D-A2A0-BD23D553F088}"/>
    <dgm:cxn modelId="{716AB89D-45F7-437B-AFA1-3AC6D82407ED}" srcId="{C4B2684D-ED1D-4B69-9EA5-9ED57BB9D6BA}" destId="{1BCDA232-4E7C-4567-B7E6-ACC8C5B5A08E}" srcOrd="3" destOrd="0" parTransId="{DFEC31E0-35CC-44BB-B013-99EAA82A861E}" sibTransId="{FE97CC82-9FCA-4C43-8F7E-AB4D80A7BB11}"/>
    <dgm:cxn modelId="{C39F8D39-4DDF-4CAC-AB6D-D8FD90616B7D}" type="presParOf" srcId="{2C626E7F-9665-430F-86AC-1864D7B3DBE0}" destId="{B5D8D847-88B7-4938-97B8-026B0DCED625}" srcOrd="0" destOrd="0" presId="urn:microsoft.com/office/officeart/2005/8/layout/default"/>
    <dgm:cxn modelId="{B4DDCF2F-5473-4D49-854C-4F0D850CAB78}" type="presParOf" srcId="{2C626E7F-9665-430F-86AC-1864D7B3DBE0}" destId="{5DEBB52B-EC69-47FA-BFBE-9FFA9955A441}" srcOrd="1" destOrd="0" presId="urn:microsoft.com/office/officeart/2005/8/layout/default"/>
    <dgm:cxn modelId="{B6D38416-C568-436B-B97F-4C303ED85BD6}" type="presParOf" srcId="{2C626E7F-9665-430F-86AC-1864D7B3DBE0}" destId="{2D6B16AB-1C9C-48C2-8AD1-29FA19ABA3D9}" srcOrd="2" destOrd="0" presId="urn:microsoft.com/office/officeart/2005/8/layout/default"/>
    <dgm:cxn modelId="{A4123A1A-61ED-4621-87FB-909F1656FD39}" type="presParOf" srcId="{2C626E7F-9665-430F-86AC-1864D7B3DBE0}" destId="{5AD269AA-4839-41CC-AC36-4F98183A1DEF}" srcOrd="3" destOrd="0" presId="urn:microsoft.com/office/officeart/2005/8/layout/default"/>
    <dgm:cxn modelId="{F005EE10-31EC-462D-AB05-B9AF86422B08}" type="presParOf" srcId="{2C626E7F-9665-430F-86AC-1864D7B3DBE0}" destId="{246024B8-B8C8-4254-B362-ECBBCE269827}" srcOrd="4" destOrd="0" presId="urn:microsoft.com/office/officeart/2005/8/layout/default"/>
    <dgm:cxn modelId="{ED859C78-FD78-45A2-8D4A-D7E6F3396B6F}" type="presParOf" srcId="{2C626E7F-9665-430F-86AC-1864D7B3DBE0}" destId="{B33626B3-A445-434B-BA7F-9CDDE5246DD5}" srcOrd="5" destOrd="0" presId="urn:microsoft.com/office/officeart/2005/8/layout/default"/>
    <dgm:cxn modelId="{3A48023B-D841-4E13-AED5-627959CC841C}" type="presParOf" srcId="{2C626E7F-9665-430F-86AC-1864D7B3DBE0}" destId="{E0F231F3-55D3-41C5-9064-88796A98A558}" srcOrd="6" destOrd="0" presId="urn:microsoft.com/office/officeart/2005/8/layout/default"/>
    <dgm:cxn modelId="{111D982F-CF0C-4FD7-A91C-94249461FB82}" type="presParOf" srcId="{2C626E7F-9665-430F-86AC-1864D7B3DBE0}" destId="{0A21F8CF-35BB-4C6C-B0F0-A511F85FDC2F}" srcOrd="7" destOrd="0" presId="urn:microsoft.com/office/officeart/2005/8/layout/default"/>
    <dgm:cxn modelId="{440BF092-714A-4CAA-99A8-76AF080EFA8A}" type="presParOf" srcId="{2C626E7F-9665-430F-86AC-1864D7B3DBE0}" destId="{3E0BC6B4-740A-475A-AC07-78F7226C500D}" srcOrd="8" destOrd="0" presId="urn:microsoft.com/office/officeart/2005/8/layout/default"/>
    <dgm:cxn modelId="{6893CD15-0450-42E0-9086-CFC4CCA0091B}" type="presParOf" srcId="{2C626E7F-9665-430F-86AC-1864D7B3DBE0}" destId="{CFEB88AC-7568-4BA5-9913-1AE94C48E068}" srcOrd="9" destOrd="0" presId="urn:microsoft.com/office/officeart/2005/8/layout/default"/>
    <dgm:cxn modelId="{7354406D-261A-4D43-9970-4E9D5732DB28}" type="presParOf" srcId="{2C626E7F-9665-430F-86AC-1864D7B3DBE0}" destId="{9596F5CE-02D0-4BD9-8BEF-5A210DDCBB56}" srcOrd="10" destOrd="0" presId="urn:microsoft.com/office/officeart/2005/8/layout/default"/>
    <dgm:cxn modelId="{3986DC1E-945B-4281-B2C4-FDE6B3C3F3A7}" type="presParOf" srcId="{2C626E7F-9665-430F-86AC-1864D7B3DBE0}" destId="{E13082B4-C31D-4A8F-B65E-C2B2F5520608}" srcOrd="11" destOrd="0" presId="urn:microsoft.com/office/officeart/2005/8/layout/default"/>
    <dgm:cxn modelId="{3988FADC-3A05-48F9-83F4-38BD0050E7ED}" type="presParOf" srcId="{2C626E7F-9665-430F-86AC-1864D7B3DBE0}" destId="{8797CEAF-6734-44C4-8178-1D611BFE57B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2684D-ED1D-4B69-9EA5-9ED57BB9D6BA}" type="doc">
      <dgm:prSet loTypeId="urn:microsoft.com/office/officeart/2005/8/layout/default" loCatId="list" qsTypeId="urn:microsoft.com/office/officeart/2005/8/quickstyle/3d5" qsCatId="3D" csTypeId="urn:microsoft.com/office/officeart/2005/8/colors/colorful1" csCatId="colorful" phldr="1"/>
      <dgm:spPr/>
      <dgm:t>
        <a:bodyPr/>
        <a:lstStyle/>
        <a:p>
          <a:endParaRPr lang="en-US"/>
        </a:p>
      </dgm:t>
    </dgm:pt>
    <dgm:pt modelId="{D6EDECD7-03B0-4ECE-B691-162BA9A10708}">
      <dgm:prSet phldrT="[Text]"/>
      <dgm:spPr/>
      <dgm:t>
        <a:bodyPr/>
        <a:lstStyle/>
        <a:p>
          <a:r>
            <a:rPr lang="en-US" dirty="0" smtClean="0"/>
            <a:t>DETROIT</a:t>
          </a:r>
          <a:endParaRPr lang="en-US" dirty="0"/>
        </a:p>
      </dgm:t>
    </dgm:pt>
    <dgm:pt modelId="{E83E0459-2247-466E-9B53-6902862669B4}" type="parTrans" cxnId="{ED899E51-FC1D-4149-B059-8EF6FECEB7BD}">
      <dgm:prSet/>
      <dgm:spPr/>
      <dgm:t>
        <a:bodyPr/>
        <a:lstStyle/>
        <a:p>
          <a:endParaRPr lang="en-US"/>
        </a:p>
      </dgm:t>
    </dgm:pt>
    <dgm:pt modelId="{B8B53319-F59B-41CE-84E6-082986902C42}" type="sibTrans" cxnId="{ED899E51-FC1D-4149-B059-8EF6FECEB7BD}">
      <dgm:prSet/>
      <dgm:spPr/>
      <dgm:t>
        <a:bodyPr/>
        <a:lstStyle/>
        <a:p>
          <a:endParaRPr lang="en-US"/>
        </a:p>
      </dgm:t>
    </dgm:pt>
    <dgm:pt modelId="{1BCDA232-4E7C-4567-B7E6-ACC8C5B5A08E}">
      <dgm:prSet phldrT="[Text]"/>
      <dgm:spPr/>
      <dgm:t>
        <a:bodyPr/>
        <a:lstStyle/>
        <a:p>
          <a:r>
            <a:rPr lang="en-US" dirty="0" smtClean="0"/>
            <a:t>DETROIT</a:t>
          </a:r>
          <a:endParaRPr lang="en-US" dirty="0"/>
        </a:p>
      </dgm:t>
    </dgm:pt>
    <dgm:pt modelId="{DFEC31E0-35CC-44BB-B013-99EAA82A861E}" type="parTrans" cxnId="{716AB89D-45F7-437B-AFA1-3AC6D82407ED}">
      <dgm:prSet/>
      <dgm:spPr/>
      <dgm:t>
        <a:bodyPr/>
        <a:lstStyle/>
        <a:p>
          <a:endParaRPr lang="en-US"/>
        </a:p>
      </dgm:t>
    </dgm:pt>
    <dgm:pt modelId="{FE97CC82-9FCA-4C43-8F7E-AB4D80A7BB11}" type="sibTrans" cxnId="{716AB89D-45F7-437B-AFA1-3AC6D82407ED}">
      <dgm:prSet/>
      <dgm:spPr/>
      <dgm:t>
        <a:bodyPr/>
        <a:lstStyle/>
        <a:p>
          <a:endParaRPr lang="en-US"/>
        </a:p>
      </dgm:t>
    </dgm:pt>
    <dgm:pt modelId="{8EBF84C8-6149-4F46-9440-CD21FD501AA0}">
      <dgm:prSet phldrT="[Text]"/>
      <dgm:spPr/>
      <dgm:t>
        <a:bodyPr/>
        <a:lstStyle/>
        <a:p>
          <a:r>
            <a:rPr lang="en-US" dirty="0" smtClean="0"/>
            <a:t>DETROIT</a:t>
          </a:r>
          <a:endParaRPr lang="en-US" dirty="0"/>
        </a:p>
      </dgm:t>
    </dgm:pt>
    <dgm:pt modelId="{9704EE6B-749B-4E67-B7CC-30BC5D622BAC}" type="parTrans" cxnId="{B3DD968E-4655-4F98-95A6-A8D35B70E301}">
      <dgm:prSet/>
      <dgm:spPr/>
      <dgm:t>
        <a:bodyPr/>
        <a:lstStyle/>
        <a:p>
          <a:endParaRPr lang="en-US"/>
        </a:p>
      </dgm:t>
    </dgm:pt>
    <dgm:pt modelId="{9241F9D0-FE4E-4F5F-8BAB-DC4CD6F220D4}" type="sibTrans" cxnId="{B3DD968E-4655-4F98-95A6-A8D35B70E301}">
      <dgm:prSet/>
      <dgm:spPr/>
      <dgm:t>
        <a:bodyPr/>
        <a:lstStyle/>
        <a:p>
          <a:endParaRPr lang="en-US"/>
        </a:p>
      </dgm:t>
    </dgm:pt>
    <dgm:pt modelId="{F7016CD6-9622-425B-93D6-FB35C0E2C41F}">
      <dgm:prSet phldrT="[Text]"/>
      <dgm:spPr/>
      <dgm:t>
        <a:bodyPr/>
        <a:lstStyle/>
        <a:p>
          <a:r>
            <a:rPr lang="en-US" dirty="0" smtClean="0"/>
            <a:t>DETROIT</a:t>
          </a:r>
          <a:endParaRPr lang="en-US" dirty="0"/>
        </a:p>
      </dgm:t>
    </dgm:pt>
    <dgm:pt modelId="{B5F31C43-6AD6-4161-9DD5-E33805484874}" type="parTrans" cxnId="{D8ED40AB-075F-498A-BE9C-B4E819CAE818}">
      <dgm:prSet/>
      <dgm:spPr/>
      <dgm:t>
        <a:bodyPr/>
        <a:lstStyle/>
        <a:p>
          <a:endParaRPr lang="en-US"/>
        </a:p>
      </dgm:t>
    </dgm:pt>
    <dgm:pt modelId="{A1A7697B-94D5-4B6D-A2A0-BD23D553F088}" type="sibTrans" cxnId="{D8ED40AB-075F-498A-BE9C-B4E819CAE818}">
      <dgm:prSet/>
      <dgm:spPr/>
      <dgm:t>
        <a:bodyPr/>
        <a:lstStyle/>
        <a:p>
          <a:endParaRPr lang="en-US"/>
        </a:p>
      </dgm:t>
    </dgm:pt>
    <dgm:pt modelId="{A9D55C88-1B2E-401C-9B92-08F0773868AD}">
      <dgm:prSet phldrT="[Text]"/>
      <dgm:spPr/>
      <dgm:t>
        <a:bodyPr/>
        <a:lstStyle/>
        <a:p>
          <a:r>
            <a:rPr lang="en-US" dirty="0" smtClean="0"/>
            <a:t>DETROIT</a:t>
          </a:r>
          <a:endParaRPr lang="en-US" dirty="0"/>
        </a:p>
      </dgm:t>
    </dgm:pt>
    <dgm:pt modelId="{6E14ACF0-DE1D-4687-8EEA-421BC2CBF7D6}" type="parTrans" cxnId="{450CFAC7-F419-4F75-98E9-0895FBC48087}">
      <dgm:prSet/>
      <dgm:spPr/>
      <dgm:t>
        <a:bodyPr/>
        <a:lstStyle/>
        <a:p>
          <a:endParaRPr lang="en-US"/>
        </a:p>
      </dgm:t>
    </dgm:pt>
    <dgm:pt modelId="{9B80E688-1927-4252-8A47-1D08D4008464}" type="sibTrans" cxnId="{450CFAC7-F419-4F75-98E9-0895FBC48087}">
      <dgm:prSet/>
      <dgm:spPr/>
      <dgm:t>
        <a:bodyPr/>
        <a:lstStyle/>
        <a:p>
          <a:endParaRPr lang="en-US"/>
        </a:p>
      </dgm:t>
    </dgm:pt>
    <dgm:pt modelId="{0D366CF2-8522-48C8-A884-03058EBA3137}">
      <dgm:prSet/>
      <dgm:spPr/>
      <dgm:t>
        <a:bodyPr/>
        <a:lstStyle/>
        <a:p>
          <a:r>
            <a:rPr lang="en-US" dirty="0" smtClean="0"/>
            <a:t>DETROIT</a:t>
          </a:r>
          <a:endParaRPr lang="en-US" dirty="0"/>
        </a:p>
      </dgm:t>
    </dgm:pt>
    <dgm:pt modelId="{6525F2EA-6B80-448E-BB7F-1F3A6374404E}" type="parTrans" cxnId="{24F2A964-38B1-4775-8A0B-BDBDD68FA6C1}">
      <dgm:prSet/>
      <dgm:spPr/>
      <dgm:t>
        <a:bodyPr/>
        <a:lstStyle/>
        <a:p>
          <a:endParaRPr lang="en-US"/>
        </a:p>
      </dgm:t>
    </dgm:pt>
    <dgm:pt modelId="{3572CBEF-ECB3-41AC-B09C-48A22F5CE5E3}" type="sibTrans" cxnId="{24F2A964-38B1-4775-8A0B-BDBDD68FA6C1}">
      <dgm:prSet/>
      <dgm:spPr/>
      <dgm:t>
        <a:bodyPr/>
        <a:lstStyle/>
        <a:p>
          <a:endParaRPr lang="en-US"/>
        </a:p>
      </dgm:t>
    </dgm:pt>
    <dgm:pt modelId="{4C422409-9210-464E-BFEF-E91709D9B29B}">
      <dgm:prSet/>
      <dgm:spPr/>
      <dgm:t>
        <a:bodyPr/>
        <a:lstStyle/>
        <a:p>
          <a:r>
            <a:rPr lang="en-US" dirty="0" smtClean="0"/>
            <a:t>DETROIT</a:t>
          </a:r>
          <a:endParaRPr lang="en-US" dirty="0"/>
        </a:p>
      </dgm:t>
    </dgm:pt>
    <dgm:pt modelId="{58C588D2-C18A-40E1-A386-EC1023EF720C}" type="parTrans" cxnId="{19F56DDF-08FB-44CA-B703-93B192D34710}">
      <dgm:prSet/>
      <dgm:spPr/>
      <dgm:t>
        <a:bodyPr/>
        <a:lstStyle/>
        <a:p>
          <a:endParaRPr lang="en-US"/>
        </a:p>
      </dgm:t>
    </dgm:pt>
    <dgm:pt modelId="{2D11CEBF-E11B-4B8A-B194-FFD5DC5F69D1}" type="sibTrans" cxnId="{19F56DDF-08FB-44CA-B703-93B192D34710}">
      <dgm:prSet/>
      <dgm:spPr/>
      <dgm:t>
        <a:bodyPr/>
        <a:lstStyle/>
        <a:p>
          <a:endParaRPr lang="en-US"/>
        </a:p>
      </dgm:t>
    </dgm:pt>
    <dgm:pt modelId="{2C626E7F-9665-430F-86AC-1864D7B3DBE0}" type="pres">
      <dgm:prSet presAssocID="{C4B2684D-ED1D-4B69-9EA5-9ED57BB9D6BA}" presName="diagram" presStyleCnt="0">
        <dgm:presLayoutVars>
          <dgm:dir/>
          <dgm:resizeHandles val="exact"/>
        </dgm:presLayoutVars>
      </dgm:prSet>
      <dgm:spPr/>
      <dgm:t>
        <a:bodyPr/>
        <a:lstStyle/>
        <a:p>
          <a:endParaRPr lang="en-US"/>
        </a:p>
      </dgm:t>
    </dgm:pt>
    <dgm:pt modelId="{B5D8D847-88B7-4938-97B8-026B0DCED625}" type="pres">
      <dgm:prSet presAssocID="{D6EDECD7-03B0-4ECE-B691-162BA9A10708}" presName="node" presStyleLbl="node1" presStyleIdx="0" presStyleCnt="7">
        <dgm:presLayoutVars>
          <dgm:bulletEnabled val="1"/>
        </dgm:presLayoutVars>
      </dgm:prSet>
      <dgm:spPr/>
      <dgm:t>
        <a:bodyPr/>
        <a:lstStyle/>
        <a:p>
          <a:endParaRPr lang="en-US"/>
        </a:p>
      </dgm:t>
    </dgm:pt>
    <dgm:pt modelId="{5DEBB52B-EC69-47FA-BFBE-9FFA9955A441}" type="pres">
      <dgm:prSet presAssocID="{B8B53319-F59B-41CE-84E6-082986902C42}" presName="sibTrans" presStyleCnt="0"/>
      <dgm:spPr/>
      <dgm:t>
        <a:bodyPr/>
        <a:lstStyle/>
        <a:p>
          <a:endParaRPr lang="en-US"/>
        </a:p>
      </dgm:t>
    </dgm:pt>
    <dgm:pt modelId="{2D6B16AB-1C9C-48C2-8AD1-29FA19ABA3D9}" type="pres">
      <dgm:prSet presAssocID="{0D366CF2-8522-48C8-A884-03058EBA3137}" presName="node" presStyleLbl="node1" presStyleIdx="1" presStyleCnt="7">
        <dgm:presLayoutVars>
          <dgm:bulletEnabled val="1"/>
        </dgm:presLayoutVars>
      </dgm:prSet>
      <dgm:spPr/>
      <dgm:t>
        <a:bodyPr/>
        <a:lstStyle/>
        <a:p>
          <a:endParaRPr lang="en-US"/>
        </a:p>
      </dgm:t>
    </dgm:pt>
    <dgm:pt modelId="{5AD269AA-4839-41CC-AC36-4F98183A1DEF}" type="pres">
      <dgm:prSet presAssocID="{3572CBEF-ECB3-41AC-B09C-48A22F5CE5E3}" presName="sibTrans" presStyleCnt="0"/>
      <dgm:spPr/>
      <dgm:t>
        <a:bodyPr/>
        <a:lstStyle/>
        <a:p>
          <a:endParaRPr lang="en-US"/>
        </a:p>
      </dgm:t>
    </dgm:pt>
    <dgm:pt modelId="{246024B8-B8C8-4254-B362-ECBBCE269827}" type="pres">
      <dgm:prSet presAssocID="{4C422409-9210-464E-BFEF-E91709D9B29B}" presName="node" presStyleLbl="node1" presStyleIdx="2" presStyleCnt="7">
        <dgm:presLayoutVars>
          <dgm:bulletEnabled val="1"/>
        </dgm:presLayoutVars>
      </dgm:prSet>
      <dgm:spPr/>
      <dgm:t>
        <a:bodyPr/>
        <a:lstStyle/>
        <a:p>
          <a:endParaRPr lang="en-US"/>
        </a:p>
      </dgm:t>
    </dgm:pt>
    <dgm:pt modelId="{B33626B3-A445-434B-BA7F-9CDDE5246DD5}" type="pres">
      <dgm:prSet presAssocID="{2D11CEBF-E11B-4B8A-B194-FFD5DC5F69D1}" presName="sibTrans" presStyleCnt="0"/>
      <dgm:spPr/>
      <dgm:t>
        <a:bodyPr/>
        <a:lstStyle/>
        <a:p>
          <a:endParaRPr lang="en-US"/>
        </a:p>
      </dgm:t>
    </dgm:pt>
    <dgm:pt modelId="{E0F231F3-55D3-41C5-9064-88796A98A558}" type="pres">
      <dgm:prSet presAssocID="{1BCDA232-4E7C-4567-B7E6-ACC8C5B5A08E}" presName="node" presStyleLbl="node1" presStyleIdx="3" presStyleCnt="7">
        <dgm:presLayoutVars>
          <dgm:bulletEnabled val="1"/>
        </dgm:presLayoutVars>
      </dgm:prSet>
      <dgm:spPr/>
      <dgm:t>
        <a:bodyPr/>
        <a:lstStyle/>
        <a:p>
          <a:endParaRPr lang="en-US"/>
        </a:p>
      </dgm:t>
    </dgm:pt>
    <dgm:pt modelId="{0A21F8CF-35BB-4C6C-B0F0-A511F85FDC2F}" type="pres">
      <dgm:prSet presAssocID="{FE97CC82-9FCA-4C43-8F7E-AB4D80A7BB11}" presName="sibTrans" presStyleCnt="0"/>
      <dgm:spPr/>
      <dgm:t>
        <a:bodyPr/>
        <a:lstStyle/>
        <a:p>
          <a:endParaRPr lang="en-US"/>
        </a:p>
      </dgm:t>
    </dgm:pt>
    <dgm:pt modelId="{3E0BC6B4-740A-475A-AC07-78F7226C500D}" type="pres">
      <dgm:prSet presAssocID="{8EBF84C8-6149-4F46-9440-CD21FD501AA0}" presName="node" presStyleLbl="node1" presStyleIdx="4" presStyleCnt="7">
        <dgm:presLayoutVars>
          <dgm:bulletEnabled val="1"/>
        </dgm:presLayoutVars>
      </dgm:prSet>
      <dgm:spPr/>
      <dgm:t>
        <a:bodyPr/>
        <a:lstStyle/>
        <a:p>
          <a:endParaRPr lang="en-US"/>
        </a:p>
      </dgm:t>
    </dgm:pt>
    <dgm:pt modelId="{CFEB88AC-7568-4BA5-9913-1AE94C48E068}" type="pres">
      <dgm:prSet presAssocID="{9241F9D0-FE4E-4F5F-8BAB-DC4CD6F220D4}" presName="sibTrans" presStyleCnt="0"/>
      <dgm:spPr/>
      <dgm:t>
        <a:bodyPr/>
        <a:lstStyle/>
        <a:p>
          <a:endParaRPr lang="en-US"/>
        </a:p>
      </dgm:t>
    </dgm:pt>
    <dgm:pt modelId="{9596F5CE-02D0-4BD9-8BEF-5A210DDCBB56}" type="pres">
      <dgm:prSet presAssocID="{F7016CD6-9622-425B-93D6-FB35C0E2C41F}" presName="node" presStyleLbl="node1" presStyleIdx="5" presStyleCnt="7">
        <dgm:presLayoutVars>
          <dgm:bulletEnabled val="1"/>
        </dgm:presLayoutVars>
      </dgm:prSet>
      <dgm:spPr/>
      <dgm:t>
        <a:bodyPr/>
        <a:lstStyle/>
        <a:p>
          <a:endParaRPr lang="en-US"/>
        </a:p>
      </dgm:t>
    </dgm:pt>
    <dgm:pt modelId="{E13082B4-C31D-4A8F-B65E-C2B2F5520608}" type="pres">
      <dgm:prSet presAssocID="{A1A7697B-94D5-4B6D-A2A0-BD23D553F088}" presName="sibTrans" presStyleCnt="0"/>
      <dgm:spPr/>
      <dgm:t>
        <a:bodyPr/>
        <a:lstStyle/>
        <a:p>
          <a:endParaRPr lang="en-US"/>
        </a:p>
      </dgm:t>
    </dgm:pt>
    <dgm:pt modelId="{8797CEAF-6734-44C4-8178-1D611BFE57B2}" type="pres">
      <dgm:prSet presAssocID="{A9D55C88-1B2E-401C-9B92-08F0773868AD}" presName="node" presStyleLbl="node1" presStyleIdx="6" presStyleCnt="7">
        <dgm:presLayoutVars>
          <dgm:bulletEnabled val="1"/>
        </dgm:presLayoutVars>
      </dgm:prSet>
      <dgm:spPr/>
      <dgm:t>
        <a:bodyPr/>
        <a:lstStyle/>
        <a:p>
          <a:endParaRPr lang="en-US"/>
        </a:p>
      </dgm:t>
    </dgm:pt>
  </dgm:ptLst>
  <dgm:cxnLst>
    <dgm:cxn modelId="{EE16BD2C-20B2-49F3-AC7F-F432AAC91052}" type="presOf" srcId="{4C422409-9210-464E-BFEF-E91709D9B29B}" destId="{246024B8-B8C8-4254-B362-ECBBCE269827}" srcOrd="0" destOrd="0" presId="urn:microsoft.com/office/officeart/2005/8/layout/default"/>
    <dgm:cxn modelId="{ED899E51-FC1D-4149-B059-8EF6FECEB7BD}" srcId="{C4B2684D-ED1D-4B69-9EA5-9ED57BB9D6BA}" destId="{D6EDECD7-03B0-4ECE-B691-162BA9A10708}" srcOrd="0" destOrd="0" parTransId="{E83E0459-2247-466E-9B53-6902862669B4}" sibTransId="{B8B53319-F59B-41CE-84E6-082986902C42}"/>
    <dgm:cxn modelId="{19F56DDF-08FB-44CA-B703-93B192D34710}" srcId="{C4B2684D-ED1D-4B69-9EA5-9ED57BB9D6BA}" destId="{4C422409-9210-464E-BFEF-E91709D9B29B}" srcOrd="2" destOrd="0" parTransId="{58C588D2-C18A-40E1-A386-EC1023EF720C}" sibTransId="{2D11CEBF-E11B-4B8A-B194-FFD5DC5F69D1}"/>
    <dgm:cxn modelId="{450CFAC7-F419-4F75-98E9-0895FBC48087}" srcId="{C4B2684D-ED1D-4B69-9EA5-9ED57BB9D6BA}" destId="{A9D55C88-1B2E-401C-9B92-08F0773868AD}" srcOrd="6" destOrd="0" parTransId="{6E14ACF0-DE1D-4687-8EEA-421BC2CBF7D6}" sibTransId="{9B80E688-1927-4252-8A47-1D08D4008464}"/>
    <dgm:cxn modelId="{24F2A964-38B1-4775-8A0B-BDBDD68FA6C1}" srcId="{C4B2684D-ED1D-4B69-9EA5-9ED57BB9D6BA}" destId="{0D366CF2-8522-48C8-A884-03058EBA3137}" srcOrd="1" destOrd="0" parTransId="{6525F2EA-6B80-448E-BB7F-1F3A6374404E}" sibTransId="{3572CBEF-ECB3-41AC-B09C-48A22F5CE5E3}"/>
    <dgm:cxn modelId="{7968C4BC-5DBA-4107-9DFD-DF5445447BA0}" type="presOf" srcId="{C4B2684D-ED1D-4B69-9EA5-9ED57BB9D6BA}" destId="{2C626E7F-9665-430F-86AC-1864D7B3DBE0}" srcOrd="0" destOrd="0" presId="urn:microsoft.com/office/officeart/2005/8/layout/default"/>
    <dgm:cxn modelId="{CB461D5D-E79E-40D2-AEB3-1A70E3119CD1}" type="presOf" srcId="{A9D55C88-1B2E-401C-9B92-08F0773868AD}" destId="{8797CEAF-6734-44C4-8178-1D611BFE57B2}" srcOrd="0" destOrd="0" presId="urn:microsoft.com/office/officeart/2005/8/layout/default"/>
    <dgm:cxn modelId="{B3DD968E-4655-4F98-95A6-A8D35B70E301}" srcId="{C4B2684D-ED1D-4B69-9EA5-9ED57BB9D6BA}" destId="{8EBF84C8-6149-4F46-9440-CD21FD501AA0}" srcOrd="4" destOrd="0" parTransId="{9704EE6B-749B-4E67-B7CC-30BC5D622BAC}" sibTransId="{9241F9D0-FE4E-4F5F-8BAB-DC4CD6F220D4}"/>
    <dgm:cxn modelId="{38159C0D-3A87-4127-BB1F-296929341E7A}" type="presOf" srcId="{8EBF84C8-6149-4F46-9440-CD21FD501AA0}" destId="{3E0BC6B4-740A-475A-AC07-78F7226C500D}" srcOrd="0" destOrd="0" presId="urn:microsoft.com/office/officeart/2005/8/layout/default"/>
    <dgm:cxn modelId="{379BBEE2-28D5-4D26-8EC3-8FED6F5C035F}" type="presOf" srcId="{D6EDECD7-03B0-4ECE-B691-162BA9A10708}" destId="{B5D8D847-88B7-4938-97B8-026B0DCED625}" srcOrd="0" destOrd="0" presId="urn:microsoft.com/office/officeart/2005/8/layout/default"/>
    <dgm:cxn modelId="{D8ED40AB-075F-498A-BE9C-B4E819CAE818}" srcId="{C4B2684D-ED1D-4B69-9EA5-9ED57BB9D6BA}" destId="{F7016CD6-9622-425B-93D6-FB35C0E2C41F}" srcOrd="5" destOrd="0" parTransId="{B5F31C43-6AD6-4161-9DD5-E33805484874}" sibTransId="{A1A7697B-94D5-4B6D-A2A0-BD23D553F088}"/>
    <dgm:cxn modelId="{720204DC-37C7-4495-8937-45A78EB18C2D}" type="presOf" srcId="{F7016CD6-9622-425B-93D6-FB35C0E2C41F}" destId="{9596F5CE-02D0-4BD9-8BEF-5A210DDCBB56}" srcOrd="0" destOrd="0" presId="urn:microsoft.com/office/officeart/2005/8/layout/default"/>
    <dgm:cxn modelId="{325F8166-D6FE-46C3-808A-6F298D2878DF}" type="presOf" srcId="{1BCDA232-4E7C-4567-B7E6-ACC8C5B5A08E}" destId="{E0F231F3-55D3-41C5-9064-88796A98A558}" srcOrd="0" destOrd="0" presId="urn:microsoft.com/office/officeart/2005/8/layout/default"/>
    <dgm:cxn modelId="{716AB89D-45F7-437B-AFA1-3AC6D82407ED}" srcId="{C4B2684D-ED1D-4B69-9EA5-9ED57BB9D6BA}" destId="{1BCDA232-4E7C-4567-B7E6-ACC8C5B5A08E}" srcOrd="3" destOrd="0" parTransId="{DFEC31E0-35CC-44BB-B013-99EAA82A861E}" sibTransId="{FE97CC82-9FCA-4C43-8F7E-AB4D80A7BB11}"/>
    <dgm:cxn modelId="{AF83EBB6-91CF-4EEC-990D-B021FB79FD49}" type="presOf" srcId="{0D366CF2-8522-48C8-A884-03058EBA3137}" destId="{2D6B16AB-1C9C-48C2-8AD1-29FA19ABA3D9}" srcOrd="0" destOrd="0" presId="urn:microsoft.com/office/officeart/2005/8/layout/default"/>
    <dgm:cxn modelId="{7C5883F5-FA33-42D2-B8A6-8CD678AADA88}" type="presParOf" srcId="{2C626E7F-9665-430F-86AC-1864D7B3DBE0}" destId="{B5D8D847-88B7-4938-97B8-026B0DCED625}" srcOrd="0" destOrd="0" presId="urn:microsoft.com/office/officeart/2005/8/layout/default"/>
    <dgm:cxn modelId="{052AB9E6-D7F2-4866-9DA3-03B599F35A64}" type="presParOf" srcId="{2C626E7F-9665-430F-86AC-1864D7B3DBE0}" destId="{5DEBB52B-EC69-47FA-BFBE-9FFA9955A441}" srcOrd="1" destOrd="0" presId="urn:microsoft.com/office/officeart/2005/8/layout/default"/>
    <dgm:cxn modelId="{70D3C11A-3428-47F8-8746-9FB18B59BFE8}" type="presParOf" srcId="{2C626E7F-9665-430F-86AC-1864D7B3DBE0}" destId="{2D6B16AB-1C9C-48C2-8AD1-29FA19ABA3D9}" srcOrd="2" destOrd="0" presId="urn:microsoft.com/office/officeart/2005/8/layout/default"/>
    <dgm:cxn modelId="{DB55B587-26E4-4C9C-B846-052BA0E0D5B2}" type="presParOf" srcId="{2C626E7F-9665-430F-86AC-1864D7B3DBE0}" destId="{5AD269AA-4839-41CC-AC36-4F98183A1DEF}" srcOrd="3" destOrd="0" presId="urn:microsoft.com/office/officeart/2005/8/layout/default"/>
    <dgm:cxn modelId="{D59F9EE6-0D7F-4A07-9D69-B0F3F1A8BFC5}" type="presParOf" srcId="{2C626E7F-9665-430F-86AC-1864D7B3DBE0}" destId="{246024B8-B8C8-4254-B362-ECBBCE269827}" srcOrd="4" destOrd="0" presId="urn:microsoft.com/office/officeart/2005/8/layout/default"/>
    <dgm:cxn modelId="{59DF5D05-6ACC-47F3-B02D-CBD041A53581}" type="presParOf" srcId="{2C626E7F-9665-430F-86AC-1864D7B3DBE0}" destId="{B33626B3-A445-434B-BA7F-9CDDE5246DD5}" srcOrd="5" destOrd="0" presId="urn:microsoft.com/office/officeart/2005/8/layout/default"/>
    <dgm:cxn modelId="{3723C417-BA52-4555-9C76-EE127769F996}" type="presParOf" srcId="{2C626E7F-9665-430F-86AC-1864D7B3DBE0}" destId="{E0F231F3-55D3-41C5-9064-88796A98A558}" srcOrd="6" destOrd="0" presId="urn:microsoft.com/office/officeart/2005/8/layout/default"/>
    <dgm:cxn modelId="{D5F0A0BF-B7D6-473A-A293-837AD6C87FAC}" type="presParOf" srcId="{2C626E7F-9665-430F-86AC-1864D7B3DBE0}" destId="{0A21F8CF-35BB-4C6C-B0F0-A511F85FDC2F}" srcOrd="7" destOrd="0" presId="urn:microsoft.com/office/officeart/2005/8/layout/default"/>
    <dgm:cxn modelId="{94D735D3-F5D1-4B15-AAC3-001165ADCA68}" type="presParOf" srcId="{2C626E7F-9665-430F-86AC-1864D7B3DBE0}" destId="{3E0BC6B4-740A-475A-AC07-78F7226C500D}" srcOrd="8" destOrd="0" presId="urn:microsoft.com/office/officeart/2005/8/layout/default"/>
    <dgm:cxn modelId="{55C85317-7BEB-478F-91F7-2EAF4C66D991}" type="presParOf" srcId="{2C626E7F-9665-430F-86AC-1864D7B3DBE0}" destId="{CFEB88AC-7568-4BA5-9913-1AE94C48E068}" srcOrd="9" destOrd="0" presId="urn:microsoft.com/office/officeart/2005/8/layout/default"/>
    <dgm:cxn modelId="{0D88B3AB-6ACE-4ABF-AECC-F37EC4E7716C}" type="presParOf" srcId="{2C626E7F-9665-430F-86AC-1864D7B3DBE0}" destId="{9596F5CE-02D0-4BD9-8BEF-5A210DDCBB56}" srcOrd="10" destOrd="0" presId="urn:microsoft.com/office/officeart/2005/8/layout/default"/>
    <dgm:cxn modelId="{E229546F-C0F0-46F3-BABA-0228C89088B4}" type="presParOf" srcId="{2C626E7F-9665-430F-86AC-1864D7B3DBE0}" destId="{E13082B4-C31D-4A8F-B65E-C2B2F5520608}" srcOrd="11" destOrd="0" presId="urn:microsoft.com/office/officeart/2005/8/layout/default"/>
    <dgm:cxn modelId="{46D78482-7FAD-4FF2-A6EC-87458CBAC991}" type="presParOf" srcId="{2C626E7F-9665-430F-86AC-1864D7B3DBE0}" destId="{8797CEAF-6734-44C4-8178-1D611BFE57B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2684D-ED1D-4B69-9EA5-9ED57BB9D6BA}" type="doc">
      <dgm:prSet loTypeId="urn:microsoft.com/office/officeart/2005/8/layout/default" loCatId="list" qsTypeId="urn:microsoft.com/office/officeart/2005/8/quickstyle/3d9" qsCatId="3D" csTypeId="urn:microsoft.com/office/officeart/2005/8/colors/accent6_4" csCatId="accent6" phldr="1"/>
      <dgm:spPr/>
      <dgm:t>
        <a:bodyPr/>
        <a:lstStyle/>
        <a:p>
          <a:endParaRPr lang="en-US"/>
        </a:p>
      </dgm:t>
    </dgm:pt>
    <dgm:pt modelId="{D6EDECD7-03B0-4ECE-B691-162BA9A10708}">
      <dgm:prSet phldrT="[Text]"/>
      <dgm:spPr/>
      <dgm:t>
        <a:bodyPr/>
        <a:lstStyle/>
        <a:p>
          <a:r>
            <a:rPr lang="en-US" dirty="0" smtClean="0"/>
            <a:t>MINNEAPOLIS</a:t>
          </a:r>
          <a:endParaRPr lang="en-US" dirty="0"/>
        </a:p>
      </dgm:t>
    </dgm:pt>
    <dgm:pt modelId="{E83E0459-2247-466E-9B53-6902862669B4}" type="parTrans" cxnId="{ED899E51-FC1D-4149-B059-8EF6FECEB7BD}">
      <dgm:prSet/>
      <dgm:spPr/>
      <dgm:t>
        <a:bodyPr/>
        <a:lstStyle/>
        <a:p>
          <a:endParaRPr lang="en-US"/>
        </a:p>
      </dgm:t>
    </dgm:pt>
    <dgm:pt modelId="{B8B53319-F59B-41CE-84E6-082986902C42}" type="sibTrans" cxnId="{ED899E51-FC1D-4149-B059-8EF6FECEB7BD}">
      <dgm:prSet/>
      <dgm:spPr/>
      <dgm:t>
        <a:bodyPr/>
        <a:lstStyle/>
        <a:p>
          <a:endParaRPr lang="en-US"/>
        </a:p>
      </dgm:t>
    </dgm:pt>
    <dgm:pt modelId="{1BCDA232-4E7C-4567-B7E6-ACC8C5B5A08E}">
      <dgm:prSet phldrT="[Text]"/>
      <dgm:spPr/>
      <dgm:t>
        <a:bodyPr/>
        <a:lstStyle/>
        <a:p>
          <a:r>
            <a:rPr lang="en-US" dirty="0" smtClean="0"/>
            <a:t>MINNEAPOLIS</a:t>
          </a:r>
          <a:endParaRPr lang="en-US" dirty="0"/>
        </a:p>
      </dgm:t>
    </dgm:pt>
    <dgm:pt modelId="{DFEC31E0-35CC-44BB-B013-99EAA82A861E}" type="parTrans" cxnId="{716AB89D-45F7-437B-AFA1-3AC6D82407ED}">
      <dgm:prSet/>
      <dgm:spPr/>
      <dgm:t>
        <a:bodyPr/>
        <a:lstStyle/>
        <a:p>
          <a:endParaRPr lang="en-US"/>
        </a:p>
      </dgm:t>
    </dgm:pt>
    <dgm:pt modelId="{FE97CC82-9FCA-4C43-8F7E-AB4D80A7BB11}" type="sibTrans" cxnId="{716AB89D-45F7-437B-AFA1-3AC6D82407ED}">
      <dgm:prSet/>
      <dgm:spPr/>
      <dgm:t>
        <a:bodyPr/>
        <a:lstStyle/>
        <a:p>
          <a:endParaRPr lang="en-US"/>
        </a:p>
      </dgm:t>
    </dgm:pt>
    <dgm:pt modelId="{8EBF84C8-6149-4F46-9440-CD21FD501AA0}">
      <dgm:prSet phldrT="[Text]"/>
      <dgm:spPr/>
      <dgm:t>
        <a:bodyPr/>
        <a:lstStyle/>
        <a:p>
          <a:r>
            <a:rPr lang="en-US" dirty="0" smtClean="0"/>
            <a:t>MINNEAPOLIS</a:t>
          </a:r>
          <a:endParaRPr lang="en-US" dirty="0"/>
        </a:p>
      </dgm:t>
    </dgm:pt>
    <dgm:pt modelId="{9704EE6B-749B-4E67-B7CC-30BC5D622BAC}" type="parTrans" cxnId="{B3DD968E-4655-4F98-95A6-A8D35B70E301}">
      <dgm:prSet/>
      <dgm:spPr/>
      <dgm:t>
        <a:bodyPr/>
        <a:lstStyle/>
        <a:p>
          <a:endParaRPr lang="en-US"/>
        </a:p>
      </dgm:t>
    </dgm:pt>
    <dgm:pt modelId="{9241F9D0-FE4E-4F5F-8BAB-DC4CD6F220D4}" type="sibTrans" cxnId="{B3DD968E-4655-4F98-95A6-A8D35B70E301}">
      <dgm:prSet/>
      <dgm:spPr/>
      <dgm:t>
        <a:bodyPr/>
        <a:lstStyle/>
        <a:p>
          <a:endParaRPr lang="en-US"/>
        </a:p>
      </dgm:t>
    </dgm:pt>
    <dgm:pt modelId="{F7016CD6-9622-425B-93D6-FB35C0E2C41F}">
      <dgm:prSet phldrT="[Text]"/>
      <dgm:spPr/>
      <dgm:t>
        <a:bodyPr/>
        <a:lstStyle/>
        <a:p>
          <a:r>
            <a:rPr lang="en-US" dirty="0" smtClean="0"/>
            <a:t>MINNEAPOLIS</a:t>
          </a:r>
          <a:endParaRPr lang="en-US" dirty="0"/>
        </a:p>
      </dgm:t>
    </dgm:pt>
    <dgm:pt modelId="{B5F31C43-6AD6-4161-9DD5-E33805484874}" type="parTrans" cxnId="{D8ED40AB-075F-498A-BE9C-B4E819CAE818}">
      <dgm:prSet/>
      <dgm:spPr/>
      <dgm:t>
        <a:bodyPr/>
        <a:lstStyle/>
        <a:p>
          <a:endParaRPr lang="en-US"/>
        </a:p>
      </dgm:t>
    </dgm:pt>
    <dgm:pt modelId="{A1A7697B-94D5-4B6D-A2A0-BD23D553F088}" type="sibTrans" cxnId="{D8ED40AB-075F-498A-BE9C-B4E819CAE818}">
      <dgm:prSet/>
      <dgm:spPr/>
      <dgm:t>
        <a:bodyPr/>
        <a:lstStyle/>
        <a:p>
          <a:endParaRPr lang="en-US"/>
        </a:p>
      </dgm:t>
    </dgm:pt>
    <dgm:pt modelId="{A9D55C88-1B2E-401C-9B92-08F0773868AD}">
      <dgm:prSet phldrT="[Text]"/>
      <dgm:spPr/>
      <dgm:t>
        <a:bodyPr/>
        <a:lstStyle/>
        <a:p>
          <a:r>
            <a:rPr lang="en-US" dirty="0" smtClean="0"/>
            <a:t>MINNEAPOLIS</a:t>
          </a:r>
          <a:endParaRPr lang="en-US" dirty="0"/>
        </a:p>
      </dgm:t>
    </dgm:pt>
    <dgm:pt modelId="{6E14ACF0-DE1D-4687-8EEA-421BC2CBF7D6}" type="parTrans" cxnId="{450CFAC7-F419-4F75-98E9-0895FBC48087}">
      <dgm:prSet/>
      <dgm:spPr/>
      <dgm:t>
        <a:bodyPr/>
        <a:lstStyle/>
        <a:p>
          <a:endParaRPr lang="en-US"/>
        </a:p>
      </dgm:t>
    </dgm:pt>
    <dgm:pt modelId="{9B80E688-1927-4252-8A47-1D08D4008464}" type="sibTrans" cxnId="{450CFAC7-F419-4F75-98E9-0895FBC48087}">
      <dgm:prSet/>
      <dgm:spPr/>
      <dgm:t>
        <a:bodyPr/>
        <a:lstStyle/>
        <a:p>
          <a:endParaRPr lang="en-US"/>
        </a:p>
      </dgm:t>
    </dgm:pt>
    <dgm:pt modelId="{0D366CF2-8522-48C8-A884-03058EBA3137}">
      <dgm:prSet/>
      <dgm:spPr/>
      <dgm:t>
        <a:bodyPr/>
        <a:lstStyle/>
        <a:p>
          <a:r>
            <a:rPr lang="en-US" dirty="0" smtClean="0"/>
            <a:t>MINNEAPOLIS</a:t>
          </a:r>
          <a:endParaRPr lang="en-US" dirty="0"/>
        </a:p>
      </dgm:t>
    </dgm:pt>
    <dgm:pt modelId="{6525F2EA-6B80-448E-BB7F-1F3A6374404E}" type="parTrans" cxnId="{24F2A964-38B1-4775-8A0B-BDBDD68FA6C1}">
      <dgm:prSet/>
      <dgm:spPr/>
      <dgm:t>
        <a:bodyPr/>
        <a:lstStyle/>
        <a:p>
          <a:endParaRPr lang="en-US"/>
        </a:p>
      </dgm:t>
    </dgm:pt>
    <dgm:pt modelId="{3572CBEF-ECB3-41AC-B09C-48A22F5CE5E3}" type="sibTrans" cxnId="{24F2A964-38B1-4775-8A0B-BDBDD68FA6C1}">
      <dgm:prSet/>
      <dgm:spPr/>
      <dgm:t>
        <a:bodyPr/>
        <a:lstStyle/>
        <a:p>
          <a:endParaRPr lang="en-US"/>
        </a:p>
      </dgm:t>
    </dgm:pt>
    <dgm:pt modelId="{4C422409-9210-464E-BFEF-E91709D9B29B}">
      <dgm:prSet/>
      <dgm:spPr/>
      <dgm:t>
        <a:bodyPr/>
        <a:lstStyle/>
        <a:p>
          <a:r>
            <a:rPr lang="en-US" dirty="0" smtClean="0"/>
            <a:t>MINNEAPOLIS</a:t>
          </a:r>
          <a:endParaRPr lang="en-US" dirty="0"/>
        </a:p>
      </dgm:t>
    </dgm:pt>
    <dgm:pt modelId="{58C588D2-C18A-40E1-A386-EC1023EF720C}" type="parTrans" cxnId="{19F56DDF-08FB-44CA-B703-93B192D34710}">
      <dgm:prSet/>
      <dgm:spPr/>
      <dgm:t>
        <a:bodyPr/>
        <a:lstStyle/>
        <a:p>
          <a:endParaRPr lang="en-US"/>
        </a:p>
      </dgm:t>
    </dgm:pt>
    <dgm:pt modelId="{2D11CEBF-E11B-4B8A-B194-FFD5DC5F69D1}" type="sibTrans" cxnId="{19F56DDF-08FB-44CA-B703-93B192D34710}">
      <dgm:prSet/>
      <dgm:spPr/>
      <dgm:t>
        <a:bodyPr/>
        <a:lstStyle/>
        <a:p>
          <a:endParaRPr lang="en-US"/>
        </a:p>
      </dgm:t>
    </dgm:pt>
    <dgm:pt modelId="{2C626E7F-9665-430F-86AC-1864D7B3DBE0}" type="pres">
      <dgm:prSet presAssocID="{C4B2684D-ED1D-4B69-9EA5-9ED57BB9D6BA}" presName="diagram" presStyleCnt="0">
        <dgm:presLayoutVars>
          <dgm:dir/>
          <dgm:resizeHandles val="exact"/>
        </dgm:presLayoutVars>
      </dgm:prSet>
      <dgm:spPr/>
      <dgm:t>
        <a:bodyPr/>
        <a:lstStyle/>
        <a:p>
          <a:endParaRPr lang="en-US"/>
        </a:p>
      </dgm:t>
    </dgm:pt>
    <dgm:pt modelId="{B5D8D847-88B7-4938-97B8-026B0DCED625}" type="pres">
      <dgm:prSet presAssocID="{D6EDECD7-03B0-4ECE-B691-162BA9A10708}" presName="node" presStyleLbl="node1" presStyleIdx="0" presStyleCnt="7">
        <dgm:presLayoutVars>
          <dgm:bulletEnabled val="1"/>
        </dgm:presLayoutVars>
      </dgm:prSet>
      <dgm:spPr/>
      <dgm:t>
        <a:bodyPr/>
        <a:lstStyle/>
        <a:p>
          <a:endParaRPr lang="en-US"/>
        </a:p>
      </dgm:t>
    </dgm:pt>
    <dgm:pt modelId="{5DEBB52B-EC69-47FA-BFBE-9FFA9955A441}" type="pres">
      <dgm:prSet presAssocID="{B8B53319-F59B-41CE-84E6-082986902C42}" presName="sibTrans" presStyleCnt="0"/>
      <dgm:spPr/>
      <dgm:t>
        <a:bodyPr/>
        <a:lstStyle/>
        <a:p>
          <a:endParaRPr lang="en-US"/>
        </a:p>
      </dgm:t>
    </dgm:pt>
    <dgm:pt modelId="{2D6B16AB-1C9C-48C2-8AD1-29FA19ABA3D9}" type="pres">
      <dgm:prSet presAssocID="{0D366CF2-8522-48C8-A884-03058EBA3137}" presName="node" presStyleLbl="node1" presStyleIdx="1" presStyleCnt="7" custLinFactNeighborX="-3256" custLinFactNeighborY="12663">
        <dgm:presLayoutVars>
          <dgm:bulletEnabled val="1"/>
        </dgm:presLayoutVars>
      </dgm:prSet>
      <dgm:spPr/>
      <dgm:t>
        <a:bodyPr/>
        <a:lstStyle/>
        <a:p>
          <a:endParaRPr lang="en-US"/>
        </a:p>
      </dgm:t>
    </dgm:pt>
    <dgm:pt modelId="{5AD269AA-4839-41CC-AC36-4F98183A1DEF}" type="pres">
      <dgm:prSet presAssocID="{3572CBEF-ECB3-41AC-B09C-48A22F5CE5E3}" presName="sibTrans" presStyleCnt="0"/>
      <dgm:spPr/>
      <dgm:t>
        <a:bodyPr/>
        <a:lstStyle/>
        <a:p>
          <a:endParaRPr lang="en-US"/>
        </a:p>
      </dgm:t>
    </dgm:pt>
    <dgm:pt modelId="{246024B8-B8C8-4254-B362-ECBBCE269827}" type="pres">
      <dgm:prSet presAssocID="{4C422409-9210-464E-BFEF-E91709D9B29B}" presName="node" presStyleLbl="node1" presStyleIdx="2" presStyleCnt="7">
        <dgm:presLayoutVars>
          <dgm:bulletEnabled val="1"/>
        </dgm:presLayoutVars>
      </dgm:prSet>
      <dgm:spPr/>
      <dgm:t>
        <a:bodyPr/>
        <a:lstStyle/>
        <a:p>
          <a:endParaRPr lang="en-US"/>
        </a:p>
      </dgm:t>
    </dgm:pt>
    <dgm:pt modelId="{B33626B3-A445-434B-BA7F-9CDDE5246DD5}" type="pres">
      <dgm:prSet presAssocID="{2D11CEBF-E11B-4B8A-B194-FFD5DC5F69D1}" presName="sibTrans" presStyleCnt="0"/>
      <dgm:spPr/>
      <dgm:t>
        <a:bodyPr/>
        <a:lstStyle/>
        <a:p>
          <a:endParaRPr lang="en-US"/>
        </a:p>
      </dgm:t>
    </dgm:pt>
    <dgm:pt modelId="{E0F231F3-55D3-41C5-9064-88796A98A558}" type="pres">
      <dgm:prSet presAssocID="{1BCDA232-4E7C-4567-B7E6-ACC8C5B5A08E}" presName="node" presStyleLbl="node1" presStyleIdx="3" presStyleCnt="7">
        <dgm:presLayoutVars>
          <dgm:bulletEnabled val="1"/>
        </dgm:presLayoutVars>
      </dgm:prSet>
      <dgm:spPr/>
      <dgm:t>
        <a:bodyPr/>
        <a:lstStyle/>
        <a:p>
          <a:endParaRPr lang="en-US"/>
        </a:p>
      </dgm:t>
    </dgm:pt>
    <dgm:pt modelId="{0A21F8CF-35BB-4C6C-B0F0-A511F85FDC2F}" type="pres">
      <dgm:prSet presAssocID="{FE97CC82-9FCA-4C43-8F7E-AB4D80A7BB11}" presName="sibTrans" presStyleCnt="0"/>
      <dgm:spPr/>
      <dgm:t>
        <a:bodyPr/>
        <a:lstStyle/>
        <a:p>
          <a:endParaRPr lang="en-US"/>
        </a:p>
      </dgm:t>
    </dgm:pt>
    <dgm:pt modelId="{3E0BC6B4-740A-475A-AC07-78F7226C500D}" type="pres">
      <dgm:prSet presAssocID="{8EBF84C8-6149-4F46-9440-CD21FD501AA0}" presName="node" presStyleLbl="node1" presStyleIdx="4" presStyleCnt="7">
        <dgm:presLayoutVars>
          <dgm:bulletEnabled val="1"/>
        </dgm:presLayoutVars>
      </dgm:prSet>
      <dgm:spPr/>
      <dgm:t>
        <a:bodyPr/>
        <a:lstStyle/>
        <a:p>
          <a:endParaRPr lang="en-US"/>
        </a:p>
      </dgm:t>
    </dgm:pt>
    <dgm:pt modelId="{CFEB88AC-7568-4BA5-9913-1AE94C48E068}" type="pres">
      <dgm:prSet presAssocID="{9241F9D0-FE4E-4F5F-8BAB-DC4CD6F220D4}" presName="sibTrans" presStyleCnt="0"/>
      <dgm:spPr/>
      <dgm:t>
        <a:bodyPr/>
        <a:lstStyle/>
        <a:p>
          <a:endParaRPr lang="en-US"/>
        </a:p>
      </dgm:t>
    </dgm:pt>
    <dgm:pt modelId="{9596F5CE-02D0-4BD9-8BEF-5A210DDCBB56}" type="pres">
      <dgm:prSet presAssocID="{F7016CD6-9622-425B-93D6-FB35C0E2C41F}" presName="node" presStyleLbl="node1" presStyleIdx="5" presStyleCnt="7">
        <dgm:presLayoutVars>
          <dgm:bulletEnabled val="1"/>
        </dgm:presLayoutVars>
      </dgm:prSet>
      <dgm:spPr/>
      <dgm:t>
        <a:bodyPr/>
        <a:lstStyle/>
        <a:p>
          <a:endParaRPr lang="en-US"/>
        </a:p>
      </dgm:t>
    </dgm:pt>
    <dgm:pt modelId="{E13082B4-C31D-4A8F-B65E-C2B2F5520608}" type="pres">
      <dgm:prSet presAssocID="{A1A7697B-94D5-4B6D-A2A0-BD23D553F088}" presName="sibTrans" presStyleCnt="0"/>
      <dgm:spPr/>
      <dgm:t>
        <a:bodyPr/>
        <a:lstStyle/>
        <a:p>
          <a:endParaRPr lang="en-US"/>
        </a:p>
      </dgm:t>
    </dgm:pt>
    <dgm:pt modelId="{8797CEAF-6734-44C4-8178-1D611BFE57B2}" type="pres">
      <dgm:prSet presAssocID="{A9D55C88-1B2E-401C-9B92-08F0773868AD}" presName="node" presStyleLbl="node1" presStyleIdx="6" presStyleCnt="7">
        <dgm:presLayoutVars>
          <dgm:bulletEnabled val="1"/>
        </dgm:presLayoutVars>
      </dgm:prSet>
      <dgm:spPr/>
      <dgm:t>
        <a:bodyPr/>
        <a:lstStyle/>
        <a:p>
          <a:endParaRPr lang="en-US"/>
        </a:p>
      </dgm:t>
    </dgm:pt>
  </dgm:ptLst>
  <dgm:cxnLst>
    <dgm:cxn modelId="{A78B92D8-76A4-493A-B0AA-5657CF7D41E4}" type="presOf" srcId="{4C422409-9210-464E-BFEF-E91709D9B29B}" destId="{246024B8-B8C8-4254-B362-ECBBCE269827}" srcOrd="0" destOrd="0" presId="urn:microsoft.com/office/officeart/2005/8/layout/default"/>
    <dgm:cxn modelId="{7F050266-6A9D-4E66-9539-D13297B90C31}" type="presOf" srcId="{F7016CD6-9622-425B-93D6-FB35C0E2C41F}" destId="{9596F5CE-02D0-4BD9-8BEF-5A210DDCBB56}" srcOrd="0" destOrd="0" presId="urn:microsoft.com/office/officeart/2005/8/layout/default"/>
    <dgm:cxn modelId="{C2EF6A27-D87B-4A07-AD36-785EF37756AC}" type="presOf" srcId="{C4B2684D-ED1D-4B69-9EA5-9ED57BB9D6BA}" destId="{2C626E7F-9665-430F-86AC-1864D7B3DBE0}" srcOrd="0" destOrd="0" presId="urn:microsoft.com/office/officeart/2005/8/layout/default"/>
    <dgm:cxn modelId="{ED899E51-FC1D-4149-B059-8EF6FECEB7BD}" srcId="{C4B2684D-ED1D-4B69-9EA5-9ED57BB9D6BA}" destId="{D6EDECD7-03B0-4ECE-B691-162BA9A10708}" srcOrd="0" destOrd="0" parTransId="{E83E0459-2247-466E-9B53-6902862669B4}" sibTransId="{B8B53319-F59B-41CE-84E6-082986902C42}"/>
    <dgm:cxn modelId="{19F56DDF-08FB-44CA-B703-93B192D34710}" srcId="{C4B2684D-ED1D-4B69-9EA5-9ED57BB9D6BA}" destId="{4C422409-9210-464E-BFEF-E91709D9B29B}" srcOrd="2" destOrd="0" parTransId="{58C588D2-C18A-40E1-A386-EC1023EF720C}" sibTransId="{2D11CEBF-E11B-4B8A-B194-FFD5DC5F69D1}"/>
    <dgm:cxn modelId="{450CFAC7-F419-4F75-98E9-0895FBC48087}" srcId="{C4B2684D-ED1D-4B69-9EA5-9ED57BB9D6BA}" destId="{A9D55C88-1B2E-401C-9B92-08F0773868AD}" srcOrd="6" destOrd="0" parTransId="{6E14ACF0-DE1D-4687-8EEA-421BC2CBF7D6}" sibTransId="{9B80E688-1927-4252-8A47-1D08D4008464}"/>
    <dgm:cxn modelId="{24F2A964-38B1-4775-8A0B-BDBDD68FA6C1}" srcId="{C4B2684D-ED1D-4B69-9EA5-9ED57BB9D6BA}" destId="{0D366CF2-8522-48C8-A884-03058EBA3137}" srcOrd="1" destOrd="0" parTransId="{6525F2EA-6B80-448E-BB7F-1F3A6374404E}" sibTransId="{3572CBEF-ECB3-41AC-B09C-48A22F5CE5E3}"/>
    <dgm:cxn modelId="{B3DD968E-4655-4F98-95A6-A8D35B70E301}" srcId="{C4B2684D-ED1D-4B69-9EA5-9ED57BB9D6BA}" destId="{8EBF84C8-6149-4F46-9440-CD21FD501AA0}" srcOrd="4" destOrd="0" parTransId="{9704EE6B-749B-4E67-B7CC-30BC5D622BAC}" sibTransId="{9241F9D0-FE4E-4F5F-8BAB-DC4CD6F220D4}"/>
    <dgm:cxn modelId="{F6160EB0-5816-47BE-9C4F-C38BB6D6BB83}" type="presOf" srcId="{A9D55C88-1B2E-401C-9B92-08F0773868AD}" destId="{8797CEAF-6734-44C4-8178-1D611BFE57B2}" srcOrd="0" destOrd="0" presId="urn:microsoft.com/office/officeart/2005/8/layout/default"/>
    <dgm:cxn modelId="{D8ED40AB-075F-498A-BE9C-B4E819CAE818}" srcId="{C4B2684D-ED1D-4B69-9EA5-9ED57BB9D6BA}" destId="{F7016CD6-9622-425B-93D6-FB35C0E2C41F}" srcOrd="5" destOrd="0" parTransId="{B5F31C43-6AD6-4161-9DD5-E33805484874}" sibTransId="{A1A7697B-94D5-4B6D-A2A0-BD23D553F088}"/>
    <dgm:cxn modelId="{9C1B09CE-25D2-47A7-8574-3483BC9F6A66}" type="presOf" srcId="{D6EDECD7-03B0-4ECE-B691-162BA9A10708}" destId="{B5D8D847-88B7-4938-97B8-026B0DCED625}" srcOrd="0" destOrd="0" presId="urn:microsoft.com/office/officeart/2005/8/layout/default"/>
    <dgm:cxn modelId="{D0A7F05F-2D6A-4D05-BDCF-BDE9A6C0DE3B}" type="presOf" srcId="{8EBF84C8-6149-4F46-9440-CD21FD501AA0}" destId="{3E0BC6B4-740A-475A-AC07-78F7226C500D}" srcOrd="0" destOrd="0" presId="urn:microsoft.com/office/officeart/2005/8/layout/default"/>
    <dgm:cxn modelId="{FEC452F6-D180-4523-9D06-91184AAAA27E}" type="presOf" srcId="{1BCDA232-4E7C-4567-B7E6-ACC8C5B5A08E}" destId="{E0F231F3-55D3-41C5-9064-88796A98A558}" srcOrd="0" destOrd="0" presId="urn:microsoft.com/office/officeart/2005/8/layout/default"/>
    <dgm:cxn modelId="{716AB89D-45F7-437B-AFA1-3AC6D82407ED}" srcId="{C4B2684D-ED1D-4B69-9EA5-9ED57BB9D6BA}" destId="{1BCDA232-4E7C-4567-B7E6-ACC8C5B5A08E}" srcOrd="3" destOrd="0" parTransId="{DFEC31E0-35CC-44BB-B013-99EAA82A861E}" sibTransId="{FE97CC82-9FCA-4C43-8F7E-AB4D80A7BB11}"/>
    <dgm:cxn modelId="{F1A4441D-3E23-45A3-BDDE-ECFC1E4D9305}" type="presOf" srcId="{0D366CF2-8522-48C8-A884-03058EBA3137}" destId="{2D6B16AB-1C9C-48C2-8AD1-29FA19ABA3D9}" srcOrd="0" destOrd="0" presId="urn:microsoft.com/office/officeart/2005/8/layout/default"/>
    <dgm:cxn modelId="{A908F5C8-ECFC-44BE-81B2-FF611EEBE4E0}" type="presParOf" srcId="{2C626E7F-9665-430F-86AC-1864D7B3DBE0}" destId="{B5D8D847-88B7-4938-97B8-026B0DCED625}" srcOrd="0" destOrd="0" presId="urn:microsoft.com/office/officeart/2005/8/layout/default"/>
    <dgm:cxn modelId="{C19257BB-4E81-4922-8B5F-74F84B6EA8E8}" type="presParOf" srcId="{2C626E7F-9665-430F-86AC-1864D7B3DBE0}" destId="{5DEBB52B-EC69-47FA-BFBE-9FFA9955A441}" srcOrd="1" destOrd="0" presId="urn:microsoft.com/office/officeart/2005/8/layout/default"/>
    <dgm:cxn modelId="{37B2926F-B0BC-4628-A4AC-140E27D01009}" type="presParOf" srcId="{2C626E7F-9665-430F-86AC-1864D7B3DBE0}" destId="{2D6B16AB-1C9C-48C2-8AD1-29FA19ABA3D9}" srcOrd="2" destOrd="0" presId="urn:microsoft.com/office/officeart/2005/8/layout/default"/>
    <dgm:cxn modelId="{9744AB8E-250F-494A-940A-AFFC1E5B5460}" type="presParOf" srcId="{2C626E7F-9665-430F-86AC-1864D7B3DBE0}" destId="{5AD269AA-4839-41CC-AC36-4F98183A1DEF}" srcOrd="3" destOrd="0" presId="urn:microsoft.com/office/officeart/2005/8/layout/default"/>
    <dgm:cxn modelId="{39F8D0CE-A796-43AE-BE0E-B63362128AA5}" type="presParOf" srcId="{2C626E7F-9665-430F-86AC-1864D7B3DBE0}" destId="{246024B8-B8C8-4254-B362-ECBBCE269827}" srcOrd="4" destOrd="0" presId="urn:microsoft.com/office/officeart/2005/8/layout/default"/>
    <dgm:cxn modelId="{087D055D-D84B-494B-8928-5AFA43C0300A}" type="presParOf" srcId="{2C626E7F-9665-430F-86AC-1864D7B3DBE0}" destId="{B33626B3-A445-434B-BA7F-9CDDE5246DD5}" srcOrd="5" destOrd="0" presId="urn:microsoft.com/office/officeart/2005/8/layout/default"/>
    <dgm:cxn modelId="{F8636516-0673-4A65-B5D0-1E4C70DF8ED1}" type="presParOf" srcId="{2C626E7F-9665-430F-86AC-1864D7B3DBE0}" destId="{E0F231F3-55D3-41C5-9064-88796A98A558}" srcOrd="6" destOrd="0" presId="urn:microsoft.com/office/officeart/2005/8/layout/default"/>
    <dgm:cxn modelId="{90719F40-2686-47CD-8865-621E606C1685}" type="presParOf" srcId="{2C626E7F-9665-430F-86AC-1864D7B3DBE0}" destId="{0A21F8CF-35BB-4C6C-B0F0-A511F85FDC2F}" srcOrd="7" destOrd="0" presId="urn:microsoft.com/office/officeart/2005/8/layout/default"/>
    <dgm:cxn modelId="{302D7A91-CD8F-4CEA-A2FB-C32715D9A63C}" type="presParOf" srcId="{2C626E7F-9665-430F-86AC-1864D7B3DBE0}" destId="{3E0BC6B4-740A-475A-AC07-78F7226C500D}" srcOrd="8" destOrd="0" presId="urn:microsoft.com/office/officeart/2005/8/layout/default"/>
    <dgm:cxn modelId="{10D8E4C5-4218-452B-B39B-747A7C3EE816}" type="presParOf" srcId="{2C626E7F-9665-430F-86AC-1864D7B3DBE0}" destId="{CFEB88AC-7568-4BA5-9913-1AE94C48E068}" srcOrd="9" destOrd="0" presId="urn:microsoft.com/office/officeart/2005/8/layout/default"/>
    <dgm:cxn modelId="{AE7BBC8B-B6E5-4BD9-8AAB-09EEE6ABADDE}" type="presParOf" srcId="{2C626E7F-9665-430F-86AC-1864D7B3DBE0}" destId="{9596F5CE-02D0-4BD9-8BEF-5A210DDCBB56}" srcOrd="10" destOrd="0" presId="urn:microsoft.com/office/officeart/2005/8/layout/default"/>
    <dgm:cxn modelId="{B0EEE00B-D247-4619-B6DE-EE19D21D9254}" type="presParOf" srcId="{2C626E7F-9665-430F-86AC-1864D7B3DBE0}" destId="{E13082B4-C31D-4A8F-B65E-C2B2F5520608}" srcOrd="11" destOrd="0" presId="urn:microsoft.com/office/officeart/2005/8/layout/default"/>
    <dgm:cxn modelId="{7CB622FF-403D-46C2-AF96-3A85D6F25D78}" type="presParOf" srcId="{2C626E7F-9665-430F-86AC-1864D7B3DBE0}" destId="{8797CEAF-6734-44C4-8178-1D611BFE57B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8D847-88B7-4938-97B8-026B0DCED625}">
      <dsp:nvSpPr>
        <dsp:cNvPr id="0" name=""/>
        <dsp:cNvSpPr/>
      </dsp:nvSpPr>
      <dsp:spPr>
        <a:xfrm>
          <a:off x="0" y="199337"/>
          <a:ext cx="2502296" cy="150137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CHICAGO</a:t>
          </a:r>
          <a:endParaRPr lang="en-US" sz="3700" kern="1200" dirty="0"/>
        </a:p>
      </dsp:txBody>
      <dsp:txXfrm>
        <a:off x="0" y="199337"/>
        <a:ext cx="2502296" cy="1501378"/>
      </dsp:txXfrm>
    </dsp:sp>
    <dsp:sp modelId="{2D6B16AB-1C9C-48C2-8AD1-29FA19ABA3D9}">
      <dsp:nvSpPr>
        <dsp:cNvPr id="0" name=""/>
        <dsp:cNvSpPr/>
      </dsp:nvSpPr>
      <dsp:spPr>
        <a:xfrm>
          <a:off x="2752526" y="199337"/>
          <a:ext cx="2502296" cy="150137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CHICAGO</a:t>
          </a:r>
          <a:endParaRPr lang="en-US" sz="3700" kern="1200" dirty="0"/>
        </a:p>
      </dsp:txBody>
      <dsp:txXfrm>
        <a:off x="2752526" y="199337"/>
        <a:ext cx="2502296" cy="1501378"/>
      </dsp:txXfrm>
    </dsp:sp>
    <dsp:sp modelId="{246024B8-B8C8-4254-B362-ECBBCE269827}">
      <dsp:nvSpPr>
        <dsp:cNvPr id="0" name=""/>
        <dsp:cNvSpPr/>
      </dsp:nvSpPr>
      <dsp:spPr>
        <a:xfrm>
          <a:off x="5505053" y="199337"/>
          <a:ext cx="2502296" cy="150137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CHICAGO</a:t>
          </a:r>
          <a:endParaRPr lang="en-US" sz="3700" kern="1200" dirty="0"/>
        </a:p>
      </dsp:txBody>
      <dsp:txXfrm>
        <a:off x="5505053" y="199337"/>
        <a:ext cx="2502296" cy="1501378"/>
      </dsp:txXfrm>
    </dsp:sp>
    <dsp:sp modelId="{E0F231F3-55D3-41C5-9064-88796A98A558}">
      <dsp:nvSpPr>
        <dsp:cNvPr id="0" name=""/>
        <dsp:cNvSpPr/>
      </dsp:nvSpPr>
      <dsp:spPr>
        <a:xfrm>
          <a:off x="0" y="1950945"/>
          <a:ext cx="2502296" cy="150137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CHICAGO</a:t>
          </a:r>
          <a:endParaRPr lang="en-US" sz="3700" kern="1200" dirty="0"/>
        </a:p>
      </dsp:txBody>
      <dsp:txXfrm>
        <a:off x="0" y="1950945"/>
        <a:ext cx="2502296" cy="1501378"/>
      </dsp:txXfrm>
    </dsp:sp>
    <dsp:sp modelId="{3E0BC6B4-740A-475A-AC07-78F7226C500D}">
      <dsp:nvSpPr>
        <dsp:cNvPr id="0" name=""/>
        <dsp:cNvSpPr/>
      </dsp:nvSpPr>
      <dsp:spPr>
        <a:xfrm>
          <a:off x="2752526" y="1950945"/>
          <a:ext cx="2502296" cy="150137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CHICAGO</a:t>
          </a:r>
          <a:endParaRPr lang="en-US" sz="3700" kern="1200" dirty="0"/>
        </a:p>
      </dsp:txBody>
      <dsp:txXfrm>
        <a:off x="2752526" y="1950945"/>
        <a:ext cx="2502296" cy="1501378"/>
      </dsp:txXfrm>
    </dsp:sp>
    <dsp:sp modelId="{9596F5CE-02D0-4BD9-8BEF-5A210DDCBB56}">
      <dsp:nvSpPr>
        <dsp:cNvPr id="0" name=""/>
        <dsp:cNvSpPr/>
      </dsp:nvSpPr>
      <dsp:spPr>
        <a:xfrm>
          <a:off x="5505053" y="1950945"/>
          <a:ext cx="2502296" cy="150137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CHICAGO</a:t>
          </a:r>
          <a:endParaRPr lang="en-US" sz="3700" kern="1200" dirty="0"/>
        </a:p>
      </dsp:txBody>
      <dsp:txXfrm>
        <a:off x="5505053" y="1950945"/>
        <a:ext cx="2502296" cy="1501378"/>
      </dsp:txXfrm>
    </dsp:sp>
    <dsp:sp modelId="{8797CEAF-6734-44C4-8178-1D611BFE57B2}">
      <dsp:nvSpPr>
        <dsp:cNvPr id="0" name=""/>
        <dsp:cNvSpPr/>
      </dsp:nvSpPr>
      <dsp:spPr>
        <a:xfrm>
          <a:off x="2752526" y="3702553"/>
          <a:ext cx="2502296" cy="150137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CHICAGO</a:t>
          </a:r>
          <a:endParaRPr lang="en-US" sz="3700" kern="1200" dirty="0"/>
        </a:p>
      </dsp:txBody>
      <dsp:txXfrm>
        <a:off x="2752526" y="3702553"/>
        <a:ext cx="2502296" cy="1501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8D847-88B7-4938-97B8-026B0DCED625}">
      <dsp:nvSpPr>
        <dsp:cNvPr id="0" name=""/>
        <dsp:cNvSpPr/>
      </dsp:nvSpPr>
      <dsp:spPr>
        <a:xfrm>
          <a:off x="0" y="199337"/>
          <a:ext cx="2502296" cy="1501378"/>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DETROIT</a:t>
          </a:r>
          <a:endParaRPr lang="en-US" sz="4000" kern="1200" dirty="0"/>
        </a:p>
      </dsp:txBody>
      <dsp:txXfrm>
        <a:off x="0" y="199337"/>
        <a:ext cx="2502296" cy="1501378"/>
      </dsp:txXfrm>
    </dsp:sp>
    <dsp:sp modelId="{2D6B16AB-1C9C-48C2-8AD1-29FA19ABA3D9}">
      <dsp:nvSpPr>
        <dsp:cNvPr id="0" name=""/>
        <dsp:cNvSpPr/>
      </dsp:nvSpPr>
      <dsp:spPr>
        <a:xfrm>
          <a:off x="2752526" y="199337"/>
          <a:ext cx="2502296" cy="1501378"/>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DETROIT</a:t>
          </a:r>
          <a:endParaRPr lang="en-US" sz="4000" kern="1200" dirty="0"/>
        </a:p>
      </dsp:txBody>
      <dsp:txXfrm>
        <a:off x="2752526" y="199337"/>
        <a:ext cx="2502296" cy="1501378"/>
      </dsp:txXfrm>
    </dsp:sp>
    <dsp:sp modelId="{246024B8-B8C8-4254-B362-ECBBCE269827}">
      <dsp:nvSpPr>
        <dsp:cNvPr id="0" name=""/>
        <dsp:cNvSpPr/>
      </dsp:nvSpPr>
      <dsp:spPr>
        <a:xfrm>
          <a:off x="5505053" y="199337"/>
          <a:ext cx="2502296" cy="1501378"/>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DETROIT</a:t>
          </a:r>
          <a:endParaRPr lang="en-US" sz="4000" kern="1200" dirty="0"/>
        </a:p>
      </dsp:txBody>
      <dsp:txXfrm>
        <a:off x="5505053" y="199337"/>
        <a:ext cx="2502296" cy="1501378"/>
      </dsp:txXfrm>
    </dsp:sp>
    <dsp:sp modelId="{E0F231F3-55D3-41C5-9064-88796A98A558}">
      <dsp:nvSpPr>
        <dsp:cNvPr id="0" name=""/>
        <dsp:cNvSpPr/>
      </dsp:nvSpPr>
      <dsp:spPr>
        <a:xfrm>
          <a:off x="0" y="1950945"/>
          <a:ext cx="2502296" cy="1501378"/>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DETROIT</a:t>
          </a:r>
          <a:endParaRPr lang="en-US" sz="4000" kern="1200" dirty="0"/>
        </a:p>
      </dsp:txBody>
      <dsp:txXfrm>
        <a:off x="0" y="1950945"/>
        <a:ext cx="2502296" cy="1501378"/>
      </dsp:txXfrm>
    </dsp:sp>
    <dsp:sp modelId="{3E0BC6B4-740A-475A-AC07-78F7226C500D}">
      <dsp:nvSpPr>
        <dsp:cNvPr id="0" name=""/>
        <dsp:cNvSpPr/>
      </dsp:nvSpPr>
      <dsp:spPr>
        <a:xfrm>
          <a:off x="2752526" y="1950945"/>
          <a:ext cx="2502296" cy="1501378"/>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DETROIT</a:t>
          </a:r>
          <a:endParaRPr lang="en-US" sz="4000" kern="1200" dirty="0"/>
        </a:p>
      </dsp:txBody>
      <dsp:txXfrm>
        <a:off x="2752526" y="1950945"/>
        <a:ext cx="2502296" cy="1501378"/>
      </dsp:txXfrm>
    </dsp:sp>
    <dsp:sp modelId="{9596F5CE-02D0-4BD9-8BEF-5A210DDCBB56}">
      <dsp:nvSpPr>
        <dsp:cNvPr id="0" name=""/>
        <dsp:cNvSpPr/>
      </dsp:nvSpPr>
      <dsp:spPr>
        <a:xfrm>
          <a:off x="5505053" y="1950945"/>
          <a:ext cx="2502296" cy="1501378"/>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DETROIT</a:t>
          </a:r>
          <a:endParaRPr lang="en-US" sz="4000" kern="1200" dirty="0"/>
        </a:p>
      </dsp:txBody>
      <dsp:txXfrm>
        <a:off x="5505053" y="1950945"/>
        <a:ext cx="2502296" cy="1501378"/>
      </dsp:txXfrm>
    </dsp:sp>
    <dsp:sp modelId="{8797CEAF-6734-44C4-8178-1D611BFE57B2}">
      <dsp:nvSpPr>
        <dsp:cNvPr id="0" name=""/>
        <dsp:cNvSpPr/>
      </dsp:nvSpPr>
      <dsp:spPr>
        <a:xfrm>
          <a:off x="2752526" y="3702553"/>
          <a:ext cx="2502296" cy="1501378"/>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DETROIT</a:t>
          </a:r>
          <a:endParaRPr lang="en-US" sz="4000" kern="1200" dirty="0"/>
        </a:p>
      </dsp:txBody>
      <dsp:txXfrm>
        <a:off x="2752526" y="3702553"/>
        <a:ext cx="2502296" cy="1501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8D847-88B7-4938-97B8-026B0DCED625}">
      <dsp:nvSpPr>
        <dsp:cNvPr id="0" name=""/>
        <dsp:cNvSpPr/>
      </dsp:nvSpPr>
      <dsp:spPr>
        <a:xfrm>
          <a:off x="0" y="199337"/>
          <a:ext cx="2502296" cy="1501378"/>
        </a:xfrm>
        <a:prstGeom prst="rect">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en-US" sz="2700" kern="1200" dirty="0" smtClean="0"/>
            <a:t>MINNEAPOLIS</a:t>
          </a:r>
          <a:endParaRPr lang="en-US" sz="2700" kern="1200" dirty="0"/>
        </a:p>
      </dsp:txBody>
      <dsp:txXfrm>
        <a:off x="0" y="199337"/>
        <a:ext cx="2502296" cy="1501378"/>
      </dsp:txXfrm>
    </dsp:sp>
    <dsp:sp modelId="{2D6B16AB-1C9C-48C2-8AD1-29FA19ABA3D9}">
      <dsp:nvSpPr>
        <dsp:cNvPr id="0" name=""/>
        <dsp:cNvSpPr/>
      </dsp:nvSpPr>
      <dsp:spPr>
        <a:xfrm>
          <a:off x="2671051" y="389457"/>
          <a:ext cx="2502296" cy="1501378"/>
        </a:xfrm>
        <a:prstGeom prst="rect">
          <a:avLst/>
        </a:prstGeom>
        <a:solidFill>
          <a:schemeClr val="accent6">
            <a:shade val="50000"/>
            <a:hueOff val="6268"/>
            <a:satOff val="5249"/>
            <a:lumOff val="851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en-US" sz="2700" kern="1200" dirty="0" smtClean="0"/>
            <a:t>MINNEAPOLIS</a:t>
          </a:r>
          <a:endParaRPr lang="en-US" sz="2700" kern="1200" dirty="0"/>
        </a:p>
      </dsp:txBody>
      <dsp:txXfrm>
        <a:off x="2671051" y="389457"/>
        <a:ext cx="2502296" cy="1501378"/>
      </dsp:txXfrm>
    </dsp:sp>
    <dsp:sp modelId="{246024B8-B8C8-4254-B362-ECBBCE269827}">
      <dsp:nvSpPr>
        <dsp:cNvPr id="0" name=""/>
        <dsp:cNvSpPr/>
      </dsp:nvSpPr>
      <dsp:spPr>
        <a:xfrm>
          <a:off x="5505053" y="199337"/>
          <a:ext cx="2502296" cy="1501378"/>
        </a:xfrm>
        <a:prstGeom prst="rect">
          <a:avLst/>
        </a:prstGeom>
        <a:solidFill>
          <a:schemeClr val="accent6">
            <a:shade val="50000"/>
            <a:hueOff val="12537"/>
            <a:satOff val="10499"/>
            <a:lumOff val="17035"/>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en-US" sz="2700" kern="1200" dirty="0" smtClean="0"/>
            <a:t>MINNEAPOLIS</a:t>
          </a:r>
          <a:endParaRPr lang="en-US" sz="2700" kern="1200" dirty="0"/>
        </a:p>
      </dsp:txBody>
      <dsp:txXfrm>
        <a:off x="5505053" y="199337"/>
        <a:ext cx="2502296" cy="1501378"/>
      </dsp:txXfrm>
    </dsp:sp>
    <dsp:sp modelId="{E0F231F3-55D3-41C5-9064-88796A98A558}">
      <dsp:nvSpPr>
        <dsp:cNvPr id="0" name=""/>
        <dsp:cNvSpPr/>
      </dsp:nvSpPr>
      <dsp:spPr>
        <a:xfrm>
          <a:off x="0" y="1950945"/>
          <a:ext cx="2502296" cy="1501378"/>
        </a:xfrm>
        <a:prstGeom prst="rect">
          <a:avLst/>
        </a:prstGeom>
        <a:solidFill>
          <a:schemeClr val="accent6">
            <a:shade val="50000"/>
            <a:hueOff val="18805"/>
            <a:satOff val="15748"/>
            <a:lumOff val="2555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en-US" sz="2700" kern="1200" dirty="0" smtClean="0"/>
            <a:t>MINNEAPOLIS</a:t>
          </a:r>
          <a:endParaRPr lang="en-US" sz="2700" kern="1200" dirty="0"/>
        </a:p>
      </dsp:txBody>
      <dsp:txXfrm>
        <a:off x="0" y="1950945"/>
        <a:ext cx="2502296" cy="1501378"/>
      </dsp:txXfrm>
    </dsp:sp>
    <dsp:sp modelId="{3E0BC6B4-740A-475A-AC07-78F7226C500D}">
      <dsp:nvSpPr>
        <dsp:cNvPr id="0" name=""/>
        <dsp:cNvSpPr/>
      </dsp:nvSpPr>
      <dsp:spPr>
        <a:xfrm>
          <a:off x="2752526" y="1950945"/>
          <a:ext cx="2502296" cy="1501378"/>
        </a:xfrm>
        <a:prstGeom prst="rect">
          <a:avLst/>
        </a:prstGeom>
        <a:solidFill>
          <a:schemeClr val="accent6">
            <a:shade val="50000"/>
            <a:hueOff val="18805"/>
            <a:satOff val="15748"/>
            <a:lumOff val="2555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en-US" sz="2700" kern="1200" dirty="0" smtClean="0"/>
            <a:t>MINNEAPOLIS</a:t>
          </a:r>
          <a:endParaRPr lang="en-US" sz="2700" kern="1200" dirty="0"/>
        </a:p>
      </dsp:txBody>
      <dsp:txXfrm>
        <a:off x="2752526" y="1950945"/>
        <a:ext cx="2502296" cy="1501378"/>
      </dsp:txXfrm>
    </dsp:sp>
    <dsp:sp modelId="{9596F5CE-02D0-4BD9-8BEF-5A210DDCBB56}">
      <dsp:nvSpPr>
        <dsp:cNvPr id="0" name=""/>
        <dsp:cNvSpPr/>
      </dsp:nvSpPr>
      <dsp:spPr>
        <a:xfrm>
          <a:off x="5505053" y="1950945"/>
          <a:ext cx="2502296" cy="1501378"/>
        </a:xfrm>
        <a:prstGeom prst="rect">
          <a:avLst/>
        </a:prstGeom>
        <a:solidFill>
          <a:schemeClr val="accent6">
            <a:shade val="50000"/>
            <a:hueOff val="12537"/>
            <a:satOff val="10499"/>
            <a:lumOff val="17035"/>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en-US" sz="2700" kern="1200" dirty="0" smtClean="0"/>
            <a:t>MINNEAPOLIS</a:t>
          </a:r>
          <a:endParaRPr lang="en-US" sz="2700" kern="1200" dirty="0"/>
        </a:p>
      </dsp:txBody>
      <dsp:txXfrm>
        <a:off x="5505053" y="1950945"/>
        <a:ext cx="2502296" cy="1501378"/>
      </dsp:txXfrm>
    </dsp:sp>
    <dsp:sp modelId="{8797CEAF-6734-44C4-8178-1D611BFE57B2}">
      <dsp:nvSpPr>
        <dsp:cNvPr id="0" name=""/>
        <dsp:cNvSpPr/>
      </dsp:nvSpPr>
      <dsp:spPr>
        <a:xfrm>
          <a:off x="2752526" y="3702553"/>
          <a:ext cx="2502296" cy="1501378"/>
        </a:xfrm>
        <a:prstGeom prst="rect">
          <a:avLst/>
        </a:prstGeom>
        <a:solidFill>
          <a:schemeClr val="accent6">
            <a:shade val="50000"/>
            <a:hueOff val="6268"/>
            <a:satOff val="5249"/>
            <a:lumOff val="851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en-US" sz="2700" kern="1200" dirty="0" smtClean="0"/>
            <a:t>MINNEAPOLIS</a:t>
          </a:r>
          <a:endParaRPr lang="en-US" sz="2700" kern="1200" dirty="0"/>
        </a:p>
      </dsp:txBody>
      <dsp:txXfrm>
        <a:off x="2752526" y="3702553"/>
        <a:ext cx="2502296" cy="15013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0.34776</cdr:x>
      <cdr:y>0.66454</cdr:y>
    </cdr:from>
    <cdr:to>
      <cdr:x>0.43482</cdr:x>
      <cdr:y>0.74844</cdr:y>
    </cdr:to>
    <cdr:cxnSp macro="">
      <cdr:nvCxnSpPr>
        <cdr:cNvPr id="3" name="Curved Connector 2"/>
        <cdr:cNvCxnSpPr/>
      </cdr:nvCxnSpPr>
      <cdr:spPr bwMode="auto">
        <a:xfrm xmlns:a="http://schemas.openxmlformats.org/drawingml/2006/main" flipV="1">
          <a:off x="2784632" y="3155133"/>
          <a:ext cx="697118" cy="398352"/>
        </a:xfrm>
        <a:prstGeom xmlns:a="http://schemas.openxmlformats.org/drawingml/2006/main" prst="curvedConnector3">
          <a:avLst/>
        </a:prstGeom>
        <a:noFill xmlns:a="http://schemas.openxmlformats.org/drawingml/2006/main"/>
        <a:ln xmlns:a="http://schemas.openxmlformats.org/drawingml/2006/main" w="2857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0.15103</cdr:x>
      <cdr:y>0.72365</cdr:y>
    </cdr:from>
    <cdr:to>
      <cdr:x>0.36924</cdr:x>
      <cdr:y>0.82472</cdr:y>
    </cdr:to>
    <cdr:sp macro="" textlink="">
      <cdr:nvSpPr>
        <cdr:cNvPr id="6" name="TextBox 5"/>
        <cdr:cNvSpPr txBox="1"/>
      </cdr:nvSpPr>
      <cdr:spPr>
        <a:xfrm xmlns:a="http://schemas.openxmlformats.org/drawingml/2006/main">
          <a:off x="1209329" y="3435790"/>
          <a:ext cx="1747319" cy="479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600" b="1" dirty="0" smtClean="0"/>
            <a:t>Collapsing Output Gap (economic slack)</a:t>
          </a:r>
        </a:p>
        <a:p xmlns:a="http://schemas.openxmlformats.org/drawingml/2006/main">
          <a:r>
            <a:rPr lang="en-US" sz="600" b="1" dirty="0" smtClean="0"/>
            <a:t>Slowing job and income growth</a:t>
          </a:r>
        </a:p>
        <a:p xmlns:a="http://schemas.openxmlformats.org/drawingml/2006/main">
          <a:r>
            <a:rPr lang="en-US" sz="600" b="1" dirty="0" smtClean="0"/>
            <a:t>Unsustainable PCE growth</a:t>
          </a:r>
        </a:p>
        <a:p xmlns:a="http://schemas.openxmlformats.org/drawingml/2006/main">
          <a:r>
            <a:rPr lang="en-US" sz="600" b="1" dirty="0" smtClean="0"/>
            <a:t>Wider credit spreads due to rising friction.</a:t>
          </a:r>
          <a:endParaRPr lang="en-US" sz="600" b="1" dirty="0"/>
        </a:p>
      </cdr:txBody>
    </cdr:sp>
  </cdr:relSizeAnchor>
  <cdr:relSizeAnchor xmlns:cdr="http://schemas.openxmlformats.org/drawingml/2006/chartDrawing">
    <cdr:from>
      <cdr:x>0.70052</cdr:x>
      <cdr:y>0.67407</cdr:y>
    </cdr:from>
    <cdr:to>
      <cdr:x>0.74801</cdr:x>
      <cdr:y>0.75416</cdr:y>
    </cdr:to>
    <cdr:cxnSp macro="">
      <cdr:nvCxnSpPr>
        <cdr:cNvPr id="8" name="Curved Connector 7"/>
        <cdr:cNvCxnSpPr/>
      </cdr:nvCxnSpPr>
      <cdr:spPr bwMode="auto">
        <a:xfrm xmlns:a="http://schemas.openxmlformats.org/drawingml/2006/main">
          <a:off x="5609313" y="3200400"/>
          <a:ext cx="380246" cy="380245"/>
        </a:xfrm>
        <a:prstGeom xmlns:a="http://schemas.openxmlformats.org/drawingml/2006/main" prst="curvedConnector3">
          <a:avLst/>
        </a:prstGeom>
        <a:noFill xmlns:a="http://schemas.openxmlformats.org/drawingml/2006/main"/>
        <a:ln xmlns:a="http://schemas.openxmlformats.org/drawingml/2006/main" w="2857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0.73896</cdr:x>
      <cdr:y>0.72863</cdr:y>
    </cdr:from>
    <cdr:to>
      <cdr:x>0.98293</cdr:x>
      <cdr:y>0.82969</cdr:y>
    </cdr:to>
    <cdr:sp macro="" textlink="">
      <cdr:nvSpPr>
        <cdr:cNvPr id="10" name="TextBox 1"/>
        <cdr:cNvSpPr txBox="1"/>
      </cdr:nvSpPr>
      <cdr:spPr>
        <a:xfrm xmlns:a="http://schemas.openxmlformats.org/drawingml/2006/main">
          <a:off x="5917131" y="3459430"/>
          <a:ext cx="1953528" cy="4798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b="1" dirty="0" smtClean="0"/>
            <a:t>Moderate economic growth</a:t>
          </a:r>
        </a:p>
        <a:p xmlns:a="http://schemas.openxmlformats.org/drawingml/2006/main">
          <a:r>
            <a:rPr lang="en-US" sz="600" b="1" dirty="0" smtClean="0"/>
            <a:t>Low inflation</a:t>
          </a:r>
        </a:p>
        <a:p xmlns:a="http://schemas.openxmlformats.org/drawingml/2006/main">
          <a:r>
            <a:rPr lang="en-US" sz="600" b="1" dirty="0" smtClean="0"/>
            <a:t>Low interest rate environment</a:t>
          </a:r>
        </a:p>
        <a:p xmlns:a="http://schemas.openxmlformats.org/drawingml/2006/main">
          <a:r>
            <a:rPr lang="en-US" sz="600" b="1" dirty="0" smtClean="0"/>
            <a:t>IDEAL FOR MULTIFAMILY INVESTMENT RETURNS</a:t>
          </a:r>
          <a:endParaRPr lang="en-US" sz="6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0.16639</cdr:x>
      <cdr:y>0.58065</cdr:y>
    </cdr:from>
    <cdr:to>
      <cdr:x>0.57317</cdr:x>
      <cdr:y>0.75807</cdr:y>
    </cdr:to>
    <cdr:sp macro="" textlink="">
      <cdr:nvSpPr>
        <cdr:cNvPr id="2" name="TextBox 1"/>
        <cdr:cNvSpPr txBox="1"/>
      </cdr:nvSpPr>
      <cdr:spPr>
        <a:xfrm xmlns:a="http://schemas.openxmlformats.org/drawingml/2006/main">
          <a:off x="748051" y="2743200"/>
          <a:ext cx="1828802" cy="8382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a:t>
          </a:r>
          <a:endParaRPr lang="en-US" sz="1000" b="1" dirty="0"/>
        </a:p>
      </cdr:txBody>
    </cdr:sp>
  </cdr:relSizeAnchor>
  <cdr:relSizeAnchor xmlns:cdr="http://schemas.openxmlformats.org/drawingml/2006/chartDrawing">
    <cdr:from>
      <cdr:x>0.09859</cdr:x>
      <cdr:y>0.56452</cdr:y>
    </cdr:from>
    <cdr:to>
      <cdr:x>0.30198</cdr:x>
      <cdr:y>0.75806</cdr:y>
    </cdr:to>
    <cdr:sp macro="" textlink="">
      <cdr:nvSpPr>
        <cdr:cNvPr id="4" name="TextBox 3"/>
        <cdr:cNvSpPr txBox="1"/>
      </cdr:nvSpPr>
      <cdr:spPr>
        <a:xfrm xmlns:a="http://schemas.openxmlformats.org/drawingml/2006/main">
          <a:off x="443251" y="26670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0.21144</cdr:x>
      <cdr:y>0.68173</cdr:y>
    </cdr:from>
    <cdr:to>
      <cdr:x>0.66049</cdr:x>
      <cdr:y>0.84802</cdr:y>
    </cdr:to>
    <cdr:sp macro="" textlink="">
      <cdr:nvSpPr>
        <cdr:cNvPr id="5" name="TextBox 4"/>
        <cdr:cNvSpPr txBox="1"/>
      </cdr:nvSpPr>
      <cdr:spPr>
        <a:xfrm xmlns:a="http://schemas.openxmlformats.org/drawingml/2006/main">
          <a:off x="923493" y="3220746"/>
          <a:ext cx="1961261" cy="7856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dirty="0">
            <a:solidFill>
              <a:schemeClr val="tx1">
                <a:lumMod val="50000"/>
              </a:schemeClr>
            </a:solidFill>
            <a:latin typeface="+mj-lt"/>
          </a:endParaRPr>
        </a:p>
      </cdr:txBody>
    </cdr:sp>
  </cdr:relSizeAnchor>
  <cdr:relSizeAnchor xmlns:cdr="http://schemas.openxmlformats.org/drawingml/2006/chartDrawing">
    <cdr:from>
      <cdr:x>0.38971</cdr:x>
      <cdr:y>0.12525</cdr:y>
    </cdr:from>
    <cdr:to>
      <cdr:x>0.98048</cdr:x>
      <cdr:y>0.30762</cdr:y>
    </cdr:to>
    <cdr:sp macro="" textlink="">
      <cdr:nvSpPr>
        <cdr:cNvPr id="6" name="TextBox 1"/>
        <cdr:cNvSpPr txBox="1"/>
      </cdr:nvSpPr>
      <cdr:spPr>
        <a:xfrm xmlns:a="http://schemas.openxmlformats.org/drawingml/2006/main">
          <a:off x="1702093" y="591749"/>
          <a:ext cx="2580235" cy="8615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solidFill>
                <a:schemeClr val="tx1">
                  <a:lumMod val="50000"/>
                </a:schemeClr>
              </a:solidFill>
            </a:rPr>
            <a:t>Year-on-year job growth slipped into negative territory for the first time in nine years in 1Q19. Job cuts in typically bulletproof business and health care services were at the bottom of it.</a:t>
          </a:r>
          <a:endParaRPr lang="en-US" sz="1000" dirty="0">
            <a:solidFill>
              <a:schemeClr val="tx1">
                <a:lumMod val="50000"/>
              </a:schemeClr>
            </a:solidFill>
          </a:endParaRPr>
        </a:p>
      </cdr:txBody>
    </cdr:sp>
  </cdr:relSizeAnchor>
  <cdr:relSizeAnchor xmlns:cdr="http://schemas.openxmlformats.org/drawingml/2006/chartDrawing">
    <cdr:from>
      <cdr:x>0.1946</cdr:x>
      <cdr:y>0.74071</cdr:y>
    </cdr:from>
    <cdr:to>
      <cdr:x>0.62111</cdr:x>
      <cdr:y>0.84153</cdr:y>
    </cdr:to>
    <cdr:sp macro="" textlink="">
      <cdr:nvSpPr>
        <cdr:cNvPr id="7" name="TextBox 1"/>
        <cdr:cNvSpPr txBox="1"/>
      </cdr:nvSpPr>
      <cdr:spPr>
        <a:xfrm xmlns:a="http://schemas.openxmlformats.org/drawingml/2006/main">
          <a:off x="849931" y="3499389"/>
          <a:ext cx="1862807" cy="4763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000" dirty="0">
            <a:solidFill>
              <a:schemeClr val="tx1">
                <a:lumMod val="50000"/>
              </a:schemeClr>
            </a:solidFill>
          </a:endParaRPr>
        </a:p>
      </cdr:txBody>
    </cdr:sp>
  </cdr:relSizeAnchor>
  <cdr:relSizeAnchor xmlns:cdr="http://schemas.openxmlformats.org/drawingml/2006/chartDrawing">
    <cdr:from>
      <cdr:x>0.56777</cdr:x>
      <cdr:y>0.36777</cdr:y>
    </cdr:from>
    <cdr:to>
      <cdr:x>0.9782</cdr:x>
      <cdr:y>0.5</cdr:y>
    </cdr:to>
    <cdr:sp macro="" textlink="">
      <cdr:nvSpPr>
        <cdr:cNvPr id="3" name="TextBox 2"/>
        <cdr:cNvSpPr txBox="1"/>
      </cdr:nvSpPr>
      <cdr:spPr>
        <a:xfrm xmlns:a="http://schemas.openxmlformats.org/drawingml/2006/main">
          <a:off x="2479793" y="1737511"/>
          <a:ext cx="1792586" cy="6246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We expect a revision, but MSP likely to lag peers  through 2020.</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0.59718</cdr:x>
      <cdr:y>0.54699</cdr:y>
    </cdr:from>
    <cdr:to>
      <cdr:x>0.95761</cdr:x>
      <cdr:y>0.71551</cdr:y>
    </cdr:to>
    <cdr:sp macro="" textlink="">
      <cdr:nvSpPr>
        <cdr:cNvPr id="2" name="TextBox 1"/>
        <cdr:cNvSpPr txBox="1"/>
      </cdr:nvSpPr>
      <cdr:spPr>
        <a:xfrm xmlns:a="http://schemas.openxmlformats.org/drawingml/2006/main">
          <a:off x="4781793" y="2597028"/>
          <a:ext cx="2886090" cy="8001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solidFill>
                <a:schemeClr val="tx1">
                  <a:lumMod val="50000"/>
                </a:schemeClr>
              </a:solidFill>
            </a:rPr>
            <a:t>Assuming a 5.12% average purchase cap rate, a 5.12% terminal cap rate, these projections produce an estimated 5-year to total return of 7.75%.  </a:t>
          </a:r>
          <a:endParaRPr lang="en-US" sz="1100" b="1" dirty="0">
            <a:solidFill>
              <a:schemeClr val="tx1">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0.16639</cdr:x>
      <cdr:y>0.58065</cdr:y>
    </cdr:from>
    <cdr:to>
      <cdr:x>0.57317</cdr:x>
      <cdr:y>0.75807</cdr:y>
    </cdr:to>
    <cdr:sp macro="" textlink="">
      <cdr:nvSpPr>
        <cdr:cNvPr id="2" name="TextBox 1"/>
        <cdr:cNvSpPr txBox="1"/>
      </cdr:nvSpPr>
      <cdr:spPr>
        <a:xfrm xmlns:a="http://schemas.openxmlformats.org/drawingml/2006/main">
          <a:off x="748051" y="2743200"/>
          <a:ext cx="1828802" cy="8382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a:t>
          </a:r>
          <a:endParaRPr lang="en-US" sz="1000" b="1" dirty="0"/>
        </a:p>
      </cdr:txBody>
    </cdr:sp>
  </cdr:relSizeAnchor>
  <cdr:relSizeAnchor xmlns:cdr="http://schemas.openxmlformats.org/drawingml/2006/chartDrawing">
    <cdr:from>
      <cdr:x>0.09859</cdr:x>
      <cdr:y>0.56452</cdr:y>
    </cdr:from>
    <cdr:to>
      <cdr:x>0.30198</cdr:x>
      <cdr:y>0.75806</cdr:y>
    </cdr:to>
    <cdr:sp macro="" textlink="">
      <cdr:nvSpPr>
        <cdr:cNvPr id="4" name="TextBox 3"/>
        <cdr:cNvSpPr txBox="1"/>
      </cdr:nvSpPr>
      <cdr:spPr>
        <a:xfrm xmlns:a="http://schemas.openxmlformats.org/drawingml/2006/main">
          <a:off x="443251" y="26670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0.2677</cdr:x>
      <cdr:y>0.16642</cdr:y>
    </cdr:from>
    <cdr:to>
      <cdr:x>0.95856</cdr:x>
      <cdr:y>0.28544</cdr:y>
    </cdr:to>
    <cdr:sp macro="" textlink="">
      <cdr:nvSpPr>
        <cdr:cNvPr id="5" name="TextBox 4"/>
        <cdr:cNvSpPr txBox="1"/>
      </cdr:nvSpPr>
      <cdr:spPr>
        <a:xfrm xmlns:a="http://schemas.openxmlformats.org/drawingml/2006/main">
          <a:off x="1203541" y="786229"/>
          <a:ext cx="3105932" cy="562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solidFill>
                <a:schemeClr val="tx1">
                  <a:lumMod val="50000"/>
                </a:schemeClr>
              </a:solidFill>
              <a:latin typeface="+mj-lt"/>
            </a:rPr>
            <a:t>Personal Income growth </a:t>
          </a:r>
          <a:r>
            <a:rPr lang="en-US" sz="1000" dirty="0" smtClean="0">
              <a:solidFill>
                <a:schemeClr val="tx1">
                  <a:lumMod val="50000"/>
                </a:schemeClr>
              </a:solidFill>
              <a:latin typeface="+mj-lt"/>
            </a:rPr>
            <a:t>consistently lagged </a:t>
          </a:r>
          <a:r>
            <a:rPr lang="en-US" sz="1000" dirty="0" smtClean="0">
              <a:solidFill>
                <a:schemeClr val="tx1">
                  <a:lumMod val="50000"/>
                </a:schemeClr>
              </a:solidFill>
              <a:latin typeface="+mj-lt"/>
            </a:rPr>
            <a:t>the RED 50 major market average.  Our model expects the relationship to continue. </a:t>
          </a:r>
          <a:endParaRPr lang="en-US" sz="1000" dirty="0">
            <a:solidFill>
              <a:schemeClr val="tx1">
                <a:lumMod val="50000"/>
              </a:schemeClr>
            </a:solidFill>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0.16639</cdr:x>
      <cdr:y>0.58065</cdr:y>
    </cdr:from>
    <cdr:to>
      <cdr:x>0.57317</cdr:x>
      <cdr:y>0.75807</cdr:y>
    </cdr:to>
    <cdr:sp macro="" textlink="">
      <cdr:nvSpPr>
        <cdr:cNvPr id="2" name="TextBox 1"/>
        <cdr:cNvSpPr txBox="1"/>
      </cdr:nvSpPr>
      <cdr:spPr>
        <a:xfrm xmlns:a="http://schemas.openxmlformats.org/drawingml/2006/main">
          <a:off x="748051" y="2743200"/>
          <a:ext cx="1828802" cy="8382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a:t>
          </a:r>
          <a:endParaRPr lang="en-US" sz="1000" b="1" dirty="0"/>
        </a:p>
      </cdr:txBody>
    </cdr:sp>
  </cdr:relSizeAnchor>
  <cdr:relSizeAnchor xmlns:cdr="http://schemas.openxmlformats.org/drawingml/2006/chartDrawing">
    <cdr:from>
      <cdr:x>0.09859</cdr:x>
      <cdr:y>0.56452</cdr:y>
    </cdr:from>
    <cdr:to>
      <cdr:x>0.30198</cdr:x>
      <cdr:y>0.75806</cdr:y>
    </cdr:to>
    <cdr:sp macro="" textlink="">
      <cdr:nvSpPr>
        <cdr:cNvPr id="4" name="TextBox 3"/>
        <cdr:cNvSpPr txBox="1"/>
      </cdr:nvSpPr>
      <cdr:spPr>
        <a:xfrm xmlns:a="http://schemas.openxmlformats.org/drawingml/2006/main">
          <a:off x="443251" y="26670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0.37447</cdr:x>
      <cdr:y>0.12818</cdr:y>
    </cdr:from>
    <cdr:to>
      <cdr:x>0.96305</cdr:x>
      <cdr:y>0.35197</cdr:y>
    </cdr:to>
    <cdr:sp macro="" textlink="">
      <cdr:nvSpPr>
        <cdr:cNvPr id="5" name="TextBox 4"/>
        <cdr:cNvSpPr txBox="1"/>
      </cdr:nvSpPr>
      <cdr:spPr>
        <a:xfrm xmlns:a="http://schemas.openxmlformats.org/drawingml/2006/main">
          <a:off x="1514096" y="605581"/>
          <a:ext cx="2379853" cy="10572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solidFill>
                <a:schemeClr val="tx1">
                  <a:lumMod val="50000"/>
                </a:schemeClr>
              </a:solidFill>
              <a:latin typeface="+mj-lt"/>
            </a:rPr>
            <a:t>CHI job growth strengthened over the past 12 months, powered by </a:t>
          </a:r>
          <a:r>
            <a:rPr lang="en-US" sz="1000" dirty="0" smtClean="0">
              <a:solidFill>
                <a:schemeClr val="tx1">
                  <a:lumMod val="50000"/>
                </a:schemeClr>
              </a:solidFill>
              <a:latin typeface="+mj-lt"/>
            </a:rPr>
            <a:t>the manufacturing</a:t>
          </a:r>
          <a:r>
            <a:rPr lang="en-US" sz="1000" dirty="0" smtClean="0">
              <a:solidFill>
                <a:schemeClr val="tx1">
                  <a:lumMod val="50000"/>
                </a:schemeClr>
              </a:solidFill>
              <a:latin typeface="+mj-lt"/>
            </a:rPr>
            <a:t>, finance and business </a:t>
          </a:r>
          <a:r>
            <a:rPr lang="en-US" sz="1000" dirty="0" smtClean="0">
              <a:solidFill>
                <a:schemeClr val="tx1">
                  <a:lumMod val="50000"/>
                </a:schemeClr>
              </a:solidFill>
              <a:latin typeface="+mj-lt"/>
            </a:rPr>
            <a:t>services sectors.  </a:t>
          </a:r>
          <a:r>
            <a:rPr lang="en-US" sz="1000" dirty="0" smtClean="0">
              <a:solidFill>
                <a:schemeClr val="tx1">
                  <a:lumMod val="50000"/>
                </a:schemeClr>
              </a:solidFill>
              <a:latin typeface="+mj-lt"/>
            </a:rPr>
            <a:t>We project that better relative performance will continue.</a:t>
          </a:r>
          <a:endParaRPr lang="en-US" sz="1000" dirty="0">
            <a:solidFill>
              <a:schemeClr val="tx1">
                <a:lumMod val="50000"/>
              </a:schemeClr>
            </a:solidFill>
            <a:latin typeface="+mj-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0.75221</cdr:x>
      <cdr:y>0.23233</cdr:y>
    </cdr:from>
    <cdr:to>
      <cdr:x>0.78195</cdr:x>
      <cdr:y>0.33264</cdr:y>
    </cdr:to>
    <cdr:cxnSp macro="">
      <cdr:nvCxnSpPr>
        <cdr:cNvPr id="3" name="Straight Arrow Connector 2"/>
        <cdr:cNvCxnSpPr/>
      </cdr:nvCxnSpPr>
      <cdr:spPr bwMode="auto">
        <a:xfrm xmlns:a="http://schemas.openxmlformats.org/drawingml/2006/main" flipV="1">
          <a:off x="6023191" y="1103079"/>
          <a:ext cx="238125" cy="476250"/>
        </a:xfrm>
        <a:prstGeom xmlns:a="http://schemas.openxmlformats.org/drawingml/2006/main" prst="straightConnector1">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0.73133</cdr:x>
      <cdr:y>0.18418</cdr:y>
    </cdr:from>
    <cdr:to>
      <cdr:x>0.95615</cdr:x>
      <cdr:y>0.23233</cdr:y>
    </cdr:to>
    <cdr:sp macro="" textlink="">
      <cdr:nvSpPr>
        <cdr:cNvPr id="4" name="TextBox 3"/>
        <cdr:cNvSpPr txBox="1"/>
      </cdr:nvSpPr>
      <cdr:spPr>
        <a:xfrm xmlns:a="http://schemas.openxmlformats.org/drawingml/2006/main">
          <a:off x="5855978" y="874480"/>
          <a:ext cx="18002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smtClean="0"/>
            <a:t>Supply Holiday</a:t>
          </a:r>
          <a:endParaRPr lang="en-US" sz="9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0.16639</cdr:x>
      <cdr:y>0.58065</cdr:y>
    </cdr:from>
    <cdr:to>
      <cdr:x>0.57317</cdr:x>
      <cdr:y>0.75807</cdr:y>
    </cdr:to>
    <cdr:sp macro="" textlink="">
      <cdr:nvSpPr>
        <cdr:cNvPr id="2" name="TextBox 1"/>
        <cdr:cNvSpPr txBox="1"/>
      </cdr:nvSpPr>
      <cdr:spPr>
        <a:xfrm xmlns:a="http://schemas.openxmlformats.org/drawingml/2006/main">
          <a:off x="748051" y="2743200"/>
          <a:ext cx="1828802" cy="8382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a:t>
          </a:r>
          <a:endParaRPr lang="en-US" sz="1000" b="1" dirty="0"/>
        </a:p>
      </cdr:txBody>
    </cdr:sp>
  </cdr:relSizeAnchor>
  <cdr:relSizeAnchor xmlns:cdr="http://schemas.openxmlformats.org/drawingml/2006/chartDrawing">
    <cdr:from>
      <cdr:x>0.09859</cdr:x>
      <cdr:y>0.56452</cdr:y>
    </cdr:from>
    <cdr:to>
      <cdr:x>0.30198</cdr:x>
      <cdr:y>0.75806</cdr:y>
    </cdr:to>
    <cdr:sp macro="" textlink="">
      <cdr:nvSpPr>
        <cdr:cNvPr id="4" name="TextBox 3"/>
        <cdr:cNvSpPr txBox="1"/>
      </cdr:nvSpPr>
      <cdr:spPr>
        <a:xfrm xmlns:a="http://schemas.openxmlformats.org/drawingml/2006/main">
          <a:off x="443251" y="26670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0.33425</cdr:x>
      <cdr:y>0.12025</cdr:y>
    </cdr:from>
    <cdr:to>
      <cdr:x>0.95935</cdr:x>
      <cdr:y>0.34323</cdr:y>
    </cdr:to>
    <cdr:sp macro="" textlink="">
      <cdr:nvSpPr>
        <cdr:cNvPr id="5" name="TextBox 4"/>
        <cdr:cNvSpPr txBox="1"/>
      </cdr:nvSpPr>
      <cdr:spPr>
        <a:xfrm xmlns:a="http://schemas.openxmlformats.org/drawingml/2006/main">
          <a:off x="1379707" y="568098"/>
          <a:ext cx="2580237" cy="10534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solidFill>
                <a:schemeClr val="tx1">
                  <a:lumMod val="50000"/>
                </a:schemeClr>
              </a:solidFill>
            </a:rPr>
            <a:t>Personal Income growth lost momentum in 2017, the last year for which we have reliable data. Our models project that Detroit income is likely to lag further behind, largely due to the weak job growth depicted to the right. </a:t>
          </a:r>
          <a:endParaRPr lang="en-US" sz="1000" dirty="0">
            <a:solidFill>
              <a:schemeClr val="tx1">
                <a:lumMod val="50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0.16639</cdr:x>
      <cdr:y>0.58065</cdr:y>
    </cdr:from>
    <cdr:to>
      <cdr:x>0.57317</cdr:x>
      <cdr:y>0.75807</cdr:y>
    </cdr:to>
    <cdr:sp macro="" textlink="">
      <cdr:nvSpPr>
        <cdr:cNvPr id="2" name="TextBox 1"/>
        <cdr:cNvSpPr txBox="1"/>
      </cdr:nvSpPr>
      <cdr:spPr>
        <a:xfrm xmlns:a="http://schemas.openxmlformats.org/drawingml/2006/main">
          <a:off x="748051" y="2743200"/>
          <a:ext cx="1828802" cy="8382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a:t>
          </a:r>
          <a:endParaRPr lang="en-US" sz="1000" b="1" dirty="0"/>
        </a:p>
      </cdr:txBody>
    </cdr:sp>
  </cdr:relSizeAnchor>
  <cdr:relSizeAnchor xmlns:cdr="http://schemas.openxmlformats.org/drawingml/2006/chartDrawing">
    <cdr:from>
      <cdr:x>0.09859</cdr:x>
      <cdr:y>0.56452</cdr:y>
    </cdr:from>
    <cdr:to>
      <cdr:x>0.30198</cdr:x>
      <cdr:y>0.75806</cdr:y>
    </cdr:to>
    <cdr:sp macro="" textlink="">
      <cdr:nvSpPr>
        <cdr:cNvPr id="4" name="TextBox 3"/>
        <cdr:cNvSpPr txBox="1"/>
      </cdr:nvSpPr>
      <cdr:spPr>
        <a:xfrm xmlns:a="http://schemas.openxmlformats.org/drawingml/2006/main">
          <a:off x="443251" y="26670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0.21144</cdr:x>
      <cdr:y>0.68173</cdr:y>
    </cdr:from>
    <cdr:to>
      <cdr:x>0.66049</cdr:x>
      <cdr:y>0.84802</cdr:y>
    </cdr:to>
    <cdr:sp macro="" textlink="">
      <cdr:nvSpPr>
        <cdr:cNvPr id="5" name="TextBox 4"/>
        <cdr:cNvSpPr txBox="1"/>
      </cdr:nvSpPr>
      <cdr:spPr>
        <a:xfrm xmlns:a="http://schemas.openxmlformats.org/drawingml/2006/main">
          <a:off x="923493" y="3220746"/>
          <a:ext cx="1961261" cy="7856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dirty="0">
            <a:solidFill>
              <a:schemeClr val="tx1">
                <a:lumMod val="50000"/>
              </a:schemeClr>
            </a:solidFill>
            <a:latin typeface="+mj-lt"/>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0.74716</cdr:x>
      <cdr:y>0.15748</cdr:y>
    </cdr:from>
    <cdr:to>
      <cdr:x>0.97198</cdr:x>
      <cdr:y>0.20563</cdr:y>
    </cdr:to>
    <cdr:sp macro="" textlink="">
      <cdr:nvSpPr>
        <cdr:cNvPr id="4" name="TextBox 3"/>
        <cdr:cNvSpPr txBox="1"/>
      </cdr:nvSpPr>
      <cdr:spPr>
        <a:xfrm xmlns:a="http://schemas.openxmlformats.org/drawingml/2006/main">
          <a:off x="5982763" y="747710"/>
          <a:ext cx="1800213" cy="2286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smtClean="0"/>
            <a:t>High-rise Deliveries begin</a:t>
          </a:r>
          <a:endParaRPr lang="en-US" sz="9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0.16639</cdr:x>
      <cdr:y>0.58065</cdr:y>
    </cdr:from>
    <cdr:to>
      <cdr:x>0.57317</cdr:x>
      <cdr:y>0.75807</cdr:y>
    </cdr:to>
    <cdr:sp macro="" textlink="">
      <cdr:nvSpPr>
        <cdr:cNvPr id="2" name="TextBox 1"/>
        <cdr:cNvSpPr txBox="1"/>
      </cdr:nvSpPr>
      <cdr:spPr>
        <a:xfrm xmlns:a="http://schemas.openxmlformats.org/drawingml/2006/main">
          <a:off x="748051" y="2743200"/>
          <a:ext cx="1828802" cy="8382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a:t>
          </a:r>
          <a:endParaRPr lang="en-US" sz="1000" b="1" dirty="0"/>
        </a:p>
      </cdr:txBody>
    </cdr:sp>
  </cdr:relSizeAnchor>
  <cdr:relSizeAnchor xmlns:cdr="http://schemas.openxmlformats.org/drawingml/2006/chartDrawing">
    <cdr:from>
      <cdr:x>0.09859</cdr:x>
      <cdr:y>0.56452</cdr:y>
    </cdr:from>
    <cdr:to>
      <cdr:x>0.30198</cdr:x>
      <cdr:y>0.75806</cdr:y>
    </cdr:to>
    <cdr:sp macro="" textlink="">
      <cdr:nvSpPr>
        <cdr:cNvPr id="4" name="TextBox 3"/>
        <cdr:cNvSpPr txBox="1"/>
      </cdr:nvSpPr>
      <cdr:spPr>
        <a:xfrm xmlns:a="http://schemas.openxmlformats.org/drawingml/2006/main">
          <a:off x="443251" y="26670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0.33425</cdr:x>
      <cdr:y>0.12025</cdr:y>
    </cdr:from>
    <cdr:to>
      <cdr:x>0.95935</cdr:x>
      <cdr:y>0.34323</cdr:y>
    </cdr:to>
    <cdr:sp macro="" textlink="">
      <cdr:nvSpPr>
        <cdr:cNvPr id="5" name="TextBox 4"/>
        <cdr:cNvSpPr txBox="1"/>
      </cdr:nvSpPr>
      <cdr:spPr>
        <a:xfrm xmlns:a="http://schemas.openxmlformats.org/drawingml/2006/main">
          <a:off x="1379707" y="568098"/>
          <a:ext cx="2580237" cy="10534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solidFill>
                <a:schemeClr val="tx1">
                  <a:lumMod val="50000"/>
                </a:schemeClr>
              </a:solidFill>
            </a:rPr>
            <a:t>Personal Income growth lost momentum in 2017, contributing to a rare underperformance against the peer group. Shortfall is likely to persist until the local economy emerges from recent slow patch next year.</a:t>
          </a:r>
          <a:endParaRPr lang="en-US" sz="1000" dirty="0">
            <a:solidFill>
              <a:schemeClr val="tx1">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457A90F-DF32-774A-845D-F98336A1378F}"/>
              </a:ext>
            </a:extLst>
          </p:cNvPr>
          <p:cNvSpPr>
            <a:spLocks noGrp="1"/>
          </p:cNvSpPr>
          <p:nvPr>
            <p:ph type="hdr" sz="quarter"/>
          </p:nvPr>
        </p:nvSpPr>
        <p:spPr>
          <a:xfrm>
            <a:off x="0" y="0"/>
            <a:ext cx="3629448" cy="550545"/>
          </a:xfrm>
          <a:prstGeom prst="rect">
            <a:avLst/>
          </a:prstGeom>
        </p:spPr>
        <p:txBody>
          <a:bodyPr vert="horz" lIns="110555" tIns="55278" rIns="110555" bIns="55278" rtlCol="0"/>
          <a:lstStyle>
            <a:lvl1pPr algn="l">
              <a:defRPr sz="1400"/>
            </a:lvl1pPr>
          </a:lstStyle>
          <a:p>
            <a:endParaRPr lang="en-US"/>
          </a:p>
        </p:txBody>
      </p:sp>
      <p:sp>
        <p:nvSpPr>
          <p:cNvPr id="3" name="Date Placeholder 2">
            <a:extLst>
              <a:ext uri="{FF2B5EF4-FFF2-40B4-BE49-F238E27FC236}">
                <a16:creationId xmlns:a16="http://schemas.microsoft.com/office/drawing/2014/main" xmlns="" id="{4414E601-FA7B-3B4A-AB94-D189A08CF99A}"/>
              </a:ext>
            </a:extLst>
          </p:cNvPr>
          <p:cNvSpPr>
            <a:spLocks noGrp="1"/>
          </p:cNvSpPr>
          <p:nvPr>
            <p:ph type="dt" sz="quarter" idx="1"/>
          </p:nvPr>
        </p:nvSpPr>
        <p:spPr>
          <a:xfrm>
            <a:off x="4744264" y="0"/>
            <a:ext cx="3629448" cy="550545"/>
          </a:xfrm>
          <a:prstGeom prst="rect">
            <a:avLst/>
          </a:prstGeom>
        </p:spPr>
        <p:txBody>
          <a:bodyPr vert="horz" lIns="110555" tIns="55278" rIns="110555" bIns="55278" rtlCol="0"/>
          <a:lstStyle>
            <a:lvl1pPr algn="r">
              <a:defRPr sz="1400"/>
            </a:lvl1pPr>
          </a:lstStyle>
          <a:p>
            <a:fld id="{19FB84BC-4754-0E40-805B-53A9116D5F50}" type="datetimeFigureOut">
              <a:rPr lang="en-US" smtClean="0"/>
              <a:t>5/13/2019</a:t>
            </a:fld>
            <a:endParaRPr lang="en-US"/>
          </a:p>
        </p:txBody>
      </p:sp>
      <p:sp>
        <p:nvSpPr>
          <p:cNvPr id="4" name="Footer Placeholder 3">
            <a:extLst>
              <a:ext uri="{FF2B5EF4-FFF2-40B4-BE49-F238E27FC236}">
                <a16:creationId xmlns:a16="http://schemas.microsoft.com/office/drawing/2014/main" xmlns="" id="{3B42C6AB-EE6E-454F-92FF-19391C66A74F}"/>
              </a:ext>
            </a:extLst>
          </p:cNvPr>
          <p:cNvSpPr>
            <a:spLocks noGrp="1"/>
          </p:cNvSpPr>
          <p:nvPr>
            <p:ph type="ftr" sz="quarter" idx="2"/>
          </p:nvPr>
        </p:nvSpPr>
        <p:spPr>
          <a:xfrm>
            <a:off x="0" y="10422257"/>
            <a:ext cx="3629448" cy="550544"/>
          </a:xfrm>
          <a:prstGeom prst="rect">
            <a:avLst/>
          </a:prstGeom>
        </p:spPr>
        <p:txBody>
          <a:bodyPr vert="horz" lIns="110555" tIns="55278" rIns="110555" bIns="55278" rtlCol="0" anchor="b"/>
          <a:lstStyle>
            <a:lvl1pPr algn="l">
              <a:defRPr sz="1400"/>
            </a:lvl1pPr>
          </a:lstStyle>
          <a:p>
            <a:endParaRPr lang="en-US"/>
          </a:p>
        </p:txBody>
      </p:sp>
      <p:sp>
        <p:nvSpPr>
          <p:cNvPr id="5" name="Slide Number Placeholder 4">
            <a:extLst>
              <a:ext uri="{FF2B5EF4-FFF2-40B4-BE49-F238E27FC236}">
                <a16:creationId xmlns:a16="http://schemas.microsoft.com/office/drawing/2014/main" xmlns="" id="{95D9F331-654C-8248-ACC0-38AF4A6727B9}"/>
              </a:ext>
            </a:extLst>
          </p:cNvPr>
          <p:cNvSpPr>
            <a:spLocks noGrp="1"/>
          </p:cNvSpPr>
          <p:nvPr>
            <p:ph type="sldNum" sz="quarter" idx="3"/>
          </p:nvPr>
        </p:nvSpPr>
        <p:spPr>
          <a:xfrm>
            <a:off x="4744264" y="10422257"/>
            <a:ext cx="3629448" cy="550544"/>
          </a:xfrm>
          <a:prstGeom prst="rect">
            <a:avLst/>
          </a:prstGeom>
        </p:spPr>
        <p:txBody>
          <a:bodyPr vert="horz" lIns="110555" tIns="55278" rIns="110555" bIns="55278" rtlCol="0" anchor="b"/>
          <a:lstStyle>
            <a:lvl1pPr algn="r">
              <a:defRPr sz="1400"/>
            </a:lvl1pPr>
          </a:lstStyle>
          <a:p>
            <a:fld id="{9D3C7C8B-A051-5C4C-BF86-455450F08201}" type="slidenum">
              <a:rPr lang="en-US" smtClean="0"/>
              <a:t>‹#›</a:t>
            </a:fld>
            <a:endParaRPr lang="en-US"/>
          </a:p>
        </p:txBody>
      </p:sp>
    </p:spTree>
    <p:extLst>
      <p:ext uri="{BB962C8B-B14F-4D97-AF65-F5344CB8AC3E}">
        <p14:creationId xmlns:p14="http://schemas.microsoft.com/office/powerpoint/2010/main" val="983902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29448" cy="550545"/>
          </a:xfrm>
          <a:prstGeom prst="rect">
            <a:avLst/>
          </a:prstGeom>
        </p:spPr>
        <p:txBody>
          <a:bodyPr vert="horz" lIns="110555" tIns="55278" rIns="110555" bIns="55278" rtlCol="0"/>
          <a:lstStyle>
            <a:lvl1pPr algn="l">
              <a:defRPr sz="1400"/>
            </a:lvl1pPr>
          </a:lstStyle>
          <a:p>
            <a:endParaRPr lang="en-US"/>
          </a:p>
        </p:txBody>
      </p:sp>
      <p:sp>
        <p:nvSpPr>
          <p:cNvPr id="3" name="Date Placeholder 2"/>
          <p:cNvSpPr>
            <a:spLocks noGrp="1"/>
          </p:cNvSpPr>
          <p:nvPr>
            <p:ph type="dt" idx="1"/>
          </p:nvPr>
        </p:nvSpPr>
        <p:spPr>
          <a:xfrm>
            <a:off x="4744264" y="0"/>
            <a:ext cx="3629448" cy="550545"/>
          </a:xfrm>
          <a:prstGeom prst="rect">
            <a:avLst/>
          </a:prstGeom>
        </p:spPr>
        <p:txBody>
          <a:bodyPr vert="horz" lIns="110555" tIns="55278" rIns="110555" bIns="55278" rtlCol="0"/>
          <a:lstStyle>
            <a:lvl1pPr algn="r">
              <a:defRPr sz="1400"/>
            </a:lvl1pPr>
          </a:lstStyle>
          <a:p>
            <a:fld id="{1156E5F7-6F8E-8F41-B13D-927F9B90DD8C}" type="datetimeFigureOut">
              <a:rPr lang="en-US" smtClean="0"/>
              <a:t>5/13/2019</a:t>
            </a:fld>
            <a:endParaRPr lang="en-US"/>
          </a:p>
        </p:txBody>
      </p:sp>
      <p:sp>
        <p:nvSpPr>
          <p:cNvPr id="4" name="Slide Image Placeholder 3"/>
          <p:cNvSpPr>
            <a:spLocks noGrp="1" noRot="1" noChangeAspect="1"/>
          </p:cNvSpPr>
          <p:nvPr>
            <p:ph type="sldImg" idx="2"/>
          </p:nvPr>
        </p:nvSpPr>
        <p:spPr>
          <a:xfrm>
            <a:off x="1719263" y="1371600"/>
            <a:ext cx="4937125" cy="3702050"/>
          </a:xfrm>
          <a:prstGeom prst="rect">
            <a:avLst/>
          </a:prstGeom>
          <a:noFill/>
          <a:ln w="12700">
            <a:solidFill>
              <a:prstClr val="black"/>
            </a:solidFill>
          </a:ln>
        </p:spPr>
        <p:txBody>
          <a:bodyPr vert="horz" lIns="110555" tIns="55278" rIns="110555" bIns="55278" rtlCol="0" anchor="ctr"/>
          <a:lstStyle/>
          <a:p>
            <a:endParaRPr lang="en-US"/>
          </a:p>
        </p:txBody>
      </p:sp>
      <p:sp>
        <p:nvSpPr>
          <p:cNvPr id="5" name="Notes Placeholder 4"/>
          <p:cNvSpPr>
            <a:spLocks noGrp="1"/>
          </p:cNvSpPr>
          <p:nvPr>
            <p:ph type="body" sz="quarter" idx="3"/>
          </p:nvPr>
        </p:nvSpPr>
        <p:spPr>
          <a:xfrm>
            <a:off x="837565" y="5280659"/>
            <a:ext cx="6700520" cy="4320541"/>
          </a:xfrm>
          <a:prstGeom prst="rect">
            <a:avLst/>
          </a:prstGeom>
        </p:spPr>
        <p:txBody>
          <a:bodyPr vert="horz" lIns="110555" tIns="55278" rIns="110555" bIns="552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422257"/>
            <a:ext cx="3629448" cy="550544"/>
          </a:xfrm>
          <a:prstGeom prst="rect">
            <a:avLst/>
          </a:prstGeom>
        </p:spPr>
        <p:txBody>
          <a:bodyPr vert="horz" lIns="110555" tIns="55278" rIns="110555" bIns="55278" rtlCol="0" anchor="b"/>
          <a:lstStyle>
            <a:lvl1pPr algn="l">
              <a:defRPr sz="1400"/>
            </a:lvl1pPr>
          </a:lstStyle>
          <a:p>
            <a:endParaRPr lang="en-US"/>
          </a:p>
        </p:txBody>
      </p:sp>
      <p:sp>
        <p:nvSpPr>
          <p:cNvPr id="7" name="Slide Number Placeholder 6"/>
          <p:cNvSpPr>
            <a:spLocks noGrp="1"/>
          </p:cNvSpPr>
          <p:nvPr>
            <p:ph type="sldNum" sz="quarter" idx="5"/>
          </p:nvPr>
        </p:nvSpPr>
        <p:spPr>
          <a:xfrm>
            <a:off x="4744264" y="10422257"/>
            <a:ext cx="3629448" cy="550544"/>
          </a:xfrm>
          <a:prstGeom prst="rect">
            <a:avLst/>
          </a:prstGeom>
        </p:spPr>
        <p:txBody>
          <a:bodyPr vert="horz" lIns="110555" tIns="55278" rIns="110555" bIns="55278" rtlCol="0" anchor="b"/>
          <a:lstStyle>
            <a:lvl1pPr algn="r">
              <a:defRPr sz="1400"/>
            </a:lvl1pPr>
          </a:lstStyle>
          <a:p>
            <a:fld id="{252928A2-E57D-664B-BA24-0CC85F809B85}" type="slidenum">
              <a:rPr lang="en-US" smtClean="0"/>
              <a:t>‹#›</a:t>
            </a:fld>
            <a:endParaRPr lang="en-US"/>
          </a:p>
        </p:txBody>
      </p:sp>
    </p:spTree>
    <p:extLst>
      <p:ext uri="{BB962C8B-B14F-4D97-AF65-F5344CB8AC3E}">
        <p14:creationId xmlns:p14="http://schemas.microsoft.com/office/powerpoint/2010/main" val="116184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1</a:t>
            </a:fld>
            <a:endParaRPr lang="en-US"/>
          </a:p>
        </p:txBody>
      </p:sp>
    </p:spTree>
    <p:extLst>
      <p:ext uri="{BB962C8B-B14F-4D97-AF65-F5344CB8AC3E}">
        <p14:creationId xmlns:p14="http://schemas.microsoft.com/office/powerpoint/2010/main" val="98549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inflation forecast, which needs</a:t>
            </a:r>
            <a:r>
              <a:rPr lang="en-US" baseline="0" dirty="0" smtClean="0"/>
              <a:t> no comment.</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10</a:t>
            </a:fld>
            <a:endParaRPr lang="en-US"/>
          </a:p>
        </p:txBody>
      </p:sp>
    </p:spTree>
    <p:extLst>
      <p:ext uri="{BB962C8B-B14F-4D97-AF65-F5344CB8AC3E}">
        <p14:creationId xmlns:p14="http://schemas.microsoft.com/office/powerpoint/2010/main" val="91276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11</a:t>
            </a:fld>
            <a:endParaRPr lang="en-US"/>
          </a:p>
        </p:txBody>
      </p:sp>
    </p:spTree>
    <p:extLst>
      <p:ext uri="{BB962C8B-B14F-4D97-AF65-F5344CB8AC3E}">
        <p14:creationId xmlns:p14="http://schemas.microsoft.com/office/powerpoint/2010/main" val="2890162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12</a:t>
            </a:fld>
            <a:endParaRPr lang="en-US"/>
          </a:p>
        </p:txBody>
      </p:sp>
    </p:spTree>
    <p:extLst>
      <p:ext uri="{BB962C8B-B14F-4D97-AF65-F5344CB8AC3E}">
        <p14:creationId xmlns:p14="http://schemas.microsoft.com/office/powerpoint/2010/main" val="346106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13</a:t>
            </a:fld>
            <a:endParaRPr lang="en-US"/>
          </a:p>
        </p:txBody>
      </p:sp>
    </p:spTree>
    <p:extLst>
      <p:ext uri="{BB962C8B-B14F-4D97-AF65-F5344CB8AC3E}">
        <p14:creationId xmlns:p14="http://schemas.microsoft.com/office/powerpoint/2010/main" val="212961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here is RED Research’s occupancy forecast for the RED 50, the 50 major US markets that we model econometrically.  Occupancy is expected to decline this year as we work through the supply bulge that is hitting most</a:t>
            </a:r>
            <a:r>
              <a:rPr lang="en-US" baseline="0" dirty="0" smtClean="0"/>
              <a:t> markets in 2019 and 2020.  We expect overall occupancy to grind higher 2020 as supply pressures recede a bit.    </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14</a:t>
            </a:fld>
            <a:endParaRPr lang="en-US"/>
          </a:p>
        </p:txBody>
      </p:sp>
    </p:spTree>
    <p:extLst>
      <p:ext uri="{BB962C8B-B14F-4D97-AF65-F5344CB8AC3E}">
        <p14:creationId xmlns:p14="http://schemas.microsoft.com/office/powerpoint/2010/main" val="1135687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effective rent forecast.  Rent trends are likely to decelerate</a:t>
            </a:r>
            <a:r>
              <a:rPr lang="en-US" baseline="0" dirty="0" smtClean="0"/>
              <a:t> as we try to digest the supply wave, but should recover lost momentum a supply levels recede.  It’s notable that our historically specified models have consistently under-forecasted rent growth in this cycle and I tend to think we continue to do so here as homeownership remains less of a competitive threat than before and the underlying bid for apartment space appears to be less elastic relative to price than in years past for a host of demographic and tax policy reasons.</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15</a:t>
            </a:fld>
            <a:endParaRPr lang="en-US"/>
          </a:p>
        </p:txBody>
      </p:sp>
    </p:spTree>
    <p:extLst>
      <p:ext uri="{BB962C8B-B14F-4D97-AF65-F5344CB8AC3E}">
        <p14:creationId xmlns:p14="http://schemas.microsoft.com/office/powerpoint/2010/main" val="692315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16</a:t>
            </a:fld>
            <a:endParaRPr lang="en-US"/>
          </a:p>
        </p:txBody>
      </p:sp>
    </p:spTree>
    <p:extLst>
      <p:ext uri="{BB962C8B-B14F-4D97-AF65-F5344CB8AC3E}">
        <p14:creationId xmlns:p14="http://schemas.microsoft.com/office/powerpoint/2010/main" val="2060215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for fun, here’s the B/B+ cap rate proxy forecast.  The</a:t>
            </a:r>
            <a:r>
              <a:rPr lang="en-US" baseline="0" dirty="0" smtClean="0"/>
              <a:t> model projects that cap rates still have some room to move lower and that the factors that are the principal drivers of cap rates – 10-year UST yields, Baa-rated bond yields and Nominal GDP growth – are likely to be more favorable to multifamily investors than not.</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17</a:t>
            </a:fld>
            <a:endParaRPr lang="en-US"/>
          </a:p>
        </p:txBody>
      </p:sp>
    </p:spTree>
    <p:extLst>
      <p:ext uri="{BB962C8B-B14F-4D97-AF65-F5344CB8AC3E}">
        <p14:creationId xmlns:p14="http://schemas.microsoft.com/office/powerpoint/2010/main" val="1487092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18</a:t>
            </a:fld>
            <a:endParaRPr lang="en-US"/>
          </a:p>
        </p:txBody>
      </p:sp>
    </p:spTree>
    <p:extLst>
      <p:ext uri="{BB962C8B-B14F-4D97-AF65-F5344CB8AC3E}">
        <p14:creationId xmlns:p14="http://schemas.microsoft.com/office/powerpoint/2010/main" val="1336928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let’s look at our</a:t>
            </a:r>
            <a:r>
              <a:rPr lang="en-US" baseline="0" dirty="0" smtClean="0"/>
              <a:t> major Midwest markets in light of this macro forecast.  Heading in alphabetical order I’ll begin with Chicago.</a:t>
            </a:r>
          </a:p>
          <a:p>
            <a:endParaRPr lang="en-US" baseline="0" dirty="0" smtClean="0"/>
          </a:p>
          <a:p>
            <a:r>
              <a:rPr lang="en-US" baseline="0" dirty="0" smtClean="0"/>
              <a:t>These graphs compare Chicago MSA’s personal income and payroll growth to the RED 50 averages.  As for PI growth, Chicago tends to trail the market average and this is likely to persist, although we foresee some slight narrowing of the degree of Chicago’s underperformance.  As far as job growth is concerned, metro performance relative to the index improved considerably over the past year, largely due to better performance in the goods producing industries in general and auto manufacturing in particular.  This bodes well for the future an we expect Chicago to exhibit stronger relative performance to the peer group over the 5-year forecast interval.</a:t>
            </a:r>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252928A2-E57D-664B-BA24-0CC85F809B85}" type="slidenum">
              <a:rPr lang="en-US" smtClean="0"/>
              <a:t>19</a:t>
            </a:fld>
            <a:endParaRPr lang="en-US"/>
          </a:p>
        </p:txBody>
      </p:sp>
    </p:spTree>
    <p:extLst>
      <p:ext uri="{BB962C8B-B14F-4D97-AF65-F5344CB8AC3E}">
        <p14:creationId xmlns:p14="http://schemas.microsoft.com/office/powerpoint/2010/main" val="273461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2</a:t>
            </a:fld>
            <a:endParaRPr lang="en-US"/>
          </a:p>
        </p:txBody>
      </p:sp>
    </p:spTree>
    <p:extLst>
      <p:ext uri="{BB962C8B-B14F-4D97-AF65-F5344CB8AC3E}">
        <p14:creationId xmlns:p14="http://schemas.microsoft.com/office/powerpoint/2010/main" val="3670117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recent</a:t>
            </a:r>
            <a:r>
              <a:rPr lang="en-US" baseline="0" dirty="0" smtClean="0"/>
              <a:t> permitting trends.  They moderated materially, which we believe is attributable to reduced interest in mid- and high-rise investments in and around the Loop.  This is probably wise should future job growth be better balanced between goods producing and office using industries than it has been in the recent past.</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20</a:t>
            </a:fld>
            <a:endParaRPr lang="en-US"/>
          </a:p>
        </p:txBody>
      </p:sp>
    </p:spTree>
    <p:extLst>
      <p:ext uri="{BB962C8B-B14F-4D97-AF65-F5344CB8AC3E}">
        <p14:creationId xmlns:p14="http://schemas.microsoft.com/office/powerpoint/2010/main" val="312540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metro supply and absorption projections.  Things look quite optimistic for 2019, when we expect that strong</a:t>
            </a:r>
            <a:r>
              <a:rPr lang="en-US" baseline="0" dirty="0" smtClean="0"/>
              <a:t> </a:t>
            </a:r>
            <a:r>
              <a:rPr lang="en-US" dirty="0" smtClean="0"/>
              <a:t>job formation will keep space demand robust, giving rise</a:t>
            </a:r>
            <a:r>
              <a:rPr lang="en-US" baseline="0" dirty="0" smtClean="0"/>
              <a:t> to slightly higher occupancy despite heavy supply.  With slower economic growth if not recession in store for 2020 and 2021, our models sense a risk of significantly lower demand and declining occupancy rates  -- in this case about 50 basis points -- regardless of fewer completions.  </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21</a:t>
            </a:fld>
            <a:endParaRPr lang="en-US"/>
          </a:p>
        </p:txBody>
      </p:sp>
    </p:spTree>
    <p:extLst>
      <p:ext uri="{BB962C8B-B14F-4D97-AF65-F5344CB8AC3E}">
        <p14:creationId xmlns:p14="http://schemas.microsoft.com/office/powerpoint/2010/main" val="1085564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corresponding</a:t>
            </a:r>
            <a:r>
              <a:rPr lang="en-US" baseline="0" dirty="0" smtClean="0"/>
              <a:t> effective rent forecast.  A slowdown is in offing – job and demand growth and occupancy change are statistically significant predictors – and </a:t>
            </a:r>
            <a:r>
              <a:rPr lang="en-US" baseline="0" dirty="0" err="1" smtClean="0"/>
              <a:t>theyu</a:t>
            </a:r>
            <a:r>
              <a:rPr lang="en-US" baseline="0" dirty="0" smtClean="0"/>
              <a:t> all point to deceleration.  But overall, Chicagoland rent growth should compare pretty well to the national norm.</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22</a:t>
            </a:fld>
            <a:endParaRPr lang="en-US"/>
          </a:p>
        </p:txBody>
      </p:sp>
    </p:spTree>
    <p:extLst>
      <p:ext uri="{BB962C8B-B14F-4D97-AF65-F5344CB8AC3E}">
        <p14:creationId xmlns:p14="http://schemas.microsoft.com/office/powerpoint/2010/main" val="33854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a:t>
            </a:r>
            <a:r>
              <a:rPr lang="en-US" baseline="0" dirty="0" smtClean="0"/>
              <a:t> let’s take a peak at the infill submarkets.  We define the urban core as the Reis-defined Loop, Gold Coast and City West submarkets. In 2017-2018, these submarkets accounted for 53% of Chicago’s totaled delivered units. This year and next, this figure is expected to fall to 42%, and further to less than 15% in 2021 and 2022.  This suggests to us that the performance outlook for the Chicago Urban Core is constructive. </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23</a:t>
            </a:fld>
            <a:endParaRPr lang="en-US"/>
          </a:p>
        </p:txBody>
      </p:sp>
    </p:spTree>
    <p:extLst>
      <p:ext uri="{BB962C8B-B14F-4D97-AF65-F5344CB8AC3E}">
        <p14:creationId xmlns:p14="http://schemas.microsoft.com/office/powerpoint/2010/main" val="1703651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identifies</a:t>
            </a:r>
            <a:r>
              <a:rPr lang="en-US" baseline="0" dirty="0" smtClean="0"/>
              <a:t> projects of over 50 units that currently are under construction.  They incorporate about 10% of the existing 50+ stock.  By way of comparison, total absorption in these submarkets reached about 5,000 units last year alone.  This looks like a pretty favorable balance.</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24</a:t>
            </a:fld>
            <a:endParaRPr lang="en-US"/>
          </a:p>
        </p:txBody>
      </p:sp>
    </p:spTree>
    <p:extLst>
      <p:ext uri="{BB962C8B-B14F-4D97-AF65-F5344CB8AC3E}">
        <p14:creationId xmlns:p14="http://schemas.microsoft.com/office/powerpoint/2010/main" val="2067526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past and future supply trends.  The data are expressed as a trailing 12-month totals to better exhibit trends.</a:t>
            </a:r>
          </a:p>
          <a:p>
            <a:endParaRPr lang="en-US" dirty="0" smtClean="0"/>
          </a:p>
          <a:p>
            <a:r>
              <a:rPr lang="en-US" dirty="0" smtClean="0"/>
              <a:t>As you can see there</a:t>
            </a:r>
            <a:r>
              <a:rPr lang="en-US" baseline="0" dirty="0" smtClean="0"/>
              <a:t> will be a supply lull over the next 12 months </a:t>
            </a:r>
            <a:r>
              <a:rPr lang="en-US" baseline="0" dirty="0" err="1" smtClean="0"/>
              <a:t>ors</a:t>
            </a:r>
            <a:r>
              <a:rPr lang="en-US" baseline="0" dirty="0" smtClean="0"/>
              <a:t> so before deliveries return to their recent 3,500 to 4,000-unit run rate.  We modeled supply, demand and rent behavior for this area to forecast likely occupancy and revenue trends.  These are the forecasts we arrived on ….</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25</a:t>
            </a:fld>
            <a:endParaRPr lang="en-US"/>
          </a:p>
        </p:txBody>
      </p:sp>
    </p:spTree>
    <p:extLst>
      <p:ext uri="{BB962C8B-B14F-4D97-AF65-F5344CB8AC3E}">
        <p14:creationId xmlns:p14="http://schemas.microsoft.com/office/powerpoint/2010/main" val="762117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modeling results correspond with our hunch.  The most probable outcome is for Urban occupancy to rise about 100 basis points to 92.3% this year and level off at that level in 2020 and 2021.</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26</a:t>
            </a:fld>
            <a:endParaRPr lang="en-US"/>
          </a:p>
        </p:txBody>
      </p:sp>
    </p:spTree>
    <p:extLst>
      <p:ext uri="{BB962C8B-B14F-4D97-AF65-F5344CB8AC3E}">
        <p14:creationId xmlns:p14="http://schemas.microsoft.com/office/powerpoint/2010/main" val="44462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rent outlook also is encouraging.  Overall</a:t>
            </a:r>
            <a:r>
              <a:rPr lang="en-US" baseline="0" dirty="0" smtClean="0"/>
              <a:t> rent trends and stabilized, same-store rents recorded a nice bounce over the trailing 12 and our model expects these gains to consolidated this year.  With the return of heavier supply in 2020, growth is likely to level off, but the models do not foresee much downward pressure., indeed all asset rent growth may rise somewhat with the addition of new luxury supply to the inventory.  Overall, we expect the Urban Core to outperform the metro average.</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27</a:t>
            </a:fld>
            <a:endParaRPr lang="en-US"/>
          </a:p>
        </p:txBody>
      </p:sp>
    </p:spTree>
    <p:extLst>
      <p:ext uri="{BB962C8B-B14F-4D97-AF65-F5344CB8AC3E}">
        <p14:creationId xmlns:p14="http://schemas.microsoft.com/office/powerpoint/2010/main" val="1965904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 perhaps the one potential pitfall.  These are our estimates of monthly</a:t>
            </a:r>
            <a:r>
              <a:rPr lang="en-US" baseline="0" dirty="0" smtClean="0"/>
              <a:t> average lease-up at new properties in the infill area.  Generally, averages have compared unfavorably to year-before comparisons in five of the last six months – not the direction we would like to see.</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28</a:t>
            </a:fld>
            <a:endParaRPr lang="en-US"/>
          </a:p>
        </p:txBody>
      </p:sp>
    </p:spTree>
    <p:extLst>
      <p:ext uri="{BB962C8B-B14F-4D97-AF65-F5344CB8AC3E}">
        <p14:creationId xmlns:p14="http://schemas.microsoft.com/office/powerpoint/2010/main" val="2572386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the trends of our class-B/B+ property cap rate proxy index.  Chicago cap rates have compressed over the past five years, but they have lagged the national average and may be trending up a bit over the past year, as indicated by the polynomial trend line.  I suspect we’ll see better movement if the market performs as we expect.</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29</a:t>
            </a:fld>
            <a:endParaRPr lang="en-US"/>
          </a:p>
        </p:txBody>
      </p:sp>
    </p:spTree>
    <p:extLst>
      <p:ext uri="{BB962C8B-B14F-4D97-AF65-F5344CB8AC3E}">
        <p14:creationId xmlns:p14="http://schemas.microsoft.com/office/powerpoint/2010/main" val="176170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by taking a look at US GDP trends. </a:t>
            </a:r>
            <a:r>
              <a:rPr lang="en-US" baseline="0" dirty="0" smtClean="0"/>
              <a:t> The graph depicts the year on year growth rate of Real GDP and Current Dollar or Nominal GDP.  As we have heard a great deal lately, the first quarter Real GDP print was quite extraordinary.  Both the Year-on-year and Q/Q SAAR figures were 3.2%.  On the YoY basis, this was the strongest print in four years, which is pretty notable in itself.  It is also worth noting the catalysts of this growth, which were in large part private fixed investment, inventory investment and improved net exports.  For want of a better term, these are supply-side stimulants.  The one notable demand-side stimulant was government spending, which looms as the one bright risk to the broader economic picture.</a:t>
            </a:r>
          </a:p>
          <a:p>
            <a:endParaRPr lang="en-US" baseline="0" dirty="0" smtClean="0"/>
          </a:p>
          <a:p>
            <a:r>
              <a:rPr lang="en-US" baseline="0" dirty="0" smtClean="0"/>
              <a:t>The key takeaway here is that this growth spurt is being fueled by investment and productivity growth rather than consumption.  It is very unusual to see this kind of behavior at this late moment in the expansion cycle, and it bodes well for the future.</a:t>
            </a:r>
          </a:p>
          <a:p>
            <a:endParaRPr lang="en-US" baseline="0" dirty="0" smtClean="0"/>
          </a:p>
          <a:p>
            <a:r>
              <a:rPr lang="en-US" baseline="0" dirty="0" smtClean="0"/>
              <a:t>Why?  Supply-side driven expansion is inherently anti-inflationary.  Which </a:t>
            </a:r>
            <a:r>
              <a:rPr lang="en-US" baseline="0" dirty="0" err="1" smtClean="0"/>
              <a:t>seques</a:t>
            </a:r>
            <a:r>
              <a:rPr lang="en-US" baseline="0" dirty="0" smtClean="0"/>
              <a:t> nicely to our NGDP line.  As you can see, NGDP growth is slowing even as Real GDP is accelerating.  This is the case because inflation is declining even as the economy accelerates and slack, at least theoretically, is being quickly exhausted.</a:t>
            </a:r>
          </a:p>
          <a:p>
            <a:endParaRPr lang="en-US" baseline="0" dirty="0" smtClean="0"/>
          </a:p>
          <a:p>
            <a:r>
              <a:rPr lang="en-US" baseline="0" dirty="0" smtClean="0"/>
              <a:t>For the most part, this is good news for the multifamily industry.  Faster output growth correlates to faster job and income creation and household formation.  On the other hand NGDP is more correlated to rent growth than GDP.  In </a:t>
            </a:r>
            <a:r>
              <a:rPr lang="en-US" baseline="0" dirty="0" err="1" smtClean="0"/>
              <a:t>otherwords</a:t>
            </a:r>
            <a:r>
              <a:rPr lang="en-US" baseline="0" dirty="0" smtClean="0"/>
              <a:t>, the pattern we see here may contribute to somewhat slower rent growth, all things </a:t>
            </a:r>
            <a:r>
              <a:rPr lang="en-US" baseline="0" dirty="0" err="1" smtClean="0"/>
              <a:t>bieing</a:t>
            </a:r>
            <a:r>
              <a:rPr lang="en-US" baseline="0" dirty="0" smtClean="0"/>
              <a:t> equal.</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3</a:t>
            </a:fld>
            <a:endParaRPr lang="en-US"/>
          </a:p>
        </p:txBody>
      </p:sp>
    </p:spTree>
    <p:extLst>
      <p:ext uri="{BB962C8B-B14F-4D97-AF65-F5344CB8AC3E}">
        <p14:creationId xmlns:p14="http://schemas.microsoft.com/office/powerpoint/2010/main" val="880301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30</a:t>
            </a:fld>
            <a:endParaRPr lang="en-US"/>
          </a:p>
        </p:txBody>
      </p:sp>
    </p:spTree>
    <p:extLst>
      <p:ext uri="{BB962C8B-B14F-4D97-AF65-F5344CB8AC3E}">
        <p14:creationId xmlns:p14="http://schemas.microsoft.com/office/powerpoint/2010/main" val="2026704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31</a:t>
            </a:fld>
            <a:endParaRPr lang="en-US"/>
          </a:p>
        </p:txBody>
      </p:sp>
    </p:spTree>
    <p:extLst>
      <p:ext uri="{BB962C8B-B14F-4D97-AF65-F5344CB8AC3E}">
        <p14:creationId xmlns:p14="http://schemas.microsoft.com/office/powerpoint/2010/main" val="3123833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our Detroit metro</a:t>
            </a:r>
            <a:r>
              <a:rPr lang="en-US" baseline="0" dirty="0" smtClean="0"/>
              <a:t> economic projections.  Generally, they illustrate that recent income and job growth have performed near to the national average in recent years, but that trends are likely to exhibit relative deterioration as the economy slows.  Job growth is especially vulnerably as the model projects net jobs losses in 2020 and 2021.  </a:t>
            </a:r>
          </a:p>
          <a:p>
            <a:endParaRPr lang="en-US" baseline="0" dirty="0" smtClean="0"/>
          </a:p>
          <a:p>
            <a:r>
              <a:rPr lang="en-US" baseline="0" dirty="0" smtClean="0"/>
              <a:t>This is the kind performance you would expect an unbiased, historically specified model to produce.  Detroit’s historic series frankly are very bad.  </a:t>
            </a:r>
          </a:p>
          <a:p>
            <a:endParaRPr lang="en-US" baseline="0" dirty="0" smtClean="0"/>
          </a:p>
          <a:p>
            <a:r>
              <a:rPr lang="en-US" baseline="0" dirty="0" smtClean="0"/>
              <a:t>Logically, we expect better performance than this.  Detroit and Michigan leaders have pulled out all the stops to refashion the metro economy to lessen dependence on the auto industry and in some meaningful sense they have been successful.  It will be interesting to see how the metro performs under recessionary stress that must come at some point.  In any event, we expect it to be better than what is depicted here.</a:t>
            </a:r>
          </a:p>
          <a:p>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32</a:t>
            </a:fld>
            <a:endParaRPr lang="en-US"/>
          </a:p>
        </p:txBody>
      </p:sp>
    </p:spTree>
    <p:extLst>
      <p:ext uri="{BB962C8B-B14F-4D97-AF65-F5344CB8AC3E}">
        <p14:creationId xmlns:p14="http://schemas.microsoft.com/office/powerpoint/2010/main" val="3976011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permitting trends.  Issue declined materially last year, suggesting that forward supply levels will be more constructive for occupancy here than in most markets</a:t>
            </a:r>
            <a:r>
              <a:rPr lang="en-US" baseline="0" dirty="0" smtClean="0"/>
              <a:t> we cover.</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33</a:t>
            </a:fld>
            <a:endParaRPr lang="en-US"/>
          </a:p>
        </p:txBody>
      </p:sp>
    </p:spTree>
    <p:extLst>
      <p:ext uri="{BB962C8B-B14F-4D97-AF65-F5344CB8AC3E}">
        <p14:creationId xmlns:p14="http://schemas.microsoft.com/office/powerpoint/2010/main" val="4012879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indeed, that’s what are forecast</a:t>
            </a:r>
            <a:r>
              <a:rPr lang="en-US" baseline="0" dirty="0" smtClean="0"/>
              <a:t> holds.  We’re expecting a bit of an occupancy decline this year under some pressure, but the longer-term outlook is promising, with occupancy remaining at 97% in 2020 and 2021, regardless of the poor underlying economic forecast that we </a:t>
            </a:r>
            <a:r>
              <a:rPr lang="en-US" baseline="0" dirty="0" err="1" smtClean="0"/>
              <a:t>beliece</a:t>
            </a:r>
            <a:r>
              <a:rPr lang="en-US" baseline="0" dirty="0" smtClean="0"/>
              <a:t> exaggerates the degree to which </a:t>
            </a:r>
            <a:r>
              <a:rPr lang="en-US" baseline="0" dirty="0" err="1" smtClean="0"/>
              <a:t>jjobs</a:t>
            </a:r>
            <a:r>
              <a:rPr lang="en-US" baseline="0" dirty="0" smtClean="0"/>
              <a:t> and income will be stressed under growth recession national circumstances.</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34</a:t>
            </a:fld>
            <a:endParaRPr lang="en-US"/>
          </a:p>
        </p:txBody>
      </p:sp>
    </p:spTree>
    <p:extLst>
      <p:ext uri="{BB962C8B-B14F-4D97-AF65-F5344CB8AC3E}">
        <p14:creationId xmlns:p14="http://schemas.microsoft.com/office/powerpoint/2010/main" val="1544088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corresponding rent forecast depicts further underperformance relative to the nation.</a:t>
            </a:r>
            <a:r>
              <a:rPr lang="en-US" baseline="0" dirty="0" smtClean="0"/>
              <a:t>  Indeed, Detroit is expected to produce some of slowest compound annual rent growth over the 5-year forecast interval, around 1.8% per year.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35</a:t>
            </a:fld>
            <a:endParaRPr lang="en-US"/>
          </a:p>
        </p:txBody>
      </p:sp>
    </p:spTree>
    <p:extLst>
      <p:ext uri="{BB962C8B-B14F-4D97-AF65-F5344CB8AC3E}">
        <p14:creationId xmlns:p14="http://schemas.microsoft.com/office/powerpoint/2010/main" val="2658235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for Urban Core supply, this year and next are likely to the cycle peak</a:t>
            </a:r>
            <a:r>
              <a:rPr lang="en-US" baseline="0" dirty="0" smtClean="0"/>
              <a:t> years.  We expect about 950 units to be completed in the Downtown and Midtown submarkets in 2019 and 2019 or About 35% of metro supply.</a:t>
            </a:r>
          </a:p>
          <a:p>
            <a:endParaRPr lang="en-US" baseline="0" dirty="0" smtClean="0"/>
          </a:p>
          <a:p>
            <a:r>
              <a:rPr lang="en-US" baseline="0" dirty="0" smtClean="0"/>
              <a:t>Urban concentration is likely to decline to a manageable 22% in 2021 and 2022.</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36</a:t>
            </a:fld>
            <a:endParaRPr lang="en-US"/>
          </a:p>
        </p:txBody>
      </p:sp>
    </p:spTree>
    <p:extLst>
      <p:ext uri="{BB962C8B-B14F-4D97-AF65-F5344CB8AC3E}">
        <p14:creationId xmlns:p14="http://schemas.microsoft.com/office/powerpoint/2010/main" val="2650542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what’s under</a:t>
            </a:r>
            <a:r>
              <a:rPr lang="en-US" baseline="0" dirty="0" smtClean="0"/>
              <a:t> construction, first outside the Cadillac and Times Square area totaling about 1,000 units,</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37</a:t>
            </a:fld>
            <a:endParaRPr lang="en-US"/>
          </a:p>
        </p:txBody>
      </p:sp>
    </p:spTree>
    <p:extLst>
      <p:ext uri="{BB962C8B-B14F-4D97-AF65-F5344CB8AC3E}">
        <p14:creationId xmlns:p14="http://schemas.microsoft.com/office/powerpoint/2010/main" val="1587983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next in the intense</a:t>
            </a:r>
            <a:r>
              <a:rPr lang="en-US" baseline="0" dirty="0" smtClean="0"/>
              <a:t> urban </a:t>
            </a:r>
            <a:r>
              <a:rPr lang="en-US" baseline="0" dirty="0" err="1" smtClean="0"/>
              <a:t>revelopment</a:t>
            </a:r>
            <a:r>
              <a:rPr lang="en-US" baseline="0" dirty="0" smtClean="0"/>
              <a:t> area, where under construction supply totals about 1,400 </a:t>
            </a:r>
            <a:r>
              <a:rPr lang="en-US" baseline="0" dirty="0" err="1" smtClean="0"/>
              <a:t>unbits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38</a:t>
            </a:fld>
            <a:endParaRPr lang="en-US"/>
          </a:p>
        </p:txBody>
      </p:sp>
    </p:spTree>
    <p:extLst>
      <p:ext uri="{BB962C8B-B14F-4D97-AF65-F5344CB8AC3E}">
        <p14:creationId xmlns:p14="http://schemas.microsoft.com/office/powerpoint/2010/main" val="420185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supply is a bit backed weighted in this</a:t>
            </a:r>
            <a:r>
              <a:rPr lang="en-US" baseline="0" dirty="0" smtClean="0"/>
              <a:t> case, tied to the delivery dates of a couple ambitious high-rises in the central CBD.  This will be the acid test of the Detroit renaissance-renaissance.  If the developers can lease-up these buildings under what is likely to be less propitious economic circumstances, Detroit investors and their lenders should be well-pleased, </a:t>
            </a:r>
            <a:r>
              <a:rPr lang="en-US" baseline="0" dirty="0" err="1" smtClean="0"/>
              <a:t>indded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39</a:t>
            </a:fld>
            <a:endParaRPr lang="en-US"/>
          </a:p>
        </p:txBody>
      </p:sp>
    </p:spTree>
    <p:extLst>
      <p:ext uri="{BB962C8B-B14F-4D97-AF65-F5344CB8AC3E}">
        <p14:creationId xmlns:p14="http://schemas.microsoft.com/office/powerpoint/2010/main" val="3194232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a:t>
            </a:r>
            <a:r>
              <a:rPr lang="en-US" baseline="0" dirty="0" smtClean="0"/>
              <a:t> look at the inflation trend.  The GDP deflator is at its lowest point since this latest growth spurt began in the summer of 2016.</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4</a:t>
            </a:fld>
            <a:endParaRPr lang="en-US"/>
          </a:p>
        </p:txBody>
      </p:sp>
    </p:spTree>
    <p:extLst>
      <p:ext uri="{BB962C8B-B14F-4D97-AF65-F5344CB8AC3E}">
        <p14:creationId xmlns:p14="http://schemas.microsoft.com/office/powerpoint/2010/main" val="4048377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forecast and</a:t>
            </a:r>
            <a:r>
              <a:rPr lang="en-US" baseline="0" dirty="0" smtClean="0"/>
              <a:t> it is very optimistic, indeed!  As you can see, our model expects core urban </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40</a:t>
            </a:fld>
            <a:endParaRPr lang="en-US"/>
          </a:p>
        </p:txBody>
      </p:sp>
    </p:spTree>
    <p:extLst>
      <p:ext uri="{BB962C8B-B14F-4D97-AF65-F5344CB8AC3E}">
        <p14:creationId xmlns:p14="http://schemas.microsoft.com/office/powerpoint/2010/main" val="1078968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corresponding rent forecast.  Note the significant recent</a:t>
            </a:r>
            <a:r>
              <a:rPr lang="en-US" baseline="0" dirty="0" smtClean="0"/>
              <a:t> improvement in stabilized, same-store rent growth.  This suggests a real letter grade gain in submarket conditions that we think is sustainable.</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41</a:t>
            </a:fld>
            <a:endParaRPr lang="en-US"/>
          </a:p>
        </p:txBody>
      </p:sp>
    </p:spTree>
    <p:extLst>
      <p:ext uri="{BB962C8B-B14F-4D97-AF65-F5344CB8AC3E}">
        <p14:creationId xmlns:p14="http://schemas.microsoft.com/office/powerpoint/2010/main" val="3458892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lease-up trends, we see a somewhat similar pattern to Chicago,</a:t>
            </a:r>
            <a:r>
              <a:rPr lang="en-US" baseline="0" dirty="0" smtClean="0"/>
              <a:t> with recent performance comparing unfavorably to year-ago levels in recent months.  This is probably the biggest fly in the Detroit ointment and bears further review.</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42</a:t>
            </a:fld>
            <a:endParaRPr lang="en-US"/>
          </a:p>
        </p:txBody>
      </p:sp>
    </p:spTree>
    <p:extLst>
      <p:ext uri="{BB962C8B-B14F-4D97-AF65-F5344CB8AC3E}">
        <p14:creationId xmlns:p14="http://schemas.microsoft.com/office/powerpoint/2010/main" val="1766553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Detroit cap rates</a:t>
            </a:r>
            <a:r>
              <a:rPr lang="en-US" baseline="0" dirty="0" smtClean="0"/>
              <a:t> have come down dramatically in the past five years but remain well above the US average and among the highest in </a:t>
            </a:r>
            <a:r>
              <a:rPr lang="en-US" baseline="0" dirty="0" err="1" smtClean="0"/>
              <a:t>te</a:t>
            </a:r>
            <a:r>
              <a:rPr lang="en-US" baseline="0" dirty="0" smtClean="0"/>
              <a:t> country.  It appears to my eyes that return potential is attractive if economic performance does surprise to the </a:t>
            </a:r>
            <a:r>
              <a:rPr lang="en-US" baseline="0" dirty="0" smtClean="0"/>
              <a:t>upside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43</a:t>
            </a:fld>
            <a:endParaRPr lang="en-US"/>
          </a:p>
        </p:txBody>
      </p:sp>
    </p:spTree>
    <p:extLst>
      <p:ext uri="{BB962C8B-B14F-4D97-AF65-F5344CB8AC3E}">
        <p14:creationId xmlns:p14="http://schemas.microsoft.com/office/powerpoint/2010/main" val="312967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44</a:t>
            </a:fld>
            <a:endParaRPr lang="en-US"/>
          </a:p>
        </p:txBody>
      </p:sp>
    </p:spTree>
    <p:extLst>
      <p:ext uri="{BB962C8B-B14F-4D97-AF65-F5344CB8AC3E}">
        <p14:creationId xmlns:p14="http://schemas.microsoft.com/office/powerpoint/2010/main" val="1555109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45</a:t>
            </a:fld>
            <a:endParaRPr lang="en-US"/>
          </a:p>
        </p:txBody>
      </p:sp>
    </p:spTree>
    <p:extLst>
      <p:ext uri="{BB962C8B-B14F-4D97-AF65-F5344CB8AC3E}">
        <p14:creationId xmlns:p14="http://schemas.microsoft.com/office/powerpoint/2010/main" val="339319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I’ve been pretty upbeat</a:t>
            </a:r>
            <a:r>
              <a:rPr lang="en-US" baseline="0" dirty="0" smtClean="0"/>
              <a:t> so far and that’s going to come to an end in the place one would least expect it:  Minneapolis.</a:t>
            </a:r>
          </a:p>
          <a:p>
            <a:endParaRPr lang="en-US" baseline="0" dirty="0" smtClean="0"/>
          </a:p>
          <a:p>
            <a:r>
              <a:rPr lang="en-US" baseline="0" dirty="0" smtClean="0"/>
              <a:t>Here’s the economic outlook.  I want to focus on the jobs graph to your right.  Note that YoY growth was negative in the first quarter, quite a surprising result for this economically vibrant area.</a:t>
            </a:r>
          </a:p>
          <a:p>
            <a:endParaRPr lang="en-US" baseline="0" dirty="0" smtClean="0"/>
          </a:p>
          <a:p>
            <a:r>
              <a:rPr lang="en-US" baseline="0" dirty="0" smtClean="0"/>
              <a:t>The source of recent weakness also is surprising – the typically bulletproof business and healthcare services sectors.  Both sectors posted substantial year-on-year headcount declines.</a:t>
            </a:r>
          </a:p>
          <a:p>
            <a:endParaRPr lang="en-US" baseline="0" dirty="0" smtClean="0"/>
          </a:p>
          <a:p>
            <a:r>
              <a:rPr lang="en-US" baseline="0" dirty="0" smtClean="0"/>
              <a:t>I suspect that these data will be revised up at some point but the pattern will look pretty ugly nevertheless, especially as it strikes at the core of the MSP economic engines.</a:t>
            </a:r>
          </a:p>
          <a:p>
            <a:endParaRPr lang="en-US" baseline="0" dirty="0" smtClean="0"/>
          </a:p>
          <a:p>
            <a:r>
              <a:rPr lang="en-US" baseline="0" dirty="0" smtClean="0"/>
              <a:t>As a result, our jobs forecast for 2019-20290 is pretty weak and that couldn’t come at a less opportune time for the metro’s apartment market.</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46</a:t>
            </a:fld>
            <a:endParaRPr lang="en-US"/>
          </a:p>
        </p:txBody>
      </p:sp>
    </p:spTree>
    <p:extLst>
      <p:ext uri="{BB962C8B-B14F-4D97-AF65-F5344CB8AC3E}">
        <p14:creationId xmlns:p14="http://schemas.microsoft.com/office/powerpoint/2010/main" val="1045535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dirty="0" err="1" smtClean="0"/>
              <a:t>illustratewd</a:t>
            </a:r>
            <a:r>
              <a:rPr lang="en-US" dirty="0" smtClean="0"/>
              <a:t> here in the permit data, supply is going to be substantial and could rise as we get into 2020 and 2021.</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47</a:t>
            </a:fld>
            <a:endParaRPr lang="en-US"/>
          </a:p>
        </p:txBody>
      </p:sp>
    </p:spTree>
    <p:extLst>
      <p:ext uri="{BB962C8B-B14F-4D97-AF65-F5344CB8AC3E}">
        <p14:creationId xmlns:p14="http://schemas.microsoft.com/office/powerpoint/2010/main" val="4250703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a:t>
            </a:r>
            <a:r>
              <a:rPr lang="en-US" baseline="0" dirty="0" smtClean="0"/>
              <a:t> metro forecast.  As it is, we project that occupancy is likely to decline about 50 basis points this year if job growth is as weak as we anticipate, and its unlikely to recover much lost ground over the next couple of years.</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48</a:t>
            </a:fld>
            <a:endParaRPr lang="en-US"/>
          </a:p>
        </p:txBody>
      </p:sp>
    </p:spTree>
    <p:extLst>
      <p:ext uri="{BB962C8B-B14F-4D97-AF65-F5344CB8AC3E}">
        <p14:creationId xmlns:p14="http://schemas.microsoft.com/office/powerpoint/2010/main" val="3828074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Rent growth</a:t>
            </a:r>
            <a:r>
              <a:rPr lang="en-US" baseline="0" dirty="0" smtClean="0"/>
              <a:t> is likely to suffer commensurately.  Our 5-year forecast of 2.2% compound annual growth puts it behind Columbus, Indianapolis and even Kansas City, a place Minneapolis is uncommonly found.</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49</a:t>
            </a:fld>
            <a:endParaRPr lang="en-US"/>
          </a:p>
        </p:txBody>
      </p:sp>
    </p:spTree>
    <p:extLst>
      <p:ext uri="{BB962C8B-B14F-4D97-AF65-F5344CB8AC3E}">
        <p14:creationId xmlns:p14="http://schemas.microsoft.com/office/powerpoint/2010/main" val="49942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YoY payroll job growth curve.  Nothing too notable here other than the fact that we’re seeing moderately</a:t>
            </a:r>
            <a:r>
              <a:rPr lang="en-US" baseline="0" dirty="0" smtClean="0"/>
              <a:t> faster job growth over the past nine months, irrespective of the fact that the pool of available labor is shrinking and inflation is decelerating; a fact pattern that directly contradicts the Natural Anti-inflationary Rate of Unemployment or NAIRU orthodoxy.</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5</a:t>
            </a:fld>
            <a:endParaRPr lang="en-US"/>
          </a:p>
        </p:txBody>
      </p:sp>
    </p:spTree>
    <p:extLst>
      <p:ext uri="{BB962C8B-B14F-4D97-AF65-F5344CB8AC3E}">
        <p14:creationId xmlns:p14="http://schemas.microsoft.com/office/powerpoint/2010/main" val="365764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a:t>
            </a:r>
            <a:r>
              <a:rPr lang="en-US" baseline="0" dirty="0" smtClean="0"/>
              <a:t> supply concentration will be a contributing factor.  The concentration of supply in the Minneapolis City submarket will rise from 29% in 2017-2018 to 40% this year and next.  If office using job creation is going to be down, this could produce a meaningful imbalance of supply and demand.</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50</a:t>
            </a:fld>
            <a:endParaRPr lang="en-US"/>
          </a:p>
        </p:txBody>
      </p:sp>
    </p:spTree>
    <p:extLst>
      <p:ext uri="{BB962C8B-B14F-4D97-AF65-F5344CB8AC3E}">
        <p14:creationId xmlns:p14="http://schemas.microsoft.com/office/powerpoint/2010/main" val="621152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4936"/>
            <a:r>
              <a:rPr lang="en-US" dirty="0" smtClean="0"/>
              <a:t>Here’s what’s underway</a:t>
            </a:r>
            <a:r>
              <a:rPr lang="en-US" baseline="0" dirty="0" smtClean="0"/>
              <a:t> now, first in the CBD , about 2,500 units, and then ….</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51</a:t>
            </a:fld>
            <a:endParaRPr lang="en-US"/>
          </a:p>
        </p:txBody>
      </p:sp>
    </p:spTree>
    <p:extLst>
      <p:ext uri="{BB962C8B-B14F-4D97-AF65-F5344CB8AC3E}">
        <p14:creationId xmlns:p14="http://schemas.microsoft.com/office/powerpoint/2010/main" val="4004958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in Uptown and Prospect Park, about 2,300 units.  This represents about 20% of the existing 60+ unit stock.</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52</a:t>
            </a:fld>
            <a:endParaRPr lang="en-US"/>
          </a:p>
        </p:txBody>
      </p:sp>
    </p:spTree>
    <p:extLst>
      <p:ext uri="{BB962C8B-B14F-4D97-AF65-F5344CB8AC3E}">
        <p14:creationId xmlns:p14="http://schemas.microsoft.com/office/powerpoint/2010/main" val="35422960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Deliveries</a:t>
            </a:r>
            <a:r>
              <a:rPr lang="en-US" baseline="0" dirty="0" smtClean="0"/>
              <a:t> are tipped to subside this year, but a torrent is expected to arrive from mid-2020 to the end of 2021.  </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53</a:t>
            </a:fld>
            <a:endParaRPr lang="en-US"/>
          </a:p>
        </p:txBody>
      </p:sp>
    </p:spTree>
    <p:extLst>
      <p:ext uri="{BB962C8B-B14F-4D97-AF65-F5344CB8AC3E}">
        <p14:creationId xmlns:p14="http://schemas.microsoft.com/office/powerpoint/2010/main" val="3671086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54</a:t>
            </a:fld>
            <a:endParaRPr lang="en-US"/>
          </a:p>
        </p:txBody>
      </p:sp>
    </p:spTree>
    <p:extLst>
      <p:ext uri="{BB962C8B-B14F-4D97-AF65-F5344CB8AC3E}">
        <p14:creationId xmlns:p14="http://schemas.microsoft.com/office/powerpoint/2010/main" val="18313481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Indeed, our</a:t>
            </a:r>
            <a:r>
              <a:rPr lang="en-US" baseline="0" dirty="0" smtClean="0"/>
              <a:t> Downtown demand model projects that we are likely to see a measurable downtick in Downtown occupancy.  The most probable outcome is a decrease of about 300 basis points by 2022 to the high-80% area.</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55</a:t>
            </a:fld>
            <a:endParaRPr lang="en-US"/>
          </a:p>
        </p:txBody>
      </p:sp>
    </p:spTree>
    <p:extLst>
      <p:ext uri="{BB962C8B-B14F-4D97-AF65-F5344CB8AC3E}">
        <p14:creationId xmlns:p14="http://schemas.microsoft.com/office/powerpoint/2010/main" val="1568511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Same-store rents actually</a:t>
            </a:r>
            <a:r>
              <a:rPr lang="en-US" baseline="0" dirty="0" smtClean="0"/>
              <a:t> were negative in 1Q19.  We expect them to improve and drift up toward the metro average as illustrated here.  One technical note, the current vacancy rate is very statistically significant in this case but we excluded it because of a circular logic issue.  If it were included, projected rent growth would be considerably weaker.</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56</a:t>
            </a:fld>
            <a:endParaRPr lang="en-US"/>
          </a:p>
        </p:txBody>
      </p:sp>
    </p:spTree>
    <p:extLst>
      <p:ext uri="{BB962C8B-B14F-4D97-AF65-F5344CB8AC3E}">
        <p14:creationId xmlns:p14="http://schemas.microsoft.com/office/powerpoint/2010/main" val="16280358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Downtown lease-up table.  The key takeaway is circled.  Early 2019 absorption is positive</a:t>
            </a:r>
            <a:r>
              <a:rPr lang="en-US" baseline="0" dirty="0" smtClean="0"/>
              <a:t> but down sharply from 2018 comparisons.  We will want to see some improvement in this metric in coming months.</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57</a:t>
            </a:fld>
            <a:endParaRPr lang="en-US"/>
          </a:p>
        </p:txBody>
      </p:sp>
    </p:spTree>
    <p:extLst>
      <p:ext uri="{BB962C8B-B14F-4D97-AF65-F5344CB8AC3E}">
        <p14:creationId xmlns:p14="http://schemas.microsoft.com/office/powerpoint/2010/main" val="3293854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Apparently,</a:t>
            </a:r>
            <a:r>
              <a:rPr lang="en-US" baseline="0" dirty="0" smtClean="0"/>
              <a:t> investors haven’t received my memo.  Investment sales are very strong and cap rates have moved decisively lower over the past year to the lowest levels in the Midwest Region.  I think some caution is warranted on valuations at this point until we see improvement in the job numbers.</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58</a:t>
            </a:fld>
            <a:endParaRPr lang="en-US"/>
          </a:p>
        </p:txBody>
      </p:sp>
    </p:spTree>
    <p:extLst>
      <p:ext uri="{BB962C8B-B14F-4D97-AF65-F5344CB8AC3E}">
        <p14:creationId xmlns:p14="http://schemas.microsoft.com/office/powerpoint/2010/main" val="27544473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59</a:t>
            </a:fld>
            <a:endParaRPr lang="en-US"/>
          </a:p>
        </p:txBody>
      </p:sp>
    </p:spTree>
    <p:extLst>
      <p:ext uri="{BB962C8B-B14F-4D97-AF65-F5344CB8AC3E}">
        <p14:creationId xmlns:p14="http://schemas.microsoft.com/office/powerpoint/2010/main" val="46782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Real Personal Income and Spending trends.  Notably, each</a:t>
            </a:r>
            <a:r>
              <a:rPr lang="en-US" baseline="0" dirty="0" smtClean="0"/>
              <a:t> is rising slower than Real GDP, which reflects a healthy net positive allocation of national income toward investment rater than spending, in marked contrast to what we see in 2015.  Moreover, spending and income growth are rising more or less in tandem, which reflects positively on consumer debt and savings behavior.  In other words, we aren’t seeing the large growth in consumer debt that predated the last financial crisis.  All good.</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6</a:t>
            </a:fld>
            <a:endParaRPr lang="en-US"/>
          </a:p>
        </p:txBody>
      </p:sp>
    </p:spTree>
    <p:extLst>
      <p:ext uri="{BB962C8B-B14F-4D97-AF65-F5344CB8AC3E}">
        <p14:creationId xmlns:p14="http://schemas.microsoft.com/office/powerpoint/2010/main" val="17828336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60</a:t>
            </a:fld>
            <a:endParaRPr lang="en-US"/>
          </a:p>
        </p:txBody>
      </p:sp>
    </p:spTree>
    <p:extLst>
      <p:ext uri="{BB962C8B-B14F-4D97-AF65-F5344CB8AC3E}">
        <p14:creationId xmlns:p14="http://schemas.microsoft.com/office/powerpoint/2010/main" val="1760610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61</a:t>
            </a:fld>
            <a:endParaRPr lang="en-US"/>
          </a:p>
        </p:txBody>
      </p:sp>
    </p:spTree>
    <p:extLst>
      <p:ext uri="{BB962C8B-B14F-4D97-AF65-F5344CB8AC3E}">
        <p14:creationId xmlns:p14="http://schemas.microsoft.com/office/powerpoint/2010/main" val="34635697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65</a:t>
            </a:fld>
            <a:endParaRPr lang="en-US"/>
          </a:p>
        </p:txBody>
      </p:sp>
    </p:spTree>
    <p:extLst>
      <p:ext uri="{BB962C8B-B14F-4D97-AF65-F5344CB8AC3E}">
        <p14:creationId xmlns:p14="http://schemas.microsoft.com/office/powerpoint/2010/main" val="25672466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66</a:t>
            </a:fld>
            <a:endParaRPr lang="en-US"/>
          </a:p>
        </p:txBody>
      </p:sp>
    </p:spTree>
    <p:extLst>
      <p:ext uri="{BB962C8B-B14F-4D97-AF65-F5344CB8AC3E}">
        <p14:creationId xmlns:p14="http://schemas.microsoft.com/office/powerpoint/2010/main" val="13958893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70</a:t>
            </a:fld>
            <a:endParaRPr lang="en-US"/>
          </a:p>
        </p:txBody>
      </p:sp>
    </p:spTree>
    <p:extLst>
      <p:ext uri="{BB962C8B-B14F-4D97-AF65-F5344CB8AC3E}">
        <p14:creationId xmlns:p14="http://schemas.microsoft.com/office/powerpoint/2010/main" val="390629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wages and productivity.  Wage growth is accelerating, and that’s positive for landlords as it contributes to rising</a:t>
            </a:r>
            <a:r>
              <a:rPr lang="en-US" baseline="0" dirty="0" smtClean="0"/>
              <a:t> rents.  At the same time, the increase is not out of line with productivity growth.  Hence, the rise in wages has not so far contributed to an acceleration of unit labor costs or inflation.</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7</a:t>
            </a:fld>
            <a:endParaRPr lang="en-US"/>
          </a:p>
        </p:txBody>
      </p:sp>
    </p:spTree>
    <p:extLst>
      <p:ext uri="{BB962C8B-B14F-4D97-AF65-F5344CB8AC3E}">
        <p14:creationId xmlns:p14="http://schemas.microsoft.com/office/powerpoint/2010/main" val="188589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2928A2-E57D-664B-BA24-0CC85F809B85}" type="slidenum">
              <a:rPr lang="en-US" smtClean="0"/>
              <a:t>8</a:t>
            </a:fld>
            <a:endParaRPr lang="en-US"/>
          </a:p>
        </p:txBody>
      </p:sp>
    </p:spTree>
    <p:extLst>
      <p:ext uri="{BB962C8B-B14F-4D97-AF65-F5344CB8AC3E}">
        <p14:creationId xmlns:p14="http://schemas.microsoft.com/office/powerpoint/2010/main" val="191075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model GDP forecasts that underpin our metro apartment performance forecasts.  Note, that these projections</a:t>
            </a:r>
            <a:r>
              <a:rPr lang="en-US" baseline="0" dirty="0" smtClean="0"/>
              <a:t> are developed from entirely unbiased, historically specified equations.  As such, by definition they tend toward mean reversion, and when they encounter ahistorical relationships among data, they tend to correct the historical anomalies quickly.  This is what we see here.  The models insist that the level of GDP growth we have experienced is incompatible with the personal income and job growth and inflation we’ve observed recently, and moves to adjust it accordingly.</a:t>
            </a:r>
          </a:p>
          <a:p>
            <a:endParaRPr lang="en-US" baseline="0" dirty="0" smtClean="0"/>
          </a:p>
          <a:p>
            <a:r>
              <a:rPr lang="en-US" baseline="0" dirty="0" smtClean="0"/>
              <a:t>Logically, this in unlikely to happen.  Clearly, the economy is performing differently than it has over the past 20 years, and it appears that we now can enjoy faster output growth and stable inflation simultaneously.</a:t>
            </a:r>
          </a:p>
          <a:p>
            <a:endParaRPr lang="en-US" baseline="0" dirty="0" smtClean="0"/>
          </a:p>
          <a:p>
            <a:r>
              <a:rPr lang="en-US" baseline="0" dirty="0" smtClean="0"/>
              <a:t>The implications of this for the multifamily industry cannot be underestimated.  What it implies is that we can have constructive levels of job growth and household formation rates without grappling with the higher inflation and interest rates that have historically accompanied them.  The impact of this phenomenon on expected investment returns from multifamily investments is material and can only be viewed as a big plus for our industry.</a:t>
            </a:r>
            <a:endParaRPr lang="en-US" dirty="0"/>
          </a:p>
        </p:txBody>
      </p:sp>
      <p:sp>
        <p:nvSpPr>
          <p:cNvPr id="4" name="Slide Number Placeholder 3"/>
          <p:cNvSpPr>
            <a:spLocks noGrp="1"/>
          </p:cNvSpPr>
          <p:nvPr>
            <p:ph type="sldNum" sz="quarter" idx="10"/>
          </p:nvPr>
        </p:nvSpPr>
        <p:spPr/>
        <p:txBody>
          <a:bodyPr/>
          <a:lstStyle/>
          <a:p>
            <a:fld id="{252928A2-E57D-664B-BA24-0CC85F809B85}" type="slidenum">
              <a:rPr lang="en-US" smtClean="0"/>
              <a:t>9</a:t>
            </a:fld>
            <a:endParaRPr lang="en-US"/>
          </a:p>
        </p:txBody>
      </p:sp>
    </p:spTree>
    <p:extLst>
      <p:ext uri="{BB962C8B-B14F-4D97-AF65-F5344CB8AC3E}">
        <p14:creationId xmlns:p14="http://schemas.microsoft.com/office/powerpoint/2010/main" val="1932149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D9FF4A45-16FB-824A-A0E6-8CA73909F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hasCustomPrompt="1"/>
          </p:nvPr>
        </p:nvSpPr>
        <p:spPr>
          <a:xfrm>
            <a:off x="215730" y="4857750"/>
            <a:ext cx="5927383" cy="1071563"/>
          </a:xfrm>
          <a:prstGeom prst="rect">
            <a:avLst/>
          </a:prstGeom>
        </p:spPr>
        <p:txBody>
          <a:bodyPr lIns="97323" rIns="97323" bIns="0" anchor="b">
            <a:normAutofit/>
          </a:bodyPr>
          <a:lstStyle>
            <a:lvl1pPr algn="l">
              <a:defRPr sz="2812" b="0">
                <a:solidFill>
                  <a:schemeClr val="accent1"/>
                </a:solidFill>
              </a:defRPr>
            </a:lvl1pPr>
          </a:lstStyle>
          <a:p>
            <a:pPr lvl="0"/>
            <a:r>
              <a:rPr lang="en-US" noProof="0" dirty="0" smtClean="0"/>
              <a:t>Title</a:t>
            </a:r>
            <a:endParaRPr lang="en-US" noProof="0" dirty="0"/>
          </a:p>
        </p:txBody>
      </p:sp>
      <p:sp>
        <p:nvSpPr>
          <p:cNvPr id="4" name="Subtitle 3"/>
          <p:cNvSpPr>
            <a:spLocks noGrp="1" noChangeArrowheads="1"/>
          </p:cNvSpPr>
          <p:nvPr>
            <p:ph type="subTitle" sz="quarter" idx="1" hasCustomPrompt="1"/>
          </p:nvPr>
        </p:nvSpPr>
        <p:spPr>
          <a:xfrm>
            <a:off x="215730" y="6072187"/>
            <a:ext cx="5927383" cy="214313"/>
          </a:xfrm>
          <a:prstGeom prst="rect">
            <a:avLst/>
          </a:prstGeom>
        </p:spPr>
        <p:txBody>
          <a:bodyPr lIns="97323" tIns="0" rIns="97323">
            <a:normAutofit/>
          </a:bodyPr>
          <a:lstStyle>
            <a:lvl1pPr marL="0" indent="0">
              <a:buFont typeface="Wingdings 3" pitchFamily="18" charset="2"/>
              <a:buNone/>
              <a:defRPr sz="1500" b="0">
                <a:solidFill>
                  <a:schemeClr val="tx1"/>
                </a:solidFill>
                <a:latin typeface="+mn-lt"/>
              </a:defRPr>
            </a:lvl1pPr>
          </a:lstStyle>
          <a:p>
            <a:pPr lvl="0"/>
            <a:r>
              <a:rPr lang="en-US" noProof="0" dirty="0" smtClean="0"/>
              <a:t>Subtitle</a:t>
            </a:r>
            <a:endParaRPr lang="en-US" noProof="0" dirty="0"/>
          </a:p>
        </p:txBody>
      </p:sp>
      <p:pic>
        <p:nvPicPr>
          <p:cNvPr id="6" name="Picture 5">
            <a:extLst>
              <a:ext uri="{FF2B5EF4-FFF2-40B4-BE49-F238E27FC236}">
                <a16:creationId xmlns:a16="http://schemas.microsoft.com/office/drawing/2014/main" xmlns="" id="{A9D6F605-1191-5047-9E67-9786798BF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70" y="5786438"/>
            <a:ext cx="1713943" cy="538353"/>
          </a:xfrm>
          <a:prstGeom prst="rect">
            <a:avLst/>
          </a:prstGeom>
        </p:spPr>
      </p:pic>
      <p:sp>
        <p:nvSpPr>
          <p:cNvPr id="7" name="Content Placeholder 6">
            <a:extLst>
              <a:ext uri="{FF2B5EF4-FFF2-40B4-BE49-F238E27FC236}">
                <a16:creationId xmlns:a16="http://schemas.microsoft.com/office/drawing/2014/main" xmlns="" id="{725577C6-6976-7A45-84C4-AE734D4D39CA}"/>
              </a:ext>
            </a:extLst>
          </p:cNvPr>
          <p:cNvSpPr>
            <a:spLocks noGrp="1"/>
          </p:cNvSpPr>
          <p:nvPr>
            <p:ph sz="quarter" idx="10" hasCustomPrompt="1"/>
          </p:nvPr>
        </p:nvSpPr>
        <p:spPr>
          <a:xfrm>
            <a:off x="6846015" y="5195841"/>
            <a:ext cx="2225083" cy="285750"/>
          </a:xfrm>
        </p:spPr>
        <p:txBody>
          <a:bodyPr>
            <a:noAutofit/>
          </a:bodyPr>
          <a:lstStyle>
            <a:lvl1pPr>
              <a:defRPr sz="1125">
                <a:solidFill>
                  <a:schemeClr val="tx2"/>
                </a:solidFill>
              </a:defRPr>
            </a:lvl1pPr>
            <a:lvl2pPr marL="319878" indent="0">
              <a:buNone/>
              <a:defRPr/>
            </a:lvl2pPr>
          </a:lstStyle>
          <a:p>
            <a:pPr lvl="0"/>
            <a:r>
              <a:rPr lang="en-US" dirty="0" smtClean="0"/>
              <a:t>Date</a:t>
            </a:r>
            <a:endParaRPr lang="en-US" dirty="0"/>
          </a:p>
        </p:txBody>
      </p:sp>
      <p:cxnSp>
        <p:nvCxnSpPr>
          <p:cNvPr id="17" name="Straight Connector 16">
            <a:extLst>
              <a:ext uri="{FF2B5EF4-FFF2-40B4-BE49-F238E27FC236}">
                <a16:creationId xmlns:a16="http://schemas.microsoft.com/office/drawing/2014/main" xmlns="" id="{35B8B158-F5E8-614B-8315-F11BE4FF0DA4}"/>
              </a:ext>
            </a:extLst>
          </p:cNvPr>
          <p:cNvCxnSpPr/>
          <p:nvPr/>
        </p:nvCxnSpPr>
        <p:spPr bwMode="auto">
          <a:xfrm>
            <a:off x="6928670" y="5195841"/>
            <a:ext cx="2215330" cy="0"/>
          </a:xfrm>
          <a:prstGeom prst="line">
            <a:avLst/>
          </a:prstGeom>
          <a:noFill/>
          <a:ln w="9525"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4101484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agenda 5 lines + text boxes">
    <p:spTree>
      <p:nvGrpSpPr>
        <p:cNvPr id="1" name=""/>
        <p:cNvGrpSpPr/>
        <p:nvPr/>
      </p:nvGrpSpPr>
      <p:grpSpPr>
        <a:xfrm>
          <a:off x="0" y="0"/>
          <a:ext cx="0" cy="0"/>
          <a:chOff x="0" y="0"/>
          <a:chExt cx="0" cy="0"/>
        </a:xfrm>
      </p:grpSpPr>
      <p:sp>
        <p:nvSpPr>
          <p:cNvPr id="27" name="Content Placeholder 27">
            <a:extLst>
              <a:ext uri="{FF2B5EF4-FFF2-40B4-BE49-F238E27FC236}">
                <a16:creationId xmlns:a16="http://schemas.microsoft.com/office/drawing/2014/main" xmlns="" id="{F896E5C4-D977-7848-BFBE-8F7FE7EABC5A}"/>
              </a:ext>
            </a:extLst>
          </p:cNvPr>
          <p:cNvSpPr>
            <a:spLocks noGrp="1"/>
          </p:cNvSpPr>
          <p:nvPr>
            <p:ph sz="quarter" idx="14"/>
          </p:nvPr>
        </p:nvSpPr>
        <p:spPr>
          <a:xfrm>
            <a:off x="644218" y="2461320"/>
            <a:ext cx="3927782" cy="430599"/>
          </a:xfrm>
        </p:spPr>
        <p:txBody>
          <a:bodyPr anchor="ct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0" name="Content Placeholder 27">
            <a:extLst>
              <a:ext uri="{FF2B5EF4-FFF2-40B4-BE49-F238E27FC236}">
                <a16:creationId xmlns:a16="http://schemas.microsoft.com/office/drawing/2014/main" xmlns="" id="{46310818-BC4A-F248-8A51-6A32CC37D4C9}"/>
              </a:ext>
            </a:extLst>
          </p:cNvPr>
          <p:cNvSpPr>
            <a:spLocks noGrp="1"/>
          </p:cNvSpPr>
          <p:nvPr>
            <p:ph sz="quarter" idx="15"/>
          </p:nvPr>
        </p:nvSpPr>
        <p:spPr>
          <a:xfrm>
            <a:off x="644218" y="2260664"/>
            <a:ext cx="3927782" cy="391454"/>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1" name="Content Placeholder 27">
            <a:extLst>
              <a:ext uri="{FF2B5EF4-FFF2-40B4-BE49-F238E27FC236}">
                <a16:creationId xmlns:a16="http://schemas.microsoft.com/office/drawing/2014/main" xmlns="" id="{26BFB2B4-B5B8-1D4A-9A76-D2BEC841543D}"/>
              </a:ext>
            </a:extLst>
          </p:cNvPr>
          <p:cNvSpPr>
            <a:spLocks noGrp="1"/>
          </p:cNvSpPr>
          <p:nvPr>
            <p:ph sz="quarter" idx="16"/>
          </p:nvPr>
        </p:nvSpPr>
        <p:spPr>
          <a:xfrm>
            <a:off x="644218" y="3381078"/>
            <a:ext cx="3927782" cy="430599"/>
          </a:xfrm>
        </p:spPr>
        <p:txBody>
          <a:bodyPr anchor="ct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2" name="Content Placeholder 27">
            <a:extLst>
              <a:ext uri="{FF2B5EF4-FFF2-40B4-BE49-F238E27FC236}">
                <a16:creationId xmlns:a16="http://schemas.microsoft.com/office/drawing/2014/main" xmlns="" id="{1A0DF7FB-DC32-D048-9515-BAC8DCD7F87D}"/>
              </a:ext>
            </a:extLst>
          </p:cNvPr>
          <p:cNvSpPr>
            <a:spLocks noGrp="1"/>
          </p:cNvSpPr>
          <p:nvPr>
            <p:ph sz="quarter" idx="17"/>
          </p:nvPr>
        </p:nvSpPr>
        <p:spPr>
          <a:xfrm>
            <a:off x="644218" y="3180421"/>
            <a:ext cx="3927782" cy="391454"/>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3" name="Content Placeholder 27">
            <a:extLst>
              <a:ext uri="{FF2B5EF4-FFF2-40B4-BE49-F238E27FC236}">
                <a16:creationId xmlns:a16="http://schemas.microsoft.com/office/drawing/2014/main" xmlns="" id="{E2CD3DD6-D8D8-2246-859F-1A9F094EC5A2}"/>
              </a:ext>
            </a:extLst>
          </p:cNvPr>
          <p:cNvSpPr>
            <a:spLocks noGrp="1"/>
          </p:cNvSpPr>
          <p:nvPr>
            <p:ph sz="quarter" idx="18"/>
          </p:nvPr>
        </p:nvSpPr>
        <p:spPr>
          <a:xfrm>
            <a:off x="644218" y="4291906"/>
            <a:ext cx="3927782" cy="430599"/>
          </a:xfrm>
        </p:spPr>
        <p:txBody>
          <a:bodyPr anchor="ct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4" name="Content Placeholder 27">
            <a:extLst>
              <a:ext uri="{FF2B5EF4-FFF2-40B4-BE49-F238E27FC236}">
                <a16:creationId xmlns:a16="http://schemas.microsoft.com/office/drawing/2014/main" xmlns="" id="{2B00FC72-DAB6-E04F-9EC2-CB77B8854C53}"/>
              </a:ext>
            </a:extLst>
          </p:cNvPr>
          <p:cNvSpPr>
            <a:spLocks noGrp="1"/>
          </p:cNvSpPr>
          <p:nvPr>
            <p:ph sz="quarter" idx="19"/>
          </p:nvPr>
        </p:nvSpPr>
        <p:spPr>
          <a:xfrm>
            <a:off x="644218" y="4091250"/>
            <a:ext cx="3927782" cy="391454"/>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5" name="Content Placeholder 27">
            <a:extLst>
              <a:ext uri="{FF2B5EF4-FFF2-40B4-BE49-F238E27FC236}">
                <a16:creationId xmlns:a16="http://schemas.microsoft.com/office/drawing/2014/main" xmlns="" id="{CECBD545-289B-B84E-9A87-EB7967AE815F}"/>
              </a:ext>
            </a:extLst>
          </p:cNvPr>
          <p:cNvSpPr>
            <a:spLocks noGrp="1"/>
          </p:cNvSpPr>
          <p:nvPr>
            <p:ph sz="quarter" idx="20"/>
          </p:nvPr>
        </p:nvSpPr>
        <p:spPr>
          <a:xfrm>
            <a:off x="644218" y="5202734"/>
            <a:ext cx="3927782" cy="430599"/>
          </a:xfrm>
        </p:spPr>
        <p:txBody>
          <a:bodyPr anchor="ct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44" name="Content Placeholder 27">
            <a:extLst>
              <a:ext uri="{FF2B5EF4-FFF2-40B4-BE49-F238E27FC236}">
                <a16:creationId xmlns:a16="http://schemas.microsoft.com/office/drawing/2014/main" xmlns="" id="{A15B6867-07D9-7B48-8206-E769AF7AE19A}"/>
              </a:ext>
            </a:extLst>
          </p:cNvPr>
          <p:cNvSpPr>
            <a:spLocks noGrp="1"/>
          </p:cNvSpPr>
          <p:nvPr>
            <p:ph sz="quarter" idx="21"/>
          </p:nvPr>
        </p:nvSpPr>
        <p:spPr>
          <a:xfrm>
            <a:off x="644218" y="5002078"/>
            <a:ext cx="3927782" cy="391454"/>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28" name="Content Placeholder 27">
            <a:extLst>
              <a:ext uri="{FF2B5EF4-FFF2-40B4-BE49-F238E27FC236}">
                <a16:creationId xmlns:a16="http://schemas.microsoft.com/office/drawing/2014/main" xmlns="" id="{06836488-26F4-0241-9363-08452B5A1F78}"/>
              </a:ext>
            </a:extLst>
          </p:cNvPr>
          <p:cNvSpPr>
            <a:spLocks noGrp="1"/>
          </p:cNvSpPr>
          <p:nvPr>
            <p:ph sz="quarter" idx="12"/>
          </p:nvPr>
        </p:nvSpPr>
        <p:spPr>
          <a:xfrm>
            <a:off x="644218" y="1550492"/>
            <a:ext cx="3927782" cy="430599"/>
          </a:xfrm>
        </p:spPr>
        <p:txBody>
          <a:bodyPr anchor="ct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29" name="Content Placeholder 27">
            <a:extLst>
              <a:ext uri="{FF2B5EF4-FFF2-40B4-BE49-F238E27FC236}">
                <a16:creationId xmlns:a16="http://schemas.microsoft.com/office/drawing/2014/main" xmlns="" id="{C50DE7B5-5792-154B-81DC-37CE1CC1D4F8}"/>
              </a:ext>
            </a:extLst>
          </p:cNvPr>
          <p:cNvSpPr>
            <a:spLocks noGrp="1"/>
          </p:cNvSpPr>
          <p:nvPr>
            <p:ph sz="quarter" idx="13"/>
          </p:nvPr>
        </p:nvSpPr>
        <p:spPr>
          <a:xfrm>
            <a:off x="644218" y="1349836"/>
            <a:ext cx="3927782" cy="391454"/>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cxnSp>
        <p:nvCxnSpPr>
          <p:cNvPr id="8" name="Straight Connector 7">
            <a:extLst>
              <a:ext uri="{FF2B5EF4-FFF2-40B4-BE49-F238E27FC236}">
                <a16:creationId xmlns:a16="http://schemas.microsoft.com/office/drawing/2014/main" xmlns="" id="{0E3EA191-4D63-E24A-B5A4-0D40EDF98983}"/>
              </a:ext>
            </a:extLst>
          </p:cNvPr>
          <p:cNvCxnSpPr>
            <a:cxnSpLocks/>
          </p:cNvCxnSpPr>
          <p:nvPr/>
        </p:nvCxnSpPr>
        <p:spPr bwMode="auto">
          <a:xfrm>
            <a:off x="715630" y="1357313"/>
            <a:ext cx="7722012"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Connector 12">
            <a:extLst>
              <a:ext uri="{FF2B5EF4-FFF2-40B4-BE49-F238E27FC236}">
                <a16:creationId xmlns:a16="http://schemas.microsoft.com/office/drawing/2014/main" xmlns="" id="{8D07D3A9-E45C-8D43-BBFB-14A00B891A44}"/>
              </a:ext>
            </a:extLst>
          </p:cNvPr>
          <p:cNvCxnSpPr>
            <a:cxnSpLocks/>
          </p:cNvCxnSpPr>
          <p:nvPr/>
        </p:nvCxnSpPr>
        <p:spPr bwMode="auto">
          <a:xfrm flipV="1">
            <a:off x="715630" y="2268143"/>
            <a:ext cx="7722012" cy="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Connector 16">
            <a:extLst>
              <a:ext uri="{FF2B5EF4-FFF2-40B4-BE49-F238E27FC236}">
                <a16:creationId xmlns:a16="http://schemas.microsoft.com/office/drawing/2014/main" xmlns="" id="{64E62A4B-18D1-1644-8901-DB0CCFBF1882}"/>
              </a:ext>
            </a:extLst>
          </p:cNvPr>
          <p:cNvCxnSpPr>
            <a:cxnSpLocks/>
          </p:cNvCxnSpPr>
          <p:nvPr/>
        </p:nvCxnSpPr>
        <p:spPr bwMode="auto">
          <a:xfrm>
            <a:off x="715630" y="3178970"/>
            <a:ext cx="7722012" cy="1268"/>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a:extLst>
              <a:ext uri="{FF2B5EF4-FFF2-40B4-BE49-F238E27FC236}">
                <a16:creationId xmlns:a16="http://schemas.microsoft.com/office/drawing/2014/main" xmlns="" id="{12FF74DB-651A-EE42-BF55-4EDCC2F03CE6}"/>
              </a:ext>
            </a:extLst>
          </p:cNvPr>
          <p:cNvCxnSpPr>
            <a:cxnSpLocks/>
          </p:cNvCxnSpPr>
          <p:nvPr/>
        </p:nvCxnSpPr>
        <p:spPr bwMode="auto">
          <a:xfrm>
            <a:off x="715630" y="4089799"/>
            <a:ext cx="7722012" cy="1268"/>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24">
            <a:extLst>
              <a:ext uri="{FF2B5EF4-FFF2-40B4-BE49-F238E27FC236}">
                <a16:creationId xmlns:a16="http://schemas.microsoft.com/office/drawing/2014/main" xmlns="" id="{766F38C1-47BC-4348-8EE9-1A8FF8AB285A}"/>
              </a:ext>
            </a:extLst>
          </p:cNvPr>
          <p:cNvCxnSpPr>
            <a:cxnSpLocks/>
          </p:cNvCxnSpPr>
          <p:nvPr/>
        </p:nvCxnSpPr>
        <p:spPr bwMode="auto">
          <a:xfrm>
            <a:off x="715630" y="5000627"/>
            <a:ext cx="7722012"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TextBox 44">
            <a:extLst>
              <a:ext uri="{FF2B5EF4-FFF2-40B4-BE49-F238E27FC236}">
                <a16:creationId xmlns:a16="http://schemas.microsoft.com/office/drawing/2014/main" xmlns="" id="{5F2CF518-D0BD-6D4E-8835-0C67CCF16D65}"/>
              </a:ext>
            </a:extLst>
          </p:cNvPr>
          <p:cNvSpPr txBox="1"/>
          <p:nvPr/>
        </p:nvSpPr>
        <p:spPr>
          <a:xfrm>
            <a:off x="287144" y="6437774"/>
            <a:ext cx="1856771" cy="207749"/>
          </a:xfrm>
          <a:prstGeom prst="rect">
            <a:avLst/>
          </a:prstGeom>
          <a:noFill/>
        </p:spPr>
        <p:txBody>
          <a:bodyPr wrap="square" rtlCol="0">
            <a:spAutoFit/>
          </a:bodyPr>
          <a:lstStyle/>
          <a:p>
            <a:r>
              <a:rPr lang="en-US" sz="750" b="1" i="0" dirty="0">
                <a:solidFill>
                  <a:schemeClr val="accent1"/>
                </a:solidFill>
                <a:latin typeface="Museo Sans 300" panose="02000000000000000000" pitchFamily="2" charset="77"/>
              </a:rPr>
              <a:t>Red Capital Group</a:t>
            </a:r>
          </a:p>
        </p:txBody>
      </p:sp>
      <p:sp>
        <p:nvSpPr>
          <p:cNvPr id="11" name="Footer Placeholder 10">
            <a:extLst>
              <a:ext uri="{FF2B5EF4-FFF2-40B4-BE49-F238E27FC236}">
                <a16:creationId xmlns:a16="http://schemas.microsoft.com/office/drawing/2014/main" xmlns="" id="{894823E3-1C36-7745-96E4-399AC10C1850}"/>
              </a:ext>
            </a:extLst>
          </p:cNvPr>
          <p:cNvSpPr>
            <a:spLocks noGrp="1"/>
          </p:cNvSpPr>
          <p:nvPr>
            <p:ph type="ftr" sz="quarter" idx="27"/>
          </p:nvPr>
        </p:nvSpPr>
        <p:spPr/>
        <p:txBody>
          <a:bodyPr/>
          <a:lstStyle/>
          <a:p>
            <a:r>
              <a:rPr lang="en-US" smtClean="0"/>
              <a:t>Midwest Lenders Association</a:t>
            </a:r>
            <a:endParaRPr lang="en-US"/>
          </a:p>
        </p:txBody>
      </p:sp>
      <p:sp>
        <p:nvSpPr>
          <p:cNvPr id="12" name="Slide Number Placeholder 11">
            <a:extLst>
              <a:ext uri="{FF2B5EF4-FFF2-40B4-BE49-F238E27FC236}">
                <a16:creationId xmlns:a16="http://schemas.microsoft.com/office/drawing/2014/main" xmlns="" id="{20BD1362-27D1-AD44-B0E8-9EADB6B0B622}"/>
              </a:ext>
            </a:extLst>
          </p:cNvPr>
          <p:cNvSpPr>
            <a:spLocks noGrp="1"/>
          </p:cNvSpPr>
          <p:nvPr>
            <p:ph type="sldNum" sz="quarter" idx="28"/>
          </p:nvPr>
        </p:nvSpPr>
        <p:spPr/>
        <p:txBody>
          <a:bodyPr/>
          <a:lstStyle/>
          <a:p>
            <a:fld id="{839D1246-EA95-F149-9963-985D7879D2E4}" type="slidenum">
              <a:rPr lang="en-US" smtClean="0"/>
              <a:t>‹#›</a:t>
            </a:fld>
            <a:endParaRPr lang="en-US"/>
          </a:p>
        </p:txBody>
      </p:sp>
      <p:sp>
        <p:nvSpPr>
          <p:cNvPr id="2" name="Title 1">
            <a:extLst>
              <a:ext uri="{FF2B5EF4-FFF2-40B4-BE49-F238E27FC236}">
                <a16:creationId xmlns:a16="http://schemas.microsoft.com/office/drawing/2014/main" xmlns="" id="{9938510D-F145-B942-AE8F-9587FBB2ACB6}"/>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xmlns="" id="{DF28C1B7-4E08-F14E-8182-C93C22D06A33}"/>
              </a:ext>
            </a:extLst>
          </p:cNvPr>
          <p:cNvSpPr>
            <a:spLocks noGrp="1"/>
          </p:cNvSpPr>
          <p:nvPr>
            <p:ph type="body" sz="quarter" idx="29"/>
          </p:nvPr>
        </p:nvSpPr>
        <p:spPr>
          <a:xfrm>
            <a:off x="4786313" y="1528867"/>
            <a:ext cx="3641725" cy="474455"/>
          </a:xfrm>
        </p:spPr>
        <p:txBody>
          <a:bodyPr>
            <a:normAutofit/>
          </a:bodyPr>
          <a:lstStyle>
            <a:lvl1pPr>
              <a:defRPr sz="750">
                <a:solidFill>
                  <a:schemeClr val="tx2"/>
                </a:solidFill>
              </a:defRPr>
            </a:lvl1pPr>
          </a:lstStyle>
          <a:p>
            <a:pPr lvl="0"/>
            <a:r>
              <a:rPr lang="en-US" smtClean="0"/>
              <a:t>Click to edit Master text styles</a:t>
            </a:r>
          </a:p>
        </p:txBody>
      </p:sp>
      <p:sp>
        <p:nvSpPr>
          <p:cNvPr id="36" name="Text Placeholder 3">
            <a:extLst>
              <a:ext uri="{FF2B5EF4-FFF2-40B4-BE49-F238E27FC236}">
                <a16:creationId xmlns:a16="http://schemas.microsoft.com/office/drawing/2014/main" xmlns="" id="{584C1C11-F3D1-A343-9CEC-5656D9391DA3}"/>
              </a:ext>
            </a:extLst>
          </p:cNvPr>
          <p:cNvSpPr>
            <a:spLocks noGrp="1"/>
          </p:cNvSpPr>
          <p:nvPr>
            <p:ph type="body" sz="quarter" idx="30"/>
          </p:nvPr>
        </p:nvSpPr>
        <p:spPr>
          <a:xfrm>
            <a:off x="4786313" y="2443267"/>
            <a:ext cx="3641725" cy="474455"/>
          </a:xfrm>
        </p:spPr>
        <p:txBody>
          <a:bodyPr>
            <a:normAutofit/>
          </a:bodyPr>
          <a:lstStyle>
            <a:lvl1pPr>
              <a:defRPr sz="750">
                <a:solidFill>
                  <a:schemeClr val="tx2"/>
                </a:solidFill>
              </a:defRPr>
            </a:lvl1pPr>
          </a:lstStyle>
          <a:p>
            <a:pPr lvl="0"/>
            <a:r>
              <a:rPr lang="en-US" smtClean="0"/>
              <a:t>Click to edit Master text styles</a:t>
            </a:r>
          </a:p>
        </p:txBody>
      </p:sp>
      <p:sp>
        <p:nvSpPr>
          <p:cNvPr id="37" name="Text Placeholder 3">
            <a:extLst>
              <a:ext uri="{FF2B5EF4-FFF2-40B4-BE49-F238E27FC236}">
                <a16:creationId xmlns:a16="http://schemas.microsoft.com/office/drawing/2014/main" xmlns="" id="{362DF542-7F16-BD46-8606-9419DDEB2E27}"/>
              </a:ext>
            </a:extLst>
          </p:cNvPr>
          <p:cNvSpPr>
            <a:spLocks noGrp="1"/>
          </p:cNvSpPr>
          <p:nvPr>
            <p:ph type="body" sz="quarter" idx="31"/>
          </p:nvPr>
        </p:nvSpPr>
        <p:spPr>
          <a:xfrm>
            <a:off x="4786313" y="3349107"/>
            <a:ext cx="3641725" cy="474455"/>
          </a:xfrm>
        </p:spPr>
        <p:txBody>
          <a:bodyPr>
            <a:normAutofit/>
          </a:bodyPr>
          <a:lstStyle>
            <a:lvl1pPr>
              <a:defRPr sz="750">
                <a:solidFill>
                  <a:schemeClr val="tx2"/>
                </a:solidFill>
              </a:defRPr>
            </a:lvl1pPr>
          </a:lstStyle>
          <a:p>
            <a:pPr lvl="0"/>
            <a:r>
              <a:rPr lang="en-US" smtClean="0"/>
              <a:t>Click to edit Master text styles</a:t>
            </a:r>
          </a:p>
        </p:txBody>
      </p:sp>
      <p:sp>
        <p:nvSpPr>
          <p:cNvPr id="43" name="Text Placeholder 3">
            <a:extLst>
              <a:ext uri="{FF2B5EF4-FFF2-40B4-BE49-F238E27FC236}">
                <a16:creationId xmlns:a16="http://schemas.microsoft.com/office/drawing/2014/main" xmlns="" id="{BDA7AF9C-7A58-404E-89B4-AC35BD43A39D}"/>
              </a:ext>
            </a:extLst>
          </p:cNvPr>
          <p:cNvSpPr>
            <a:spLocks noGrp="1"/>
          </p:cNvSpPr>
          <p:nvPr>
            <p:ph type="body" sz="quarter" idx="32"/>
          </p:nvPr>
        </p:nvSpPr>
        <p:spPr>
          <a:xfrm>
            <a:off x="4786313" y="4272067"/>
            <a:ext cx="3641725" cy="474455"/>
          </a:xfrm>
        </p:spPr>
        <p:txBody>
          <a:bodyPr>
            <a:normAutofit/>
          </a:bodyPr>
          <a:lstStyle>
            <a:lvl1pPr>
              <a:defRPr sz="750">
                <a:solidFill>
                  <a:schemeClr val="tx2"/>
                </a:solidFill>
              </a:defRPr>
            </a:lvl1pPr>
          </a:lstStyle>
          <a:p>
            <a:pPr lvl="0"/>
            <a:r>
              <a:rPr lang="en-US" smtClean="0"/>
              <a:t>Click to edit Master text styles</a:t>
            </a:r>
          </a:p>
        </p:txBody>
      </p:sp>
      <p:sp>
        <p:nvSpPr>
          <p:cNvPr id="46" name="Text Placeholder 3">
            <a:extLst>
              <a:ext uri="{FF2B5EF4-FFF2-40B4-BE49-F238E27FC236}">
                <a16:creationId xmlns:a16="http://schemas.microsoft.com/office/drawing/2014/main" xmlns="" id="{9AAD5D05-5799-C746-8A02-35A88955194F}"/>
              </a:ext>
            </a:extLst>
          </p:cNvPr>
          <p:cNvSpPr>
            <a:spLocks noGrp="1"/>
          </p:cNvSpPr>
          <p:nvPr>
            <p:ph type="body" sz="quarter" idx="33"/>
          </p:nvPr>
        </p:nvSpPr>
        <p:spPr>
          <a:xfrm>
            <a:off x="4786313" y="5177907"/>
            <a:ext cx="3641725" cy="474455"/>
          </a:xfrm>
        </p:spPr>
        <p:txBody>
          <a:bodyPr>
            <a:normAutofit/>
          </a:bodyPr>
          <a:lstStyle>
            <a:lvl1pPr>
              <a:defRPr sz="75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2091818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C 5 lines color half circle">
    <p:spTree>
      <p:nvGrpSpPr>
        <p:cNvPr id="1" name=""/>
        <p:cNvGrpSpPr/>
        <p:nvPr/>
      </p:nvGrpSpPr>
      <p:grpSpPr>
        <a:xfrm>
          <a:off x="0" y="0"/>
          <a:ext cx="0" cy="0"/>
          <a:chOff x="0" y="0"/>
          <a:chExt cx="0" cy="0"/>
        </a:xfrm>
      </p:grpSpPr>
      <p:sp>
        <p:nvSpPr>
          <p:cNvPr id="19" name="Chord 18">
            <a:extLst>
              <a:ext uri="{FF2B5EF4-FFF2-40B4-BE49-F238E27FC236}">
                <a16:creationId xmlns:a16="http://schemas.microsoft.com/office/drawing/2014/main" xmlns="" id="{52DE451E-9651-7E47-9C7E-64A27DF52DF4}"/>
              </a:ext>
            </a:extLst>
          </p:cNvPr>
          <p:cNvSpPr/>
          <p:nvPr/>
        </p:nvSpPr>
        <p:spPr bwMode="auto">
          <a:xfrm rot="10800000">
            <a:off x="432024" y="1285875"/>
            <a:ext cx="567212" cy="567397"/>
          </a:xfrm>
          <a:prstGeom prst="chord">
            <a:avLst>
              <a:gd name="adj1" fmla="val 5420692"/>
              <a:gd name="adj2" fmla="val 16200000"/>
            </a:avLst>
          </a:prstGeom>
          <a:solidFill>
            <a:schemeClr val="accent1"/>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20" name="TextBox 19">
            <a:extLst>
              <a:ext uri="{FF2B5EF4-FFF2-40B4-BE49-F238E27FC236}">
                <a16:creationId xmlns:a16="http://schemas.microsoft.com/office/drawing/2014/main" xmlns="" id="{65E59F3B-EAFC-D444-A160-DD39C7E2A01F}"/>
              </a:ext>
            </a:extLst>
          </p:cNvPr>
          <p:cNvSpPr txBox="1"/>
          <p:nvPr/>
        </p:nvSpPr>
        <p:spPr>
          <a:xfrm>
            <a:off x="322854" y="1419151"/>
            <a:ext cx="392777" cy="294248"/>
          </a:xfrm>
          <a:prstGeom prst="rect">
            <a:avLst/>
          </a:prstGeom>
          <a:noFill/>
        </p:spPr>
        <p:txBody>
          <a:bodyPr wrap="square" rtlCol="0">
            <a:spAutoFit/>
          </a:bodyPr>
          <a:lstStyle/>
          <a:p>
            <a:pPr algn="r"/>
            <a:r>
              <a:rPr lang="en-US" sz="1312" dirty="0">
                <a:solidFill>
                  <a:schemeClr val="tx1"/>
                </a:solidFill>
                <a:latin typeface="Museo Sans 500" panose="02000000000000000000" pitchFamily="2" charset="77"/>
              </a:rPr>
              <a:t>1</a:t>
            </a:r>
          </a:p>
        </p:txBody>
      </p:sp>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2042089"/>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Chord 26">
            <a:extLst>
              <a:ext uri="{FF2B5EF4-FFF2-40B4-BE49-F238E27FC236}">
                <a16:creationId xmlns:a16="http://schemas.microsoft.com/office/drawing/2014/main" xmlns="" id="{4630309B-BD9D-FB4F-888F-4096CF035B45}"/>
              </a:ext>
            </a:extLst>
          </p:cNvPr>
          <p:cNvSpPr/>
          <p:nvPr/>
        </p:nvSpPr>
        <p:spPr bwMode="auto">
          <a:xfrm rot="10800000">
            <a:off x="432024" y="2230906"/>
            <a:ext cx="567212" cy="567397"/>
          </a:xfrm>
          <a:prstGeom prst="chord">
            <a:avLst>
              <a:gd name="adj1" fmla="val 5420692"/>
              <a:gd name="adj2" fmla="val 16200000"/>
            </a:avLst>
          </a:prstGeom>
          <a:solidFill>
            <a:schemeClr val="accent2"/>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30" name="TextBox 29">
            <a:extLst>
              <a:ext uri="{FF2B5EF4-FFF2-40B4-BE49-F238E27FC236}">
                <a16:creationId xmlns:a16="http://schemas.microsoft.com/office/drawing/2014/main" xmlns="" id="{BCBF5B20-A3F8-794A-924B-BDB8511C4B2B}"/>
              </a:ext>
            </a:extLst>
          </p:cNvPr>
          <p:cNvSpPr txBox="1"/>
          <p:nvPr/>
        </p:nvSpPr>
        <p:spPr>
          <a:xfrm>
            <a:off x="322854" y="2364182"/>
            <a:ext cx="392777" cy="294248"/>
          </a:xfrm>
          <a:prstGeom prst="rect">
            <a:avLst/>
          </a:prstGeom>
          <a:noFill/>
        </p:spPr>
        <p:txBody>
          <a:bodyPr wrap="square" rtlCol="0">
            <a:spAutoFit/>
          </a:bodyPr>
          <a:lstStyle/>
          <a:p>
            <a:pPr algn="r"/>
            <a:r>
              <a:rPr lang="en-US" sz="1312" dirty="0">
                <a:solidFill>
                  <a:schemeClr val="tx1"/>
                </a:solidFill>
                <a:latin typeface="Museo Sans 500" panose="02000000000000000000" pitchFamily="2" charset="77"/>
              </a:rPr>
              <a:t>2</a:t>
            </a:r>
          </a:p>
        </p:txBody>
      </p:sp>
      <p:cxnSp>
        <p:nvCxnSpPr>
          <p:cNvPr id="32" name="Straight Connector 31">
            <a:extLst>
              <a:ext uri="{FF2B5EF4-FFF2-40B4-BE49-F238E27FC236}">
                <a16:creationId xmlns:a16="http://schemas.microsoft.com/office/drawing/2014/main" xmlns="" id="{A218F09F-F477-914D-B328-C79BA13F3DE8}"/>
              </a:ext>
            </a:extLst>
          </p:cNvPr>
          <p:cNvCxnSpPr/>
          <p:nvPr/>
        </p:nvCxnSpPr>
        <p:spPr bwMode="auto">
          <a:xfrm>
            <a:off x="715630" y="2987120"/>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4" name="Chord 33">
            <a:extLst>
              <a:ext uri="{FF2B5EF4-FFF2-40B4-BE49-F238E27FC236}">
                <a16:creationId xmlns:a16="http://schemas.microsoft.com/office/drawing/2014/main" xmlns="" id="{6C1EFA0D-D63B-ED42-BF33-E99F7C48A99B}"/>
              </a:ext>
            </a:extLst>
          </p:cNvPr>
          <p:cNvSpPr/>
          <p:nvPr/>
        </p:nvSpPr>
        <p:spPr bwMode="auto">
          <a:xfrm rot="10800000">
            <a:off x="432024" y="3163632"/>
            <a:ext cx="567212" cy="567397"/>
          </a:xfrm>
          <a:prstGeom prst="chord">
            <a:avLst>
              <a:gd name="adj1" fmla="val 5420692"/>
              <a:gd name="adj2" fmla="val 16200000"/>
            </a:avLst>
          </a:prstGeom>
          <a:solidFill>
            <a:schemeClr val="accent3"/>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35" name="TextBox 34">
            <a:extLst>
              <a:ext uri="{FF2B5EF4-FFF2-40B4-BE49-F238E27FC236}">
                <a16:creationId xmlns:a16="http://schemas.microsoft.com/office/drawing/2014/main" xmlns="" id="{D23AC2BF-2C85-524F-8490-C587C798321E}"/>
              </a:ext>
            </a:extLst>
          </p:cNvPr>
          <p:cNvSpPr txBox="1"/>
          <p:nvPr/>
        </p:nvSpPr>
        <p:spPr>
          <a:xfrm>
            <a:off x="322854" y="3296908"/>
            <a:ext cx="392777" cy="294248"/>
          </a:xfrm>
          <a:prstGeom prst="rect">
            <a:avLst/>
          </a:prstGeom>
          <a:noFill/>
        </p:spPr>
        <p:txBody>
          <a:bodyPr wrap="square" rtlCol="0">
            <a:spAutoFit/>
          </a:bodyPr>
          <a:lstStyle/>
          <a:p>
            <a:pPr algn="r"/>
            <a:r>
              <a:rPr lang="en-US" sz="1312" dirty="0">
                <a:solidFill>
                  <a:schemeClr val="tx1"/>
                </a:solidFill>
                <a:latin typeface="Museo Sans 500" panose="02000000000000000000" pitchFamily="2" charset="77"/>
              </a:rPr>
              <a:t>3</a:t>
            </a:r>
          </a:p>
        </p:txBody>
      </p:sp>
      <p:cxnSp>
        <p:nvCxnSpPr>
          <p:cNvPr id="45" name="Straight Connector 44">
            <a:extLst>
              <a:ext uri="{FF2B5EF4-FFF2-40B4-BE49-F238E27FC236}">
                <a16:creationId xmlns:a16="http://schemas.microsoft.com/office/drawing/2014/main" xmlns="" id="{4F82BF1A-F7B5-C642-89E8-DAA916C05D33}"/>
              </a:ext>
            </a:extLst>
          </p:cNvPr>
          <p:cNvCxnSpPr/>
          <p:nvPr/>
        </p:nvCxnSpPr>
        <p:spPr bwMode="auto">
          <a:xfrm>
            <a:off x="715630" y="3919846"/>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 name="Chord 46">
            <a:extLst>
              <a:ext uri="{FF2B5EF4-FFF2-40B4-BE49-F238E27FC236}">
                <a16:creationId xmlns:a16="http://schemas.microsoft.com/office/drawing/2014/main" xmlns="" id="{85CD62C4-433B-774E-ADC7-79AAF710E9B7}"/>
              </a:ext>
            </a:extLst>
          </p:cNvPr>
          <p:cNvSpPr/>
          <p:nvPr/>
        </p:nvSpPr>
        <p:spPr bwMode="auto">
          <a:xfrm rot="10800000">
            <a:off x="432024" y="4108663"/>
            <a:ext cx="567212" cy="567397"/>
          </a:xfrm>
          <a:prstGeom prst="chord">
            <a:avLst>
              <a:gd name="adj1" fmla="val 5420692"/>
              <a:gd name="adj2" fmla="val 16200000"/>
            </a:avLst>
          </a:prstGeom>
          <a:solidFill>
            <a:schemeClr val="accent4"/>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48" name="TextBox 47">
            <a:extLst>
              <a:ext uri="{FF2B5EF4-FFF2-40B4-BE49-F238E27FC236}">
                <a16:creationId xmlns:a16="http://schemas.microsoft.com/office/drawing/2014/main" xmlns="" id="{2CD92232-014C-7444-B681-5179FDB40E18}"/>
              </a:ext>
            </a:extLst>
          </p:cNvPr>
          <p:cNvSpPr txBox="1"/>
          <p:nvPr/>
        </p:nvSpPr>
        <p:spPr>
          <a:xfrm>
            <a:off x="322854" y="4241939"/>
            <a:ext cx="392777" cy="294248"/>
          </a:xfrm>
          <a:prstGeom prst="rect">
            <a:avLst/>
          </a:prstGeom>
          <a:noFill/>
        </p:spPr>
        <p:txBody>
          <a:bodyPr wrap="square" rtlCol="0">
            <a:spAutoFit/>
          </a:bodyPr>
          <a:lstStyle/>
          <a:p>
            <a:pPr algn="r"/>
            <a:r>
              <a:rPr lang="en-US" sz="1312" dirty="0">
                <a:solidFill>
                  <a:schemeClr val="tx1"/>
                </a:solidFill>
                <a:latin typeface="Museo Sans 500" panose="02000000000000000000" pitchFamily="2" charset="77"/>
              </a:rPr>
              <a:t>4</a:t>
            </a:r>
          </a:p>
        </p:txBody>
      </p:sp>
      <p:cxnSp>
        <p:nvCxnSpPr>
          <p:cNvPr id="50" name="Straight Connector 49">
            <a:extLst>
              <a:ext uri="{FF2B5EF4-FFF2-40B4-BE49-F238E27FC236}">
                <a16:creationId xmlns:a16="http://schemas.microsoft.com/office/drawing/2014/main" xmlns="" id="{029D2E14-C469-494D-ADF5-82D494E29E9F}"/>
              </a:ext>
            </a:extLst>
          </p:cNvPr>
          <p:cNvCxnSpPr/>
          <p:nvPr/>
        </p:nvCxnSpPr>
        <p:spPr bwMode="auto">
          <a:xfrm>
            <a:off x="715630" y="4864877"/>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2" name="Chord 51">
            <a:extLst>
              <a:ext uri="{FF2B5EF4-FFF2-40B4-BE49-F238E27FC236}">
                <a16:creationId xmlns:a16="http://schemas.microsoft.com/office/drawing/2014/main" xmlns="" id="{8C612D41-DE96-AE4A-817D-58D3D212263B}"/>
              </a:ext>
            </a:extLst>
          </p:cNvPr>
          <p:cNvSpPr/>
          <p:nvPr/>
        </p:nvSpPr>
        <p:spPr bwMode="auto">
          <a:xfrm rot="10800000">
            <a:off x="432024" y="5036538"/>
            <a:ext cx="567212" cy="567397"/>
          </a:xfrm>
          <a:prstGeom prst="chord">
            <a:avLst>
              <a:gd name="adj1" fmla="val 5420692"/>
              <a:gd name="adj2" fmla="val 16200000"/>
            </a:avLst>
          </a:prstGeom>
          <a:solidFill>
            <a:schemeClr val="accent5"/>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53" name="TextBox 52">
            <a:extLst>
              <a:ext uri="{FF2B5EF4-FFF2-40B4-BE49-F238E27FC236}">
                <a16:creationId xmlns:a16="http://schemas.microsoft.com/office/drawing/2014/main" xmlns="" id="{3B39B0A2-8D70-734D-8CA1-D9AD6B6C1B95}"/>
              </a:ext>
            </a:extLst>
          </p:cNvPr>
          <p:cNvSpPr txBox="1"/>
          <p:nvPr/>
        </p:nvSpPr>
        <p:spPr>
          <a:xfrm>
            <a:off x="322854" y="5169814"/>
            <a:ext cx="392777" cy="294248"/>
          </a:xfrm>
          <a:prstGeom prst="rect">
            <a:avLst/>
          </a:prstGeom>
          <a:noFill/>
        </p:spPr>
        <p:txBody>
          <a:bodyPr wrap="square" rtlCol="0">
            <a:spAutoFit/>
          </a:bodyPr>
          <a:lstStyle/>
          <a:p>
            <a:pPr algn="r"/>
            <a:r>
              <a:rPr lang="en-US" sz="1312" dirty="0">
                <a:solidFill>
                  <a:schemeClr val="tx1"/>
                </a:solidFill>
                <a:latin typeface="Museo Sans 500" panose="02000000000000000000" pitchFamily="2" charset="77"/>
              </a:rPr>
              <a:t>5</a:t>
            </a:r>
          </a:p>
        </p:txBody>
      </p:sp>
      <p:sp>
        <p:nvSpPr>
          <p:cNvPr id="4" name="Footer Placeholder 3">
            <a:extLst>
              <a:ext uri="{FF2B5EF4-FFF2-40B4-BE49-F238E27FC236}">
                <a16:creationId xmlns:a16="http://schemas.microsoft.com/office/drawing/2014/main" xmlns="" id="{A52270B5-FD26-964A-A40C-C910F8CFC878}"/>
              </a:ext>
            </a:extLst>
          </p:cNvPr>
          <p:cNvSpPr>
            <a:spLocks noGrp="1"/>
          </p:cNvSpPr>
          <p:nvPr>
            <p:ph type="ftr" sz="quarter" idx="15"/>
          </p:nvPr>
        </p:nvSpPr>
        <p:spPr/>
        <p:txBody>
          <a:bodyPr/>
          <a:lstStyle/>
          <a:p>
            <a:r>
              <a:rPr lang="en-US" smtClean="0"/>
              <a:t>Midwest Lenders Association</a:t>
            </a:r>
            <a:endParaRPr lang="en-US"/>
          </a:p>
        </p:txBody>
      </p:sp>
      <p:sp>
        <p:nvSpPr>
          <p:cNvPr id="5" name="Slide Number Placeholder 4">
            <a:extLst>
              <a:ext uri="{FF2B5EF4-FFF2-40B4-BE49-F238E27FC236}">
                <a16:creationId xmlns:a16="http://schemas.microsoft.com/office/drawing/2014/main" xmlns="" id="{6DF7FF0E-5D59-6C4F-8552-511C14C687F9}"/>
              </a:ext>
            </a:extLst>
          </p:cNvPr>
          <p:cNvSpPr>
            <a:spLocks noGrp="1"/>
          </p:cNvSpPr>
          <p:nvPr>
            <p:ph type="sldNum" sz="quarter" idx="16"/>
          </p:nvPr>
        </p:nvSpPr>
        <p:spPr/>
        <p:txBody>
          <a:bodyPr/>
          <a:lstStyle/>
          <a:p>
            <a:fld id="{839D1246-EA95-F149-9963-985D7879D2E4}" type="slidenum">
              <a:rPr lang="en-US" smtClean="0"/>
              <a:t>‹#›</a:t>
            </a:fld>
            <a:endParaRPr lang="en-US"/>
          </a:p>
        </p:txBody>
      </p:sp>
      <p:sp>
        <p:nvSpPr>
          <p:cNvPr id="2" name="Title 1">
            <a:extLst>
              <a:ext uri="{FF2B5EF4-FFF2-40B4-BE49-F238E27FC236}">
                <a16:creationId xmlns:a16="http://schemas.microsoft.com/office/drawing/2014/main" xmlns="" id="{1B0D3736-D51D-554F-B9B9-EFDAD99C8E80}"/>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
        <p:nvSpPr>
          <p:cNvPr id="7" name="Text Placeholder 6">
            <a:extLst>
              <a:ext uri="{FF2B5EF4-FFF2-40B4-BE49-F238E27FC236}">
                <a16:creationId xmlns:a16="http://schemas.microsoft.com/office/drawing/2014/main" xmlns="" id="{2E196C09-A895-BE4A-A3EA-54628956A2B9}"/>
              </a:ext>
            </a:extLst>
          </p:cNvPr>
          <p:cNvSpPr>
            <a:spLocks noGrp="1"/>
          </p:cNvSpPr>
          <p:nvPr>
            <p:ph type="body" sz="quarter" idx="17"/>
          </p:nvPr>
        </p:nvSpPr>
        <p:spPr>
          <a:xfrm>
            <a:off x="1072701" y="1285875"/>
            <a:ext cx="7319963"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6" name="Text Placeholder 6">
            <a:extLst>
              <a:ext uri="{FF2B5EF4-FFF2-40B4-BE49-F238E27FC236}">
                <a16:creationId xmlns:a16="http://schemas.microsoft.com/office/drawing/2014/main" xmlns="" id="{91C0E8E4-8EA7-0245-B478-9F096B8853A9}"/>
              </a:ext>
            </a:extLst>
          </p:cNvPr>
          <p:cNvSpPr>
            <a:spLocks noGrp="1"/>
          </p:cNvSpPr>
          <p:nvPr>
            <p:ph type="body" sz="quarter" idx="18"/>
          </p:nvPr>
        </p:nvSpPr>
        <p:spPr>
          <a:xfrm>
            <a:off x="1072701" y="2222716"/>
            <a:ext cx="7319963"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8" name="Text Placeholder 6">
            <a:extLst>
              <a:ext uri="{FF2B5EF4-FFF2-40B4-BE49-F238E27FC236}">
                <a16:creationId xmlns:a16="http://schemas.microsoft.com/office/drawing/2014/main" xmlns="" id="{8D6E1C46-3D0D-D04B-9681-D2AD15802581}"/>
              </a:ext>
            </a:extLst>
          </p:cNvPr>
          <p:cNvSpPr>
            <a:spLocks noGrp="1"/>
          </p:cNvSpPr>
          <p:nvPr>
            <p:ph type="body" sz="quarter" idx="19"/>
          </p:nvPr>
        </p:nvSpPr>
        <p:spPr>
          <a:xfrm>
            <a:off x="1072701" y="3159557"/>
            <a:ext cx="7319963"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9" name="Text Placeholder 6">
            <a:extLst>
              <a:ext uri="{FF2B5EF4-FFF2-40B4-BE49-F238E27FC236}">
                <a16:creationId xmlns:a16="http://schemas.microsoft.com/office/drawing/2014/main" xmlns="" id="{75FAAABF-18FD-6F4B-A957-8129B2F6C71D}"/>
              </a:ext>
            </a:extLst>
          </p:cNvPr>
          <p:cNvSpPr>
            <a:spLocks noGrp="1"/>
          </p:cNvSpPr>
          <p:nvPr>
            <p:ph type="body" sz="quarter" idx="20"/>
          </p:nvPr>
        </p:nvSpPr>
        <p:spPr>
          <a:xfrm>
            <a:off x="1072701" y="4096398"/>
            <a:ext cx="7319963"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31" name="Text Placeholder 6">
            <a:extLst>
              <a:ext uri="{FF2B5EF4-FFF2-40B4-BE49-F238E27FC236}">
                <a16:creationId xmlns:a16="http://schemas.microsoft.com/office/drawing/2014/main" xmlns="" id="{F352C9ED-FA46-AA47-8914-DFE86D96DBF3}"/>
              </a:ext>
            </a:extLst>
          </p:cNvPr>
          <p:cNvSpPr>
            <a:spLocks noGrp="1"/>
          </p:cNvSpPr>
          <p:nvPr>
            <p:ph type="body" sz="quarter" idx="21"/>
          </p:nvPr>
        </p:nvSpPr>
        <p:spPr>
          <a:xfrm>
            <a:off x="1072701" y="5033239"/>
            <a:ext cx="7319963"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14734114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6 lines - color half circle">
    <p:spTree>
      <p:nvGrpSpPr>
        <p:cNvPr id="1" name=""/>
        <p:cNvGrpSpPr/>
        <p:nvPr/>
      </p:nvGrpSpPr>
      <p:grpSpPr>
        <a:xfrm>
          <a:off x="0" y="0"/>
          <a:ext cx="0" cy="0"/>
          <a:chOff x="0" y="0"/>
          <a:chExt cx="0" cy="0"/>
        </a:xfrm>
      </p:grpSpPr>
      <p:sp>
        <p:nvSpPr>
          <p:cNvPr id="19" name="Chord 18">
            <a:extLst>
              <a:ext uri="{FF2B5EF4-FFF2-40B4-BE49-F238E27FC236}">
                <a16:creationId xmlns:a16="http://schemas.microsoft.com/office/drawing/2014/main" xmlns="" id="{52DE451E-9651-7E47-9C7E-64A27DF52DF4}"/>
              </a:ext>
            </a:extLst>
          </p:cNvPr>
          <p:cNvSpPr/>
          <p:nvPr/>
        </p:nvSpPr>
        <p:spPr bwMode="auto">
          <a:xfrm rot="10800000">
            <a:off x="502411" y="1335591"/>
            <a:ext cx="426435" cy="426574"/>
          </a:xfrm>
          <a:prstGeom prst="chord">
            <a:avLst>
              <a:gd name="adj1" fmla="val 5420692"/>
              <a:gd name="adj2" fmla="val 16200000"/>
            </a:avLst>
          </a:prstGeom>
          <a:solidFill>
            <a:schemeClr val="accent1"/>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20" name="TextBox 19">
            <a:extLst>
              <a:ext uri="{FF2B5EF4-FFF2-40B4-BE49-F238E27FC236}">
                <a16:creationId xmlns:a16="http://schemas.microsoft.com/office/drawing/2014/main" xmlns="" id="{65E59F3B-EAFC-D444-A160-DD39C7E2A01F}"/>
              </a:ext>
            </a:extLst>
          </p:cNvPr>
          <p:cNvSpPr txBox="1"/>
          <p:nvPr/>
        </p:nvSpPr>
        <p:spPr>
          <a:xfrm>
            <a:off x="322854" y="1403582"/>
            <a:ext cx="392777" cy="294248"/>
          </a:xfrm>
          <a:prstGeom prst="rect">
            <a:avLst/>
          </a:prstGeom>
          <a:noFill/>
        </p:spPr>
        <p:txBody>
          <a:bodyPr wrap="square" rtlCol="0">
            <a:spAutoFit/>
          </a:bodyPr>
          <a:lstStyle/>
          <a:p>
            <a:pPr algn="r"/>
            <a:r>
              <a:rPr lang="en-US" sz="1312" dirty="0">
                <a:solidFill>
                  <a:schemeClr val="tx1"/>
                </a:solidFill>
                <a:latin typeface="Museo Sans 500" panose="02000000000000000000" pitchFamily="2" charset="77"/>
              </a:rPr>
              <a:t>1</a:t>
            </a:r>
          </a:p>
        </p:txBody>
      </p:sp>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192420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5" name="Chord 64">
            <a:extLst>
              <a:ext uri="{FF2B5EF4-FFF2-40B4-BE49-F238E27FC236}">
                <a16:creationId xmlns:a16="http://schemas.microsoft.com/office/drawing/2014/main" xmlns="" id="{8A41CF3A-887A-1E42-BC06-4D70570B2E80}"/>
              </a:ext>
            </a:extLst>
          </p:cNvPr>
          <p:cNvSpPr/>
          <p:nvPr/>
        </p:nvSpPr>
        <p:spPr bwMode="auto">
          <a:xfrm rot="10800000">
            <a:off x="502411" y="2086251"/>
            <a:ext cx="426435" cy="426574"/>
          </a:xfrm>
          <a:prstGeom prst="chord">
            <a:avLst>
              <a:gd name="adj1" fmla="val 5420692"/>
              <a:gd name="adj2" fmla="val 16200000"/>
            </a:avLst>
          </a:prstGeom>
          <a:solidFill>
            <a:schemeClr val="accent2"/>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66" name="TextBox 65">
            <a:extLst>
              <a:ext uri="{FF2B5EF4-FFF2-40B4-BE49-F238E27FC236}">
                <a16:creationId xmlns:a16="http://schemas.microsoft.com/office/drawing/2014/main" xmlns="" id="{1372A4BD-D7F9-0040-B636-B3FFE4222474}"/>
              </a:ext>
            </a:extLst>
          </p:cNvPr>
          <p:cNvSpPr txBox="1"/>
          <p:nvPr/>
        </p:nvSpPr>
        <p:spPr>
          <a:xfrm>
            <a:off x="322854" y="2154139"/>
            <a:ext cx="392777" cy="294248"/>
          </a:xfrm>
          <a:prstGeom prst="rect">
            <a:avLst/>
          </a:prstGeom>
          <a:noFill/>
        </p:spPr>
        <p:txBody>
          <a:bodyPr wrap="square" rtlCol="0">
            <a:spAutoFit/>
          </a:bodyPr>
          <a:lstStyle/>
          <a:p>
            <a:pPr algn="r"/>
            <a:r>
              <a:rPr lang="en-US" sz="1312" dirty="0">
                <a:solidFill>
                  <a:schemeClr val="tx1"/>
                </a:solidFill>
                <a:latin typeface="Museo Sans 500" panose="02000000000000000000" pitchFamily="2" charset="77"/>
              </a:rPr>
              <a:t>2</a:t>
            </a:r>
          </a:p>
        </p:txBody>
      </p:sp>
      <p:cxnSp>
        <p:nvCxnSpPr>
          <p:cNvPr id="67" name="Straight Connector 66">
            <a:extLst>
              <a:ext uri="{FF2B5EF4-FFF2-40B4-BE49-F238E27FC236}">
                <a16:creationId xmlns:a16="http://schemas.microsoft.com/office/drawing/2014/main" xmlns="" id="{1E774192-717F-1A42-BB11-A2DF1F6A30EF}"/>
              </a:ext>
            </a:extLst>
          </p:cNvPr>
          <p:cNvCxnSpPr/>
          <p:nvPr/>
        </p:nvCxnSpPr>
        <p:spPr bwMode="auto">
          <a:xfrm>
            <a:off x="715630" y="267486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Chord 71">
            <a:extLst>
              <a:ext uri="{FF2B5EF4-FFF2-40B4-BE49-F238E27FC236}">
                <a16:creationId xmlns:a16="http://schemas.microsoft.com/office/drawing/2014/main" xmlns="" id="{C16B7643-521E-344B-9AD0-02EAB727B4AD}"/>
              </a:ext>
            </a:extLst>
          </p:cNvPr>
          <p:cNvSpPr/>
          <p:nvPr/>
        </p:nvSpPr>
        <p:spPr bwMode="auto">
          <a:xfrm rot="10800000">
            <a:off x="502411" y="2836911"/>
            <a:ext cx="426435" cy="426574"/>
          </a:xfrm>
          <a:prstGeom prst="chord">
            <a:avLst>
              <a:gd name="adj1" fmla="val 5420692"/>
              <a:gd name="adj2" fmla="val 16200000"/>
            </a:avLst>
          </a:prstGeom>
          <a:solidFill>
            <a:schemeClr val="accent3"/>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73" name="TextBox 72">
            <a:extLst>
              <a:ext uri="{FF2B5EF4-FFF2-40B4-BE49-F238E27FC236}">
                <a16:creationId xmlns:a16="http://schemas.microsoft.com/office/drawing/2014/main" xmlns="" id="{E4BD2220-04B1-494B-BB8D-F390E50D80AE}"/>
              </a:ext>
            </a:extLst>
          </p:cNvPr>
          <p:cNvSpPr txBox="1"/>
          <p:nvPr/>
        </p:nvSpPr>
        <p:spPr>
          <a:xfrm>
            <a:off x="322854" y="2904695"/>
            <a:ext cx="392777" cy="294248"/>
          </a:xfrm>
          <a:prstGeom prst="rect">
            <a:avLst/>
          </a:prstGeom>
          <a:noFill/>
        </p:spPr>
        <p:txBody>
          <a:bodyPr wrap="square" rtlCol="0">
            <a:spAutoFit/>
          </a:bodyPr>
          <a:lstStyle/>
          <a:p>
            <a:pPr algn="r"/>
            <a:r>
              <a:rPr lang="en-US" sz="1312" dirty="0">
                <a:solidFill>
                  <a:schemeClr val="tx1"/>
                </a:solidFill>
                <a:latin typeface="Museo Sans 500" panose="02000000000000000000" pitchFamily="2" charset="77"/>
              </a:rPr>
              <a:t>3</a:t>
            </a:r>
          </a:p>
        </p:txBody>
      </p:sp>
      <p:cxnSp>
        <p:nvCxnSpPr>
          <p:cNvPr id="74" name="Straight Connector 73">
            <a:extLst>
              <a:ext uri="{FF2B5EF4-FFF2-40B4-BE49-F238E27FC236}">
                <a16:creationId xmlns:a16="http://schemas.microsoft.com/office/drawing/2014/main" xmlns="" id="{3CBE5890-FE93-D145-91F7-D706E7781D71}"/>
              </a:ext>
            </a:extLst>
          </p:cNvPr>
          <p:cNvCxnSpPr/>
          <p:nvPr/>
        </p:nvCxnSpPr>
        <p:spPr bwMode="auto">
          <a:xfrm>
            <a:off x="715630" y="342552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6" name="Chord 75">
            <a:extLst>
              <a:ext uri="{FF2B5EF4-FFF2-40B4-BE49-F238E27FC236}">
                <a16:creationId xmlns:a16="http://schemas.microsoft.com/office/drawing/2014/main" xmlns="" id="{7DB2A100-12DA-1049-B493-BA9F99DB2587}"/>
              </a:ext>
            </a:extLst>
          </p:cNvPr>
          <p:cNvSpPr/>
          <p:nvPr/>
        </p:nvSpPr>
        <p:spPr bwMode="auto">
          <a:xfrm rot="10800000">
            <a:off x="502411" y="3587571"/>
            <a:ext cx="426435" cy="426574"/>
          </a:xfrm>
          <a:prstGeom prst="chord">
            <a:avLst>
              <a:gd name="adj1" fmla="val 5420692"/>
              <a:gd name="adj2" fmla="val 16200000"/>
            </a:avLst>
          </a:prstGeom>
          <a:solidFill>
            <a:schemeClr val="accent4"/>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77" name="TextBox 76">
            <a:extLst>
              <a:ext uri="{FF2B5EF4-FFF2-40B4-BE49-F238E27FC236}">
                <a16:creationId xmlns:a16="http://schemas.microsoft.com/office/drawing/2014/main" xmlns="" id="{9D35B74B-903E-F049-8560-A8BCF8BE6E72}"/>
              </a:ext>
            </a:extLst>
          </p:cNvPr>
          <p:cNvSpPr txBox="1"/>
          <p:nvPr/>
        </p:nvSpPr>
        <p:spPr>
          <a:xfrm>
            <a:off x="322854" y="3655252"/>
            <a:ext cx="392777" cy="294248"/>
          </a:xfrm>
          <a:prstGeom prst="rect">
            <a:avLst/>
          </a:prstGeom>
          <a:noFill/>
        </p:spPr>
        <p:txBody>
          <a:bodyPr wrap="square" rtlCol="0">
            <a:spAutoFit/>
          </a:bodyPr>
          <a:lstStyle/>
          <a:p>
            <a:pPr algn="r"/>
            <a:r>
              <a:rPr lang="en-US" sz="1312" dirty="0">
                <a:solidFill>
                  <a:schemeClr val="tx1"/>
                </a:solidFill>
                <a:latin typeface="Museo Sans 500" panose="02000000000000000000" pitchFamily="2" charset="77"/>
              </a:rPr>
              <a:t>4</a:t>
            </a:r>
          </a:p>
        </p:txBody>
      </p:sp>
      <p:cxnSp>
        <p:nvCxnSpPr>
          <p:cNvPr id="78" name="Straight Connector 77">
            <a:extLst>
              <a:ext uri="{FF2B5EF4-FFF2-40B4-BE49-F238E27FC236}">
                <a16:creationId xmlns:a16="http://schemas.microsoft.com/office/drawing/2014/main" xmlns="" id="{D228E7E1-A4BC-344A-992C-1182B4D4F007}"/>
              </a:ext>
            </a:extLst>
          </p:cNvPr>
          <p:cNvCxnSpPr/>
          <p:nvPr/>
        </p:nvCxnSpPr>
        <p:spPr bwMode="auto">
          <a:xfrm>
            <a:off x="715630" y="417618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0" name="Chord 79">
            <a:extLst>
              <a:ext uri="{FF2B5EF4-FFF2-40B4-BE49-F238E27FC236}">
                <a16:creationId xmlns:a16="http://schemas.microsoft.com/office/drawing/2014/main" xmlns="" id="{F2E9A552-39EE-274B-8B29-E3430D77AC90}"/>
              </a:ext>
            </a:extLst>
          </p:cNvPr>
          <p:cNvSpPr/>
          <p:nvPr/>
        </p:nvSpPr>
        <p:spPr bwMode="auto">
          <a:xfrm rot="10800000">
            <a:off x="502411" y="4338231"/>
            <a:ext cx="426435" cy="426574"/>
          </a:xfrm>
          <a:prstGeom prst="chord">
            <a:avLst>
              <a:gd name="adj1" fmla="val 5420692"/>
              <a:gd name="adj2" fmla="val 16200000"/>
            </a:avLst>
          </a:prstGeom>
          <a:solidFill>
            <a:schemeClr val="accent5"/>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81" name="TextBox 80">
            <a:extLst>
              <a:ext uri="{FF2B5EF4-FFF2-40B4-BE49-F238E27FC236}">
                <a16:creationId xmlns:a16="http://schemas.microsoft.com/office/drawing/2014/main" xmlns="" id="{668FA662-1966-174F-8FB7-744664BC2B2F}"/>
              </a:ext>
            </a:extLst>
          </p:cNvPr>
          <p:cNvSpPr txBox="1"/>
          <p:nvPr/>
        </p:nvSpPr>
        <p:spPr>
          <a:xfrm>
            <a:off x="322854" y="4405809"/>
            <a:ext cx="392777" cy="294248"/>
          </a:xfrm>
          <a:prstGeom prst="rect">
            <a:avLst/>
          </a:prstGeom>
          <a:noFill/>
        </p:spPr>
        <p:txBody>
          <a:bodyPr wrap="square" rtlCol="0">
            <a:spAutoFit/>
          </a:bodyPr>
          <a:lstStyle/>
          <a:p>
            <a:pPr algn="r"/>
            <a:r>
              <a:rPr lang="en-US" sz="1312" dirty="0">
                <a:solidFill>
                  <a:schemeClr val="tx1"/>
                </a:solidFill>
                <a:latin typeface="Museo Sans 500" panose="02000000000000000000" pitchFamily="2" charset="77"/>
              </a:rPr>
              <a:t>5</a:t>
            </a:r>
          </a:p>
        </p:txBody>
      </p:sp>
      <p:cxnSp>
        <p:nvCxnSpPr>
          <p:cNvPr id="82" name="Straight Connector 81">
            <a:extLst>
              <a:ext uri="{FF2B5EF4-FFF2-40B4-BE49-F238E27FC236}">
                <a16:creationId xmlns:a16="http://schemas.microsoft.com/office/drawing/2014/main" xmlns="" id="{721C867C-4939-EE46-AAE3-4A4A40605669}"/>
              </a:ext>
            </a:extLst>
          </p:cNvPr>
          <p:cNvCxnSpPr/>
          <p:nvPr/>
        </p:nvCxnSpPr>
        <p:spPr bwMode="auto">
          <a:xfrm>
            <a:off x="715630" y="492684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7" name="Chord 86">
            <a:extLst>
              <a:ext uri="{FF2B5EF4-FFF2-40B4-BE49-F238E27FC236}">
                <a16:creationId xmlns:a16="http://schemas.microsoft.com/office/drawing/2014/main" xmlns="" id="{72D33295-AC18-094A-8D36-96962FCD442B}"/>
              </a:ext>
            </a:extLst>
          </p:cNvPr>
          <p:cNvSpPr/>
          <p:nvPr/>
        </p:nvSpPr>
        <p:spPr bwMode="auto">
          <a:xfrm rot="10800000">
            <a:off x="502411" y="5088887"/>
            <a:ext cx="426435" cy="426574"/>
          </a:xfrm>
          <a:prstGeom prst="chord">
            <a:avLst>
              <a:gd name="adj1" fmla="val 5420692"/>
              <a:gd name="adj2" fmla="val 16200000"/>
            </a:avLst>
          </a:prstGeom>
          <a:solidFill>
            <a:schemeClr val="tx1">
              <a:lumMod val="20000"/>
              <a:lumOff val="80000"/>
            </a:schemeClr>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88" name="TextBox 87">
            <a:extLst>
              <a:ext uri="{FF2B5EF4-FFF2-40B4-BE49-F238E27FC236}">
                <a16:creationId xmlns:a16="http://schemas.microsoft.com/office/drawing/2014/main" xmlns="" id="{0ECB977E-79B6-C443-94F1-0226EE0BAC9F}"/>
              </a:ext>
            </a:extLst>
          </p:cNvPr>
          <p:cNvSpPr txBox="1"/>
          <p:nvPr/>
        </p:nvSpPr>
        <p:spPr>
          <a:xfrm>
            <a:off x="322854" y="5156367"/>
            <a:ext cx="392777" cy="294248"/>
          </a:xfrm>
          <a:prstGeom prst="rect">
            <a:avLst/>
          </a:prstGeom>
          <a:noFill/>
        </p:spPr>
        <p:txBody>
          <a:bodyPr wrap="square" rtlCol="0">
            <a:spAutoFit/>
          </a:bodyPr>
          <a:lstStyle/>
          <a:p>
            <a:pPr algn="r"/>
            <a:r>
              <a:rPr lang="en-US" sz="1312" dirty="0">
                <a:solidFill>
                  <a:schemeClr val="tx1"/>
                </a:solidFill>
                <a:latin typeface="Museo Sans 500" panose="02000000000000000000" pitchFamily="2" charset="77"/>
              </a:rPr>
              <a:t>6</a:t>
            </a:r>
          </a:p>
        </p:txBody>
      </p:sp>
      <p:sp>
        <p:nvSpPr>
          <p:cNvPr id="2" name="Footer Placeholder 1">
            <a:extLst>
              <a:ext uri="{FF2B5EF4-FFF2-40B4-BE49-F238E27FC236}">
                <a16:creationId xmlns:a16="http://schemas.microsoft.com/office/drawing/2014/main" xmlns="" id="{00805C8A-353B-6449-82AC-D527CB634664}"/>
              </a:ext>
            </a:extLst>
          </p:cNvPr>
          <p:cNvSpPr>
            <a:spLocks noGrp="1"/>
          </p:cNvSpPr>
          <p:nvPr>
            <p:ph type="ftr" sz="quarter" idx="16"/>
          </p:nvPr>
        </p:nvSpPr>
        <p:spPr/>
        <p:txBody>
          <a:bodyPr/>
          <a:lstStyle/>
          <a:p>
            <a:r>
              <a:rPr lang="en-US" smtClean="0"/>
              <a:t>Midwest Lenders Association</a:t>
            </a:r>
            <a:endParaRPr lang="en-US"/>
          </a:p>
        </p:txBody>
      </p:sp>
      <p:sp>
        <p:nvSpPr>
          <p:cNvPr id="4" name="Slide Number Placeholder 3">
            <a:extLst>
              <a:ext uri="{FF2B5EF4-FFF2-40B4-BE49-F238E27FC236}">
                <a16:creationId xmlns:a16="http://schemas.microsoft.com/office/drawing/2014/main" xmlns="" id="{C19DBC3D-ADCF-B54C-B577-9DC9555FF740}"/>
              </a:ext>
            </a:extLst>
          </p:cNvPr>
          <p:cNvSpPr>
            <a:spLocks noGrp="1"/>
          </p:cNvSpPr>
          <p:nvPr>
            <p:ph type="sldNum" sz="quarter" idx="17"/>
          </p:nvPr>
        </p:nvSpPr>
        <p:spPr/>
        <p:txBody>
          <a:bodyPr/>
          <a:lstStyle/>
          <a:p>
            <a:fld id="{839D1246-EA95-F149-9963-985D7879D2E4}" type="slidenum">
              <a:rPr lang="en-US" smtClean="0"/>
              <a:t>‹#›</a:t>
            </a:fld>
            <a:endParaRPr lang="en-US"/>
          </a:p>
        </p:txBody>
      </p:sp>
      <p:sp>
        <p:nvSpPr>
          <p:cNvPr id="5" name="Title 4">
            <a:extLst>
              <a:ext uri="{FF2B5EF4-FFF2-40B4-BE49-F238E27FC236}">
                <a16:creationId xmlns:a16="http://schemas.microsoft.com/office/drawing/2014/main" xmlns="" id="{0B55B033-615B-2A41-A006-23729318D667}"/>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
        <p:nvSpPr>
          <p:cNvPr id="7" name="Text Placeholder 6">
            <a:extLst>
              <a:ext uri="{FF2B5EF4-FFF2-40B4-BE49-F238E27FC236}">
                <a16:creationId xmlns:a16="http://schemas.microsoft.com/office/drawing/2014/main" xmlns="" id="{F7121D21-12D4-754C-8116-EBA83367A074}"/>
              </a:ext>
            </a:extLst>
          </p:cNvPr>
          <p:cNvSpPr>
            <a:spLocks noGrp="1"/>
          </p:cNvSpPr>
          <p:nvPr>
            <p:ph type="body" sz="quarter" idx="18"/>
          </p:nvPr>
        </p:nvSpPr>
        <p:spPr>
          <a:xfrm>
            <a:off x="928688" y="133035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0" name="Text Placeholder 6">
            <a:extLst>
              <a:ext uri="{FF2B5EF4-FFF2-40B4-BE49-F238E27FC236}">
                <a16:creationId xmlns:a16="http://schemas.microsoft.com/office/drawing/2014/main" xmlns="" id="{768E7E73-4CB4-264A-A938-0B39B57F0578}"/>
              </a:ext>
            </a:extLst>
          </p:cNvPr>
          <p:cNvSpPr>
            <a:spLocks noGrp="1"/>
          </p:cNvSpPr>
          <p:nvPr>
            <p:ph type="body" sz="quarter" idx="19"/>
          </p:nvPr>
        </p:nvSpPr>
        <p:spPr>
          <a:xfrm>
            <a:off x="928688" y="208144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1" name="Text Placeholder 6">
            <a:extLst>
              <a:ext uri="{FF2B5EF4-FFF2-40B4-BE49-F238E27FC236}">
                <a16:creationId xmlns:a16="http://schemas.microsoft.com/office/drawing/2014/main" xmlns="" id="{0372C621-1E3D-D244-9309-C6570FC485A1}"/>
              </a:ext>
            </a:extLst>
          </p:cNvPr>
          <p:cNvSpPr>
            <a:spLocks noGrp="1"/>
          </p:cNvSpPr>
          <p:nvPr>
            <p:ph type="body" sz="quarter" idx="20"/>
          </p:nvPr>
        </p:nvSpPr>
        <p:spPr>
          <a:xfrm>
            <a:off x="928688" y="283253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2" name="Text Placeholder 6">
            <a:extLst>
              <a:ext uri="{FF2B5EF4-FFF2-40B4-BE49-F238E27FC236}">
                <a16:creationId xmlns:a16="http://schemas.microsoft.com/office/drawing/2014/main" xmlns="" id="{EF596EF8-8E31-FE44-BE21-345935D9B2B0}"/>
              </a:ext>
            </a:extLst>
          </p:cNvPr>
          <p:cNvSpPr>
            <a:spLocks noGrp="1"/>
          </p:cNvSpPr>
          <p:nvPr>
            <p:ph type="body" sz="quarter" idx="21"/>
          </p:nvPr>
        </p:nvSpPr>
        <p:spPr>
          <a:xfrm>
            <a:off x="928688" y="358362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3" name="Text Placeholder 6">
            <a:extLst>
              <a:ext uri="{FF2B5EF4-FFF2-40B4-BE49-F238E27FC236}">
                <a16:creationId xmlns:a16="http://schemas.microsoft.com/office/drawing/2014/main" xmlns="" id="{1A23072E-BB20-6F4C-88F6-5C76A52B98E1}"/>
              </a:ext>
            </a:extLst>
          </p:cNvPr>
          <p:cNvSpPr>
            <a:spLocks noGrp="1"/>
          </p:cNvSpPr>
          <p:nvPr>
            <p:ph type="body" sz="quarter" idx="22"/>
          </p:nvPr>
        </p:nvSpPr>
        <p:spPr>
          <a:xfrm>
            <a:off x="928688" y="433471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4" name="Text Placeholder 6">
            <a:extLst>
              <a:ext uri="{FF2B5EF4-FFF2-40B4-BE49-F238E27FC236}">
                <a16:creationId xmlns:a16="http://schemas.microsoft.com/office/drawing/2014/main" xmlns="" id="{81546089-9FDA-9047-8161-7A0FBDA49F53}"/>
              </a:ext>
            </a:extLst>
          </p:cNvPr>
          <p:cNvSpPr>
            <a:spLocks noGrp="1"/>
          </p:cNvSpPr>
          <p:nvPr>
            <p:ph type="body" sz="quarter" idx="23"/>
          </p:nvPr>
        </p:nvSpPr>
        <p:spPr>
          <a:xfrm>
            <a:off x="928688" y="508580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24611162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C 8 lines - color half circle">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182748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6">
            <a:extLst>
              <a:ext uri="{FF2B5EF4-FFF2-40B4-BE49-F238E27FC236}">
                <a16:creationId xmlns:a16="http://schemas.microsoft.com/office/drawing/2014/main" xmlns="" id="{1E774192-717F-1A42-BB11-A2DF1F6A30EF}"/>
              </a:ext>
            </a:extLst>
          </p:cNvPr>
          <p:cNvCxnSpPr/>
          <p:nvPr/>
        </p:nvCxnSpPr>
        <p:spPr bwMode="auto">
          <a:xfrm>
            <a:off x="715630" y="2406637"/>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Straight Connector 73">
            <a:extLst>
              <a:ext uri="{FF2B5EF4-FFF2-40B4-BE49-F238E27FC236}">
                <a16:creationId xmlns:a16="http://schemas.microsoft.com/office/drawing/2014/main" xmlns="" id="{3CBE5890-FE93-D145-91F7-D706E7781D71}"/>
              </a:ext>
            </a:extLst>
          </p:cNvPr>
          <p:cNvCxnSpPr/>
          <p:nvPr/>
        </p:nvCxnSpPr>
        <p:spPr bwMode="auto">
          <a:xfrm>
            <a:off x="715630" y="2985786"/>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Straight Connector 77">
            <a:extLst>
              <a:ext uri="{FF2B5EF4-FFF2-40B4-BE49-F238E27FC236}">
                <a16:creationId xmlns:a16="http://schemas.microsoft.com/office/drawing/2014/main" xmlns="" id="{D228E7E1-A4BC-344A-992C-1182B4D4F007}"/>
              </a:ext>
            </a:extLst>
          </p:cNvPr>
          <p:cNvCxnSpPr/>
          <p:nvPr/>
        </p:nvCxnSpPr>
        <p:spPr bwMode="auto">
          <a:xfrm>
            <a:off x="715630" y="3564935"/>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Straight Connector 81">
            <a:extLst>
              <a:ext uri="{FF2B5EF4-FFF2-40B4-BE49-F238E27FC236}">
                <a16:creationId xmlns:a16="http://schemas.microsoft.com/office/drawing/2014/main" xmlns="" id="{721C867C-4939-EE46-AAE3-4A4A40605669}"/>
              </a:ext>
            </a:extLst>
          </p:cNvPr>
          <p:cNvCxnSpPr/>
          <p:nvPr/>
        </p:nvCxnSpPr>
        <p:spPr bwMode="auto">
          <a:xfrm>
            <a:off x="715630" y="4144084"/>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Footer Placeholder 1">
            <a:extLst>
              <a:ext uri="{FF2B5EF4-FFF2-40B4-BE49-F238E27FC236}">
                <a16:creationId xmlns:a16="http://schemas.microsoft.com/office/drawing/2014/main" xmlns="" id="{C05BAA7D-7009-8743-BFBC-C08AE324847D}"/>
              </a:ext>
            </a:extLst>
          </p:cNvPr>
          <p:cNvSpPr>
            <a:spLocks noGrp="1"/>
          </p:cNvSpPr>
          <p:nvPr>
            <p:ph type="ftr" sz="quarter" idx="16"/>
          </p:nvPr>
        </p:nvSpPr>
        <p:spPr/>
        <p:txBody>
          <a:bodyPr/>
          <a:lstStyle/>
          <a:p>
            <a:r>
              <a:rPr lang="en-US" smtClean="0"/>
              <a:t>Midwest Lenders Association</a:t>
            </a:r>
            <a:endParaRPr lang="en-US"/>
          </a:p>
        </p:txBody>
      </p:sp>
      <p:sp>
        <p:nvSpPr>
          <p:cNvPr id="4" name="Slide Number Placeholder 3">
            <a:extLst>
              <a:ext uri="{FF2B5EF4-FFF2-40B4-BE49-F238E27FC236}">
                <a16:creationId xmlns:a16="http://schemas.microsoft.com/office/drawing/2014/main" xmlns="" id="{81305642-8F8E-514C-B134-73A25BA277A6}"/>
              </a:ext>
            </a:extLst>
          </p:cNvPr>
          <p:cNvSpPr>
            <a:spLocks noGrp="1"/>
          </p:cNvSpPr>
          <p:nvPr>
            <p:ph type="sldNum" sz="quarter" idx="17"/>
          </p:nvPr>
        </p:nvSpPr>
        <p:spPr/>
        <p:txBody>
          <a:bodyPr/>
          <a:lstStyle/>
          <a:p>
            <a:fld id="{839D1246-EA95-F149-9963-985D7879D2E4}" type="slidenum">
              <a:rPr lang="en-US" smtClean="0"/>
              <a:t>‹#›</a:t>
            </a:fld>
            <a:endParaRPr lang="en-US"/>
          </a:p>
        </p:txBody>
      </p:sp>
      <p:sp>
        <p:nvSpPr>
          <p:cNvPr id="6" name="Title 5">
            <a:extLst>
              <a:ext uri="{FF2B5EF4-FFF2-40B4-BE49-F238E27FC236}">
                <a16:creationId xmlns:a16="http://schemas.microsoft.com/office/drawing/2014/main" xmlns="" id="{F77AACD5-2DC7-3346-80C6-676DD40526B2}"/>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cxnSp>
        <p:nvCxnSpPr>
          <p:cNvPr id="18" name="Straight Connector 17">
            <a:extLst>
              <a:ext uri="{FF2B5EF4-FFF2-40B4-BE49-F238E27FC236}">
                <a16:creationId xmlns:a16="http://schemas.microsoft.com/office/drawing/2014/main" xmlns="" id="{B133E09B-5D9C-AC46-8A1B-FC644DCAC107}"/>
              </a:ext>
            </a:extLst>
          </p:cNvPr>
          <p:cNvCxnSpPr/>
          <p:nvPr userDrawn="1"/>
        </p:nvCxnSpPr>
        <p:spPr bwMode="auto">
          <a:xfrm>
            <a:off x="715630" y="4723233"/>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9">
            <a:extLst>
              <a:ext uri="{FF2B5EF4-FFF2-40B4-BE49-F238E27FC236}">
                <a16:creationId xmlns:a16="http://schemas.microsoft.com/office/drawing/2014/main" xmlns="" id="{1553EC5C-4446-554D-94F5-5C851692CC3D}"/>
              </a:ext>
            </a:extLst>
          </p:cNvPr>
          <p:cNvCxnSpPr/>
          <p:nvPr userDrawn="1"/>
        </p:nvCxnSpPr>
        <p:spPr bwMode="auto">
          <a:xfrm>
            <a:off x="715630" y="5302382"/>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 name="Chord 21">
            <a:extLst>
              <a:ext uri="{FF2B5EF4-FFF2-40B4-BE49-F238E27FC236}">
                <a16:creationId xmlns:a16="http://schemas.microsoft.com/office/drawing/2014/main" xmlns="" id="{1CDF62A3-DC01-9A41-9D4F-DBE61FC969DD}"/>
              </a:ext>
            </a:extLst>
          </p:cNvPr>
          <p:cNvSpPr/>
          <p:nvPr userDrawn="1"/>
        </p:nvSpPr>
        <p:spPr bwMode="auto">
          <a:xfrm rot="10800000">
            <a:off x="543883" y="1376896"/>
            <a:ext cx="320828" cy="320933"/>
          </a:xfrm>
          <a:prstGeom prst="chord">
            <a:avLst>
              <a:gd name="adj1" fmla="val 5420692"/>
              <a:gd name="adj2" fmla="val 16200000"/>
            </a:avLst>
          </a:prstGeom>
          <a:solidFill>
            <a:schemeClr val="accent1"/>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24" name="TextBox 23">
            <a:extLst>
              <a:ext uri="{FF2B5EF4-FFF2-40B4-BE49-F238E27FC236}">
                <a16:creationId xmlns:a16="http://schemas.microsoft.com/office/drawing/2014/main" xmlns="" id="{700B6859-CBD8-E14E-BEFC-B1E042B22164}"/>
              </a:ext>
            </a:extLst>
          </p:cNvPr>
          <p:cNvSpPr txBox="1"/>
          <p:nvPr userDrawn="1"/>
        </p:nvSpPr>
        <p:spPr>
          <a:xfrm>
            <a:off x="337484" y="1421551"/>
            <a:ext cx="392777" cy="246221"/>
          </a:xfrm>
          <a:prstGeom prst="rect">
            <a:avLst/>
          </a:prstGeom>
          <a:noFill/>
        </p:spPr>
        <p:txBody>
          <a:bodyPr wrap="square" rtlCol="0">
            <a:spAutoFit/>
          </a:bodyPr>
          <a:lstStyle/>
          <a:p>
            <a:pPr algn="r"/>
            <a:r>
              <a:rPr lang="en-US" sz="1000" dirty="0">
                <a:solidFill>
                  <a:schemeClr val="tx1"/>
                </a:solidFill>
                <a:latin typeface="Museo Sans 500" panose="02000000000000000000" pitchFamily="2" charset="77"/>
              </a:rPr>
              <a:t>1</a:t>
            </a:r>
          </a:p>
        </p:txBody>
      </p:sp>
      <p:sp>
        <p:nvSpPr>
          <p:cNvPr id="27" name="Chord 26">
            <a:extLst>
              <a:ext uri="{FF2B5EF4-FFF2-40B4-BE49-F238E27FC236}">
                <a16:creationId xmlns:a16="http://schemas.microsoft.com/office/drawing/2014/main" xmlns="" id="{171F4F68-C17B-B24C-A623-30EF0DA5B691}"/>
              </a:ext>
            </a:extLst>
          </p:cNvPr>
          <p:cNvSpPr/>
          <p:nvPr userDrawn="1"/>
        </p:nvSpPr>
        <p:spPr bwMode="auto">
          <a:xfrm rot="10800000">
            <a:off x="543883" y="1955246"/>
            <a:ext cx="320828" cy="320933"/>
          </a:xfrm>
          <a:prstGeom prst="chord">
            <a:avLst>
              <a:gd name="adj1" fmla="val 5420692"/>
              <a:gd name="adj2" fmla="val 16200000"/>
            </a:avLst>
          </a:prstGeom>
          <a:solidFill>
            <a:schemeClr val="accent2"/>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28" name="Chord 27">
            <a:extLst>
              <a:ext uri="{FF2B5EF4-FFF2-40B4-BE49-F238E27FC236}">
                <a16:creationId xmlns:a16="http://schemas.microsoft.com/office/drawing/2014/main" xmlns="" id="{3B3D3C36-EDC2-A244-B727-DDF9827CCBD5}"/>
              </a:ext>
            </a:extLst>
          </p:cNvPr>
          <p:cNvSpPr/>
          <p:nvPr userDrawn="1"/>
        </p:nvSpPr>
        <p:spPr bwMode="auto">
          <a:xfrm rot="10800000">
            <a:off x="543883" y="2533596"/>
            <a:ext cx="320828" cy="320933"/>
          </a:xfrm>
          <a:prstGeom prst="chord">
            <a:avLst>
              <a:gd name="adj1" fmla="val 5420692"/>
              <a:gd name="adj2" fmla="val 16200000"/>
            </a:avLst>
          </a:prstGeom>
          <a:solidFill>
            <a:schemeClr val="accent3"/>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32" name="Chord 31">
            <a:extLst>
              <a:ext uri="{FF2B5EF4-FFF2-40B4-BE49-F238E27FC236}">
                <a16:creationId xmlns:a16="http://schemas.microsoft.com/office/drawing/2014/main" xmlns="" id="{617C930D-D853-024E-A372-E935318E1590}"/>
              </a:ext>
            </a:extLst>
          </p:cNvPr>
          <p:cNvSpPr/>
          <p:nvPr userDrawn="1"/>
        </p:nvSpPr>
        <p:spPr bwMode="auto">
          <a:xfrm rot="10800000">
            <a:off x="543883" y="3111946"/>
            <a:ext cx="320828" cy="320933"/>
          </a:xfrm>
          <a:prstGeom prst="chord">
            <a:avLst>
              <a:gd name="adj1" fmla="val 5420692"/>
              <a:gd name="adj2" fmla="val 16200000"/>
            </a:avLst>
          </a:prstGeom>
          <a:solidFill>
            <a:schemeClr val="accent4"/>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33" name="Chord 32">
            <a:extLst>
              <a:ext uri="{FF2B5EF4-FFF2-40B4-BE49-F238E27FC236}">
                <a16:creationId xmlns:a16="http://schemas.microsoft.com/office/drawing/2014/main" xmlns="" id="{8B002D3B-E7D7-BF44-8D5C-90F102B6E4F9}"/>
              </a:ext>
            </a:extLst>
          </p:cNvPr>
          <p:cNvSpPr/>
          <p:nvPr userDrawn="1"/>
        </p:nvSpPr>
        <p:spPr bwMode="auto">
          <a:xfrm rot="10800000">
            <a:off x="543883" y="3690296"/>
            <a:ext cx="320828" cy="320933"/>
          </a:xfrm>
          <a:prstGeom prst="chord">
            <a:avLst>
              <a:gd name="adj1" fmla="val 5420692"/>
              <a:gd name="adj2" fmla="val 16200000"/>
            </a:avLst>
          </a:prstGeom>
          <a:solidFill>
            <a:schemeClr val="accent5"/>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34" name="Chord 33">
            <a:extLst>
              <a:ext uri="{FF2B5EF4-FFF2-40B4-BE49-F238E27FC236}">
                <a16:creationId xmlns:a16="http://schemas.microsoft.com/office/drawing/2014/main" xmlns="" id="{DCBFC69F-7F95-8947-ADE9-41960EF700EA}"/>
              </a:ext>
            </a:extLst>
          </p:cNvPr>
          <p:cNvSpPr/>
          <p:nvPr userDrawn="1"/>
        </p:nvSpPr>
        <p:spPr bwMode="auto">
          <a:xfrm rot="10800000">
            <a:off x="543883" y="4268646"/>
            <a:ext cx="320828" cy="320933"/>
          </a:xfrm>
          <a:prstGeom prst="chord">
            <a:avLst>
              <a:gd name="adj1" fmla="val 5420692"/>
              <a:gd name="adj2" fmla="val 16200000"/>
            </a:avLst>
          </a:prstGeom>
          <a:solidFill>
            <a:schemeClr val="tx1">
              <a:lumMod val="20000"/>
              <a:lumOff val="80000"/>
            </a:schemeClr>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35" name="Chord 34">
            <a:extLst>
              <a:ext uri="{FF2B5EF4-FFF2-40B4-BE49-F238E27FC236}">
                <a16:creationId xmlns:a16="http://schemas.microsoft.com/office/drawing/2014/main" xmlns="" id="{C020877F-EC08-D34B-95BD-C79F882ABDD9}"/>
              </a:ext>
            </a:extLst>
          </p:cNvPr>
          <p:cNvSpPr/>
          <p:nvPr userDrawn="1"/>
        </p:nvSpPr>
        <p:spPr bwMode="auto">
          <a:xfrm rot="10800000">
            <a:off x="543883" y="4846996"/>
            <a:ext cx="320828" cy="320933"/>
          </a:xfrm>
          <a:prstGeom prst="chord">
            <a:avLst>
              <a:gd name="adj1" fmla="val 5420692"/>
              <a:gd name="adj2" fmla="val 16200000"/>
            </a:avLst>
          </a:prstGeom>
          <a:solidFill>
            <a:schemeClr val="tx1">
              <a:lumMod val="60000"/>
              <a:lumOff val="40000"/>
            </a:schemeClr>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36" name="Chord 35">
            <a:extLst>
              <a:ext uri="{FF2B5EF4-FFF2-40B4-BE49-F238E27FC236}">
                <a16:creationId xmlns:a16="http://schemas.microsoft.com/office/drawing/2014/main" xmlns="" id="{6E04F26A-9C32-C449-836B-122186F0CF21}"/>
              </a:ext>
            </a:extLst>
          </p:cNvPr>
          <p:cNvSpPr/>
          <p:nvPr userDrawn="1"/>
        </p:nvSpPr>
        <p:spPr bwMode="auto">
          <a:xfrm rot="10800000">
            <a:off x="543883" y="5425344"/>
            <a:ext cx="320828" cy="320933"/>
          </a:xfrm>
          <a:prstGeom prst="chord">
            <a:avLst>
              <a:gd name="adj1" fmla="val 5420692"/>
              <a:gd name="adj2" fmla="val 16200000"/>
            </a:avLst>
          </a:prstGeom>
          <a:solidFill>
            <a:schemeClr val="tx1"/>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37" name="TextBox 36">
            <a:extLst>
              <a:ext uri="{FF2B5EF4-FFF2-40B4-BE49-F238E27FC236}">
                <a16:creationId xmlns:a16="http://schemas.microsoft.com/office/drawing/2014/main" xmlns="" id="{B4823109-0BB9-6F47-A62B-C32C8C6955C0}"/>
              </a:ext>
            </a:extLst>
          </p:cNvPr>
          <p:cNvSpPr txBox="1"/>
          <p:nvPr userDrawn="1"/>
        </p:nvSpPr>
        <p:spPr>
          <a:xfrm>
            <a:off x="337484" y="1998858"/>
            <a:ext cx="392777" cy="246221"/>
          </a:xfrm>
          <a:prstGeom prst="rect">
            <a:avLst/>
          </a:prstGeom>
          <a:noFill/>
        </p:spPr>
        <p:txBody>
          <a:bodyPr wrap="square" rtlCol="0">
            <a:spAutoFit/>
          </a:bodyPr>
          <a:lstStyle/>
          <a:p>
            <a:pPr algn="r"/>
            <a:r>
              <a:rPr lang="en-US" sz="1000" dirty="0">
                <a:solidFill>
                  <a:schemeClr val="tx1"/>
                </a:solidFill>
                <a:latin typeface="Museo Sans 500" panose="02000000000000000000" pitchFamily="2" charset="77"/>
              </a:rPr>
              <a:t>2</a:t>
            </a:r>
          </a:p>
        </p:txBody>
      </p:sp>
      <p:sp>
        <p:nvSpPr>
          <p:cNvPr id="38" name="TextBox 37">
            <a:extLst>
              <a:ext uri="{FF2B5EF4-FFF2-40B4-BE49-F238E27FC236}">
                <a16:creationId xmlns:a16="http://schemas.microsoft.com/office/drawing/2014/main" xmlns="" id="{640AE315-16B4-5E43-B307-43E91EB04121}"/>
              </a:ext>
            </a:extLst>
          </p:cNvPr>
          <p:cNvSpPr txBox="1"/>
          <p:nvPr userDrawn="1"/>
        </p:nvSpPr>
        <p:spPr>
          <a:xfrm>
            <a:off x="337484" y="2576165"/>
            <a:ext cx="392777" cy="246221"/>
          </a:xfrm>
          <a:prstGeom prst="rect">
            <a:avLst/>
          </a:prstGeom>
          <a:noFill/>
        </p:spPr>
        <p:txBody>
          <a:bodyPr wrap="square" rtlCol="0">
            <a:spAutoFit/>
          </a:bodyPr>
          <a:lstStyle/>
          <a:p>
            <a:pPr algn="r"/>
            <a:r>
              <a:rPr lang="en-US" sz="1000" dirty="0">
                <a:solidFill>
                  <a:schemeClr val="tx1"/>
                </a:solidFill>
                <a:latin typeface="Museo Sans 500" panose="02000000000000000000" pitchFamily="2" charset="77"/>
              </a:rPr>
              <a:t>3</a:t>
            </a:r>
          </a:p>
        </p:txBody>
      </p:sp>
      <p:sp>
        <p:nvSpPr>
          <p:cNvPr id="39" name="TextBox 38">
            <a:extLst>
              <a:ext uri="{FF2B5EF4-FFF2-40B4-BE49-F238E27FC236}">
                <a16:creationId xmlns:a16="http://schemas.microsoft.com/office/drawing/2014/main" xmlns="" id="{533B8F7A-1EF1-6D4B-A94F-4D496B6B29FF}"/>
              </a:ext>
            </a:extLst>
          </p:cNvPr>
          <p:cNvSpPr txBox="1"/>
          <p:nvPr userDrawn="1"/>
        </p:nvSpPr>
        <p:spPr>
          <a:xfrm>
            <a:off x="337484" y="3153472"/>
            <a:ext cx="392777" cy="246221"/>
          </a:xfrm>
          <a:prstGeom prst="rect">
            <a:avLst/>
          </a:prstGeom>
          <a:noFill/>
        </p:spPr>
        <p:txBody>
          <a:bodyPr wrap="square" rtlCol="0">
            <a:spAutoFit/>
          </a:bodyPr>
          <a:lstStyle/>
          <a:p>
            <a:pPr algn="r"/>
            <a:r>
              <a:rPr lang="en-US" sz="1000" dirty="0">
                <a:solidFill>
                  <a:schemeClr val="tx1"/>
                </a:solidFill>
                <a:latin typeface="Museo Sans 500" panose="02000000000000000000" pitchFamily="2" charset="77"/>
              </a:rPr>
              <a:t>4</a:t>
            </a:r>
          </a:p>
        </p:txBody>
      </p:sp>
      <p:sp>
        <p:nvSpPr>
          <p:cNvPr id="40" name="TextBox 39">
            <a:extLst>
              <a:ext uri="{FF2B5EF4-FFF2-40B4-BE49-F238E27FC236}">
                <a16:creationId xmlns:a16="http://schemas.microsoft.com/office/drawing/2014/main" xmlns="" id="{1FCB9429-99A4-EF49-807A-B4347F971C79}"/>
              </a:ext>
            </a:extLst>
          </p:cNvPr>
          <p:cNvSpPr txBox="1"/>
          <p:nvPr userDrawn="1"/>
        </p:nvSpPr>
        <p:spPr>
          <a:xfrm>
            <a:off x="337484" y="3730779"/>
            <a:ext cx="392777" cy="246221"/>
          </a:xfrm>
          <a:prstGeom prst="rect">
            <a:avLst/>
          </a:prstGeom>
          <a:noFill/>
        </p:spPr>
        <p:txBody>
          <a:bodyPr wrap="square" rtlCol="0">
            <a:spAutoFit/>
          </a:bodyPr>
          <a:lstStyle/>
          <a:p>
            <a:pPr algn="r"/>
            <a:r>
              <a:rPr lang="en-US" sz="1000" dirty="0">
                <a:solidFill>
                  <a:schemeClr val="tx1"/>
                </a:solidFill>
                <a:latin typeface="Museo Sans 500" panose="02000000000000000000" pitchFamily="2" charset="77"/>
              </a:rPr>
              <a:t>5</a:t>
            </a:r>
          </a:p>
        </p:txBody>
      </p:sp>
      <p:sp>
        <p:nvSpPr>
          <p:cNvPr id="41" name="TextBox 40">
            <a:extLst>
              <a:ext uri="{FF2B5EF4-FFF2-40B4-BE49-F238E27FC236}">
                <a16:creationId xmlns:a16="http://schemas.microsoft.com/office/drawing/2014/main" xmlns="" id="{0F05F6C8-059B-F341-B91B-D2437F2C2893}"/>
              </a:ext>
            </a:extLst>
          </p:cNvPr>
          <p:cNvSpPr txBox="1"/>
          <p:nvPr userDrawn="1"/>
        </p:nvSpPr>
        <p:spPr>
          <a:xfrm>
            <a:off x="337484" y="4308086"/>
            <a:ext cx="392777" cy="246221"/>
          </a:xfrm>
          <a:prstGeom prst="rect">
            <a:avLst/>
          </a:prstGeom>
          <a:noFill/>
        </p:spPr>
        <p:txBody>
          <a:bodyPr wrap="square" rtlCol="0">
            <a:spAutoFit/>
          </a:bodyPr>
          <a:lstStyle/>
          <a:p>
            <a:pPr algn="r"/>
            <a:r>
              <a:rPr lang="en-US" sz="1000" dirty="0">
                <a:solidFill>
                  <a:schemeClr val="tx1"/>
                </a:solidFill>
                <a:latin typeface="Museo Sans 500" panose="02000000000000000000" pitchFamily="2" charset="77"/>
              </a:rPr>
              <a:t>6</a:t>
            </a:r>
          </a:p>
        </p:txBody>
      </p:sp>
      <p:sp>
        <p:nvSpPr>
          <p:cNvPr id="42" name="TextBox 41">
            <a:extLst>
              <a:ext uri="{FF2B5EF4-FFF2-40B4-BE49-F238E27FC236}">
                <a16:creationId xmlns:a16="http://schemas.microsoft.com/office/drawing/2014/main" xmlns="" id="{69ECE408-6E90-0C4C-B5DC-500D5BB68E46}"/>
              </a:ext>
            </a:extLst>
          </p:cNvPr>
          <p:cNvSpPr txBox="1"/>
          <p:nvPr userDrawn="1"/>
        </p:nvSpPr>
        <p:spPr>
          <a:xfrm>
            <a:off x="337484" y="4885393"/>
            <a:ext cx="392777" cy="246221"/>
          </a:xfrm>
          <a:prstGeom prst="rect">
            <a:avLst/>
          </a:prstGeom>
          <a:noFill/>
        </p:spPr>
        <p:txBody>
          <a:bodyPr wrap="square" rtlCol="0">
            <a:spAutoFit/>
          </a:bodyPr>
          <a:lstStyle/>
          <a:p>
            <a:pPr algn="r"/>
            <a:r>
              <a:rPr lang="en-US" sz="1000" dirty="0">
                <a:solidFill>
                  <a:schemeClr val="tx1"/>
                </a:solidFill>
                <a:latin typeface="Museo Sans 500" panose="02000000000000000000" pitchFamily="2" charset="77"/>
              </a:rPr>
              <a:t>7</a:t>
            </a:r>
          </a:p>
        </p:txBody>
      </p:sp>
      <p:sp>
        <p:nvSpPr>
          <p:cNvPr id="43" name="TextBox 42">
            <a:extLst>
              <a:ext uri="{FF2B5EF4-FFF2-40B4-BE49-F238E27FC236}">
                <a16:creationId xmlns:a16="http://schemas.microsoft.com/office/drawing/2014/main" xmlns="" id="{2C85FC13-73E8-544E-92B0-5BA9CC461FBB}"/>
              </a:ext>
            </a:extLst>
          </p:cNvPr>
          <p:cNvSpPr txBox="1"/>
          <p:nvPr userDrawn="1"/>
        </p:nvSpPr>
        <p:spPr>
          <a:xfrm>
            <a:off x="337484" y="5462699"/>
            <a:ext cx="392777" cy="246221"/>
          </a:xfrm>
          <a:prstGeom prst="rect">
            <a:avLst/>
          </a:prstGeom>
          <a:noFill/>
        </p:spPr>
        <p:txBody>
          <a:bodyPr wrap="square" rtlCol="0">
            <a:spAutoFit/>
          </a:bodyPr>
          <a:lstStyle/>
          <a:p>
            <a:pPr algn="r"/>
            <a:r>
              <a:rPr lang="en-US" sz="1000" dirty="0">
                <a:solidFill>
                  <a:schemeClr val="tx1"/>
                </a:solidFill>
                <a:latin typeface="Museo Sans 500" panose="02000000000000000000" pitchFamily="2" charset="77"/>
              </a:rPr>
              <a:t>8</a:t>
            </a:r>
          </a:p>
        </p:txBody>
      </p:sp>
      <p:sp>
        <p:nvSpPr>
          <p:cNvPr id="7" name="Text Placeholder 6">
            <a:extLst>
              <a:ext uri="{FF2B5EF4-FFF2-40B4-BE49-F238E27FC236}">
                <a16:creationId xmlns:a16="http://schemas.microsoft.com/office/drawing/2014/main" xmlns="" id="{1DF0C1B6-3E37-AC4A-8A80-F8D9DEFF6141}"/>
              </a:ext>
            </a:extLst>
          </p:cNvPr>
          <p:cNvSpPr>
            <a:spLocks noGrp="1"/>
          </p:cNvSpPr>
          <p:nvPr>
            <p:ph type="body" sz="quarter" idx="20"/>
          </p:nvPr>
        </p:nvSpPr>
        <p:spPr>
          <a:xfrm>
            <a:off x="864711" y="137689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4" name="Text Placeholder 6">
            <a:extLst>
              <a:ext uri="{FF2B5EF4-FFF2-40B4-BE49-F238E27FC236}">
                <a16:creationId xmlns:a16="http://schemas.microsoft.com/office/drawing/2014/main" xmlns="" id="{CA17D8DE-FDD6-7348-A220-6F0655030C2F}"/>
              </a:ext>
            </a:extLst>
          </p:cNvPr>
          <p:cNvSpPr>
            <a:spLocks noGrp="1"/>
          </p:cNvSpPr>
          <p:nvPr>
            <p:ph type="body" sz="quarter" idx="21"/>
          </p:nvPr>
        </p:nvSpPr>
        <p:spPr>
          <a:xfrm>
            <a:off x="864711" y="195524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5" name="Text Placeholder 6">
            <a:extLst>
              <a:ext uri="{FF2B5EF4-FFF2-40B4-BE49-F238E27FC236}">
                <a16:creationId xmlns:a16="http://schemas.microsoft.com/office/drawing/2014/main" xmlns="" id="{CDA97250-85EF-764A-B0D8-DBE1ADF1454B}"/>
              </a:ext>
            </a:extLst>
          </p:cNvPr>
          <p:cNvSpPr>
            <a:spLocks noGrp="1"/>
          </p:cNvSpPr>
          <p:nvPr>
            <p:ph type="body" sz="quarter" idx="22"/>
          </p:nvPr>
        </p:nvSpPr>
        <p:spPr>
          <a:xfrm>
            <a:off x="864711" y="253359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6" name="Text Placeholder 6">
            <a:extLst>
              <a:ext uri="{FF2B5EF4-FFF2-40B4-BE49-F238E27FC236}">
                <a16:creationId xmlns:a16="http://schemas.microsoft.com/office/drawing/2014/main" xmlns="" id="{8802190A-C567-A74C-8B06-44F464F5A29E}"/>
              </a:ext>
            </a:extLst>
          </p:cNvPr>
          <p:cNvSpPr>
            <a:spLocks noGrp="1"/>
          </p:cNvSpPr>
          <p:nvPr>
            <p:ph type="body" sz="quarter" idx="23"/>
          </p:nvPr>
        </p:nvSpPr>
        <p:spPr>
          <a:xfrm>
            <a:off x="864711" y="311194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7" name="Text Placeholder 6">
            <a:extLst>
              <a:ext uri="{FF2B5EF4-FFF2-40B4-BE49-F238E27FC236}">
                <a16:creationId xmlns:a16="http://schemas.microsoft.com/office/drawing/2014/main" xmlns="" id="{2B9B1803-C498-BF4D-AAE3-0AFDA5AC0A9A}"/>
              </a:ext>
            </a:extLst>
          </p:cNvPr>
          <p:cNvSpPr>
            <a:spLocks noGrp="1"/>
          </p:cNvSpPr>
          <p:nvPr>
            <p:ph type="body" sz="quarter" idx="24"/>
          </p:nvPr>
        </p:nvSpPr>
        <p:spPr>
          <a:xfrm>
            <a:off x="864711" y="369029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8" name="Text Placeholder 6">
            <a:extLst>
              <a:ext uri="{FF2B5EF4-FFF2-40B4-BE49-F238E27FC236}">
                <a16:creationId xmlns:a16="http://schemas.microsoft.com/office/drawing/2014/main" xmlns="" id="{98995493-0851-2F43-957B-32479E08AFD4}"/>
              </a:ext>
            </a:extLst>
          </p:cNvPr>
          <p:cNvSpPr>
            <a:spLocks noGrp="1"/>
          </p:cNvSpPr>
          <p:nvPr>
            <p:ph type="body" sz="quarter" idx="25"/>
          </p:nvPr>
        </p:nvSpPr>
        <p:spPr>
          <a:xfrm>
            <a:off x="864711" y="426864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9" name="Text Placeholder 6">
            <a:extLst>
              <a:ext uri="{FF2B5EF4-FFF2-40B4-BE49-F238E27FC236}">
                <a16:creationId xmlns:a16="http://schemas.microsoft.com/office/drawing/2014/main" xmlns="" id="{F5BDDD19-11B4-E745-915C-B9C812252144}"/>
              </a:ext>
            </a:extLst>
          </p:cNvPr>
          <p:cNvSpPr>
            <a:spLocks noGrp="1"/>
          </p:cNvSpPr>
          <p:nvPr>
            <p:ph type="body" sz="quarter" idx="26"/>
          </p:nvPr>
        </p:nvSpPr>
        <p:spPr>
          <a:xfrm>
            <a:off x="864711" y="484699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50" name="Text Placeholder 6">
            <a:extLst>
              <a:ext uri="{FF2B5EF4-FFF2-40B4-BE49-F238E27FC236}">
                <a16:creationId xmlns:a16="http://schemas.microsoft.com/office/drawing/2014/main" xmlns="" id="{F83BED89-F420-2E48-AEFC-47B0B3186EAD}"/>
              </a:ext>
            </a:extLst>
          </p:cNvPr>
          <p:cNvSpPr>
            <a:spLocks noGrp="1"/>
          </p:cNvSpPr>
          <p:nvPr>
            <p:ph type="body" sz="quarter" idx="27"/>
          </p:nvPr>
        </p:nvSpPr>
        <p:spPr>
          <a:xfrm>
            <a:off x="864711" y="5425342"/>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39217840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 5 lines">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2245289"/>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Connector 31">
            <a:extLst>
              <a:ext uri="{FF2B5EF4-FFF2-40B4-BE49-F238E27FC236}">
                <a16:creationId xmlns:a16="http://schemas.microsoft.com/office/drawing/2014/main" xmlns="" id="{A218F09F-F477-914D-B328-C79BA13F3DE8}"/>
              </a:ext>
            </a:extLst>
          </p:cNvPr>
          <p:cNvCxnSpPr/>
          <p:nvPr/>
        </p:nvCxnSpPr>
        <p:spPr bwMode="auto">
          <a:xfrm>
            <a:off x="715630" y="3190320"/>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Straight Connector 44">
            <a:extLst>
              <a:ext uri="{FF2B5EF4-FFF2-40B4-BE49-F238E27FC236}">
                <a16:creationId xmlns:a16="http://schemas.microsoft.com/office/drawing/2014/main" xmlns="" id="{4F82BF1A-F7B5-C642-89E8-DAA916C05D33}"/>
              </a:ext>
            </a:extLst>
          </p:cNvPr>
          <p:cNvCxnSpPr/>
          <p:nvPr/>
        </p:nvCxnSpPr>
        <p:spPr bwMode="auto">
          <a:xfrm>
            <a:off x="715630" y="4123046"/>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Straight Connector 49">
            <a:extLst>
              <a:ext uri="{FF2B5EF4-FFF2-40B4-BE49-F238E27FC236}">
                <a16:creationId xmlns:a16="http://schemas.microsoft.com/office/drawing/2014/main" xmlns="" id="{029D2E14-C469-494D-ADF5-82D494E29E9F}"/>
              </a:ext>
            </a:extLst>
          </p:cNvPr>
          <p:cNvCxnSpPr/>
          <p:nvPr/>
        </p:nvCxnSpPr>
        <p:spPr bwMode="auto">
          <a:xfrm>
            <a:off x="715630" y="5068077"/>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Footer Placeholder 3">
            <a:extLst>
              <a:ext uri="{FF2B5EF4-FFF2-40B4-BE49-F238E27FC236}">
                <a16:creationId xmlns:a16="http://schemas.microsoft.com/office/drawing/2014/main" xmlns="" id="{A52270B5-FD26-964A-A40C-C910F8CFC878}"/>
              </a:ext>
            </a:extLst>
          </p:cNvPr>
          <p:cNvSpPr>
            <a:spLocks noGrp="1"/>
          </p:cNvSpPr>
          <p:nvPr>
            <p:ph type="ftr" sz="quarter" idx="15"/>
          </p:nvPr>
        </p:nvSpPr>
        <p:spPr/>
        <p:txBody>
          <a:bodyPr/>
          <a:lstStyle/>
          <a:p>
            <a:r>
              <a:rPr lang="en-US" smtClean="0"/>
              <a:t>Midwest Lenders Association</a:t>
            </a:r>
            <a:endParaRPr lang="en-US"/>
          </a:p>
        </p:txBody>
      </p:sp>
      <p:sp>
        <p:nvSpPr>
          <p:cNvPr id="5" name="Slide Number Placeholder 4">
            <a:extLst>
              <a:ext uri="{FF2B5EF4-FFF2-40B4-BE49-F238E27FC236}">
                <a16:creationId xmlns:a16="http://schemas.microsoft.com/office/drawing/2014/main" xmlns="" id="{6DF7FF0E-5D59-6C4F-8552-511C14C687F9}"/>
              </a:ext>
            </a:extLst>
          </p:cNvPr>
          <p:cNvSpPr>
            <a:spLocks noGrp="1"/>
          </p:cNvSpPr>
          <p:nvPr>
            <p:ph type="sldNum" sz="quarter" idx="16"/>
          </p:nvPr>
        </p:nvSpPr>
        <p:spPr/>
        <p:txBody>
          <a:bodyPr/>
          <a:lstStyle/>
          <a:p>
            <a:fld id="{839D1246-EA95-F149-9963-985D7879D2E4}" type="slidenum">
              <a:rPr lang="en-US" smtClean="0"/>
              <a:t>‹#›</a:t>
            </a:fld>
            <a:endParaRPr lang="en-US"/>
          </a:p>
        </p:txBody>
      </p:sp>
      <p:sp>
        <p:nvSpPr>
          <p:cNvPr id="2" name="Title 1">
            <a:extLst>
              <a:ext uri="{FF2B5EF4-FFF2-40B4-BE49-F238E27FC236}">
                <a16:creationId xmlns:a16="http://schemas.microsoft.com/office/drawing/2014/main" xmlns="" id="{1B0D3736-D51D-554F-B9B9-EFDAD99C8E80}"/>
              </a:ext>
            </a:extLst>
          </p:cNvPr>
          <p:cNvSpPr>
            <a:spLocks noGrp="1"/>
          </p:cNvSpPr>
          <p:nvPr>
            <p:ph type="title"/>
          </p:nvPr>
        </p:nvSpPr>
        <p:spPr>
          <a:xfrm>
            <a:off x="356998" y="457200"/>
            <a:ext cx="8412929" cy="724793"/>
          </a:xfrm>
        </p:spPr>
        <p:txBody>
          <a:bodyPr>
            <a:normAutofit/>
          </a:bodyPr>
          <a:lstStyle>
            <a:lvl1pPr>
              <a:defRPr sz="2800"/>
            </a:lvl1pPr>
          </a:lstStyle>
          <a:p>
            <a:r>
              <a:rPr lang="en-US" smtClean="0"/>
              <a:t>Click to edit Master title style</a:t>
            </a:r>
            <a:endParaRPr lang="en-US" dirty="0"/>
          </a:p>
        </p:txBody>
      </p:sp>
      <p:sp>
        <p:nvSpPr>
          <p:cNvPr id="7" name="Text Placeholder 6">
            <a:extLst>
              <a:ext uri="{FF2B5EF4-FFF2-40B4-BE49-F238E27FC236}">
                <a16:creationId xmlns:a16="http://schemas.microsoft.com/office/drawing/2014/main" xmlns="" id="{2E196C09-A895-BE4A-A3EA-54628956A2B9}"/>
              </a:ext>
            </a:extLst>
          </p:cNvPr>
          <p:cNvSpPr>
            <a:spLocks noGrp="1"/>
          </p:cNvSpPr>
          <p:nvPr>
            <p:ph type="body" sz="quarter" idx="17"/>
          </p:nvPr>
        </p:nvSpPr>
        <p:spPr>
          <a:xfrm>
            <a:off x="715631" y="1489075"/>
            <a:ext cx="7677034"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6" name="Text Placeholder 6">
            <a:extLst>
              <a:ext uri="{FF2B5EF4-FFF2-40B4-BE49-F238E27FC236}">
                <a16:creationId xmlns:a16="http://schemas.microsoft.com/office/drawing/2014/main" xmlns="" id="{91C0E8E4-8EA7-0245-B478-9F096B8853A9}"/>
              </a:ext>
            </a:extLst>
          </p:cNvPr>
          <p:cNvSpPr>
            <a:spLocks noGrp="1"/>
          </p:cNvSpPr>
          <p:nvPr>
            <p:ph type="body" sz="quarter" idx="18"/>
          </p:nvPr>
        </p:nvSpPr>
        <p:spPr>
          <a:xfrm>
            <a:off x="715631" y="2425916"/>
            <a:ext cx="7677034"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8" name="Text Placeholder 6">
            <a:extLst>
              <a:ext uri="{FF2B5EF4-FFF2-40B4-BE49-F238E27FC236}">
                <a16:creationId xmlns:a16="http://schemas.microsoft.com/office/drawing/2014/main" xmlns="" id="{8D6E1C46-3D0D-D04B-9681-D2AD15802581}"/>
              </a:ext>
            </a:extLst>
          </p:cNvPr>
          <p:cNvSpPr>
            <a:spLocks noGrp="1"/>
          </p:cNvSpPr>
          <p:nvPr>
            <p:ph type="body" sz="quarter" idx="19"/>
          </p:nvPr>
        </p:nvSpPr>
        <p:spPr>
          <a:xfrm>
            <a:off x="715631" y="3362757"/>
            <a:ext cx="7677034"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9" name="Text Placeholder 6">
            <a:extLst>
              <a:ext uri="{FF2B5EF4-FFF2-40B4-BE49-F238E27FC236}">
                <a16:creationId xmlns:a16="http://schemas.microsoft.com/office/drawing/2014/main" xmlns="" id="{75FAAABF-18FD-6F4B-A957-8129B2F6C71D}"/>
              </a:ext>
            </a:extLst>
          </p:cNvPr>
          <p:cNvSpPr>
            <a:spLocks noGrp="1"/>
          </p:cNvSpPr>
          <p:nvPr>
            <p:ph type="body" sz="quarter" idx="20"/>
          </p:nvPr>
        </p:nvSpPr>
        <p:spPr>
          <a:xfrm>
            <a:off x="715631" y="4299598"/>
            <a:ext cx="7677034"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31" name="Text Placeholder 6">
            <a:extLst>
              <a:ext uri="{FF2B5EF4-FFF2-40B4-BE49-F238E27FC236}">
                <a16:creationId xmlns:a16="http://schemas.microsoft.com/office/drawing/2014/main" xmlns="" id="{F352C9ED-FA46-AA47-8914-DFE86D96DBF3}"/>
              </a:ext>
            </a:extLst>
          </p:cNvPr>
          <p:cNvSpPr>
            <a:spLocks noGrp="1"/>
          </p:cNvSpPr>
          <p:nvPr>
            <p:ph type="body" sz="quarter" idx="21"/>
          </p:nvPr>
        </p:nvSpPr>
        <p:spPr>
          <a:xfrm>
            <a:off x="715631" y="5236439"/>
            <a:ext cx="7677034"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2044248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6 lines">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192420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6">
            <a:extLst>
              <a:ext uri="{FF2B5EF4-FFF2-40B4-BE49-F238E27FC236}">
                <a16:creationId xmlns:a16="http://schemas.microsoft.com/office/drawing/2014/main" xmlns="" id="{1E774192-717F-1A42-BB11-A2DF1F6A30EF}"/>
              </a:ext>
            </a:extLst>
          </p:cNvPr>
          <p:cNvCxnSpPr/>
          <p:nvPr/>
        </p:nvCxnSpPr>
        <p:spPr bwMode="auto">
          <a:xfrm>
            <a:off x="715630" y="267486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Straight Connector 73">
            <a:extLst>
              <a:ext uri="{FF2B5EF4-FFF2-40B4-BE49-F238E27FC236}">
                <a16:creationId xmlns:a16="http://schemas.microsoft.com/office/drawing/2014/main" xmlns="" id="{3CBE5890-FE93-D145-91F7-D706E7781D71}"/>
              </a:ext>
            </a:extLst>
          </p:cNvPr>
          <p:cNvCxnSpPr/>
          <p:nvPr/>
        </p:nvCxnSpPr>
        <p:spPr bwMode="auto">
          <a:xfrm>
            <a:off x="715630" y="342552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Straight Connector 77">
            <a:extLst>
              <a:ext uri="{FF2B5EF4-FFF2-40B4-BE49-F238E27FC236}">
                <a16:creationId xmlns:a16="http://schemas.microsoft.com/office/drawing/2014/main" xmlns="" id="{D228E7E1-A4BC-344A-992C-1182B4D4F007}"/>
              </a:ext>
            </a:extLst>
          </p:cNvPr>
          <p:cNvCxnSpPr/>
          <p:nvPr/>
        </p:nvCxnSpPr>
        <p:spPr bwMode="auto">
          <a:xfrm>
            <a:off x="715630" y="417618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Straight Connector 81">
            <a:extLst>
              <a:ext uri="{FF2B5EF4-FFF2-40B4-BE49-F238E27FC236}">
                <a16:creationId xmlns:a16="http://schemas.microsoft.com/office/drawing/2014/main" xmlns="" id="{721C867C-4939-EE46-AAE3-4A4A40605669}"/>
              </a:ext>
            </a:extLst>
          </p:cNvPr>
          <p:cNvCxnSpPr/>
          <p:nvPr/>
        </p:nvCxnSpPr>
        <p:spPr bwMode="auto">
          <a:xfrm>
            <a:off x="715630" y="492684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Footer Placeholder 1">
            <a:extLst>
              <a:ext uri="{FF2B5EF4-FFF2-40B4-BE49-F238E27FC236}">
                <a16:creationId xmlns:a16="http://schemas.microsoft.com/office/drawing/2014/main" xmlns="" id="{00805C8A-353B-6449-82AC-D527CB634664}"/>
              </a:ext>
            </a:extLst>
          </p:cNvPr>
          <p:cNvSpPr>
            <a:spLocks noGrp="1"/>
          </p:cNvSpPr>
          <p:nvPr>
            <p:ph type="ftr" sz="quarter" idx="16"/>
          </p:nvPr>
        </p:nvSpPr>
        <p:spPr/>
        <p:txBody>
          <a:bodyPr/>
          <a:lstStyle/>
          <a:p>
            <a:r>
              <a:rPr lang="en-US" smtClean="0"/>
              <a:t>Midwest Lenders Association</a:t>
            </a:r>
            <a:endParaRPr lang="en-US"/>
          </a:p>
        </p:txBody>
      </p:sp>
      <p:sp>
        <p:nvSpPr>
          <p:cNvPr id="4" name="Slide Number Placeholder 3">
            <a:extLst>
              <a:ext uri="{FF2B5EF4-FFF2-40B4-BE49-F238E27FC236}">
                <a16:creationId xmlns:a16="http://schemas.microsoft.com/office/drawing/2014/main" xmlns="" id="{C19DBC3D-ADCF-B54C-B577-9DC9555FF740}"/>
              </a:ext>
            </a:extLst>
          </p:cNvPr>
          <p:cNvSpPr>
            <a:spLocks noGrp="1"/>
          </p:cNvSpPr>
          <p:nvPr>
            <p:ph type="sldNum" sz="quarter" idx="17"/>
          </p:nvPr>
        </p:nvSpPr>
        <p:spPr/>
        <p:txBody>
          <a:bodyPr/>
          <a:lstStyle/>
          <a:p>
            <a:fld id="{839D1246-EA95-F149-9963-985D7879D2E4}" type="slidenum">
              <a:rPr lang="en-US" smtClean="0"/>
              <a:t>‹#›</a:t>
            </a:fld>
            <a:endParaRPr lang="en-US"/>
          </a:p>
        </p:txBody>
      </p:sp>
      <p:sp>
        <p:nvSpPr>
          <p:cNvPr id="5" name="Title 4">
            <a:extLst>
              <a:ext uri="{FF2B5EF4-FFF2-40B4-BE49-F238E27FC236}">
                <a16:creationId xmlns:a16="http://schemas.microsoft.com/office/drawing/2014/main" xmlns="" id="{0B55B033-615B-2A41-A006-23729318D667}"/>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
        <p:nvSpPr>
          <p:cNvPr id="7" name="Text Placeholder 6">
            <a:extLst>
              <a:ext uri="{FF2B5EF4-FFF2-40B4-BE49-F238E27FC236}">
                <a16:creationId xmlns:a16="http://schemas.microsoft.com/office/drawing/2014/main" xmlns="" id="{F7121D21-12D4-754C-8116-EBA83367A074}"/>
              </a:ext>
            </a:extLst>
          </p:cNvPr>
          <p:cNvSpPr>
            <a:spLocks noGrp="1"/>
          </p:cNvSpPr>
          <p:nvPr>
            <p:ph type="body" sz="quarter" idx="18"/>
          </p:nvPr>
        </p:nvSpPr>
        <p:spPr>
          <a:xfrm>
            <a:off x="715630" y="133035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0" name="Text Placeholder 6">
            <a:extLst>
              <a:ext uri="{FF2B5EF4-FFF2-40B4-BE49-F238E27FC236}">
                <a16:creationId xmlns:a16="http://schemas.microsoft.com/office/drawing/2014/main" xmlns="" id="{768E7E73-4CB4-264A-A938-0B39B57F0578}"/>
              </a:ext>
            </a:extLst>
          </p:cNvPr>
          <p:cNvSpPr>
            <a:spLocks noGrp="1"/>
          </p:cNvSpPr>
          <p:nvPr>
            <p:ph type="body" sz="quarter" idx="19"/>
          </p:nvPr>
        </p:nvSpPr>
        <p:spPr>
          <a:xfrm>
            <a:off x="715630" y="208144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1" name="Text Placeholder 6">
            <a:extLst>
              <a:ext uri="{FF2B5EF4-FFF2-40B4-BE49-F238E27FC236}">
                <a16:creationId xmlns:a16="http://schemas.microsoft.com/office/drawing/2014/main" xmlns="" id="{0372C621-1E3D-D244-9309-C6570FC485A1}"/>
              </a:ext>
            </a:extLst>
          </p:cNvPr>
          <p:cNvSpPr>
            <a:spLocks noGrp="1"/>
          </p:cNvSpPr>
          <p:nvPr>
            <p:ph type="body" sz="quarter" idx="20"/>
          </p:nvPr>
        </p:nvSpPr>
        <p:spPr>
          <a:xfrm>
            <a:off x="715630" y="283253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2" name="Text Placeholder 6">
            <a:extLst>
              <a:ext uri="{FF2B5EF4-FFF2-40B4-BE49-F238E27FC236}">
                <a16:creationId xmlns:a16="http://schemas.microsoft.com/office/drawing/2014/main" xmlns="" id="{EF596EF8-8E31-FE44-BE21-345935D9B2B0}"/>
              </a:ext>
            </a:extLst>
          </p:cNvPr>
          <p:cNvSpPr>
            <a:spLocks noGrp="1"/>
          </p:cNvSpPr>
          <p:nvPr>
            <p:ph type="body" sz="quarter" idx="21"/>
          </p:nvPr>
        </p:nvSpPr>
        <p:spPr>
          <a:xfrm>
            <a:off x="715630" y="358362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3" name="Text Placeholder 6">
            <a:extLst>
              <a:ext uri="{FF2B5EF4-FFF2-40B4-BE49-F238E27FC236}">
                <a16:creationId xmlns:a16="http://schemas.microsoft.com/office/drawing/2014/main" xmlns="" id="{1A23072E-BB20-6F4C-88F6-5C76A52B98E1}"/>
              </a:ext>
            </a:extLst>
          </p:cNvPr>
          <p:cNvSpPr>
            <a:spLocks noGrp="1"/>
          </p:cNvSpPr>
          <p:nvPr>
            <p:ph type="body" sz="quarter" idx="22"/>
          </p:nvPr>
        </p:nvSpPr>
        <p:spPr>
          <a:xfrm>
            <a:off x="715630" y="433471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4" name="Text Placeholder 6">
            <a:extLst>
              <a:ext uri="{FF2B5EF4-FFF2-40B4-BE49-F238E27FC236}">
                <a16:creationId xmlns:a16="http://schemas.microsoft.com/office/drawing/2014/main" xmlns="" id="{81546089-9FDA-9047-8161-7A0FBDA49F53}"/>
              </a:ext>
            </a:extLst>
          </p:cNvPr>
          <p:cNvSpPr>
            <a:spLocks noGrp="1"/>
          </p:cNvSpPr>
          <p:nvPr>
            <p:ph type="body" sz="quarter" idx="23"/>
          </p:nvPr>
        </p:nvSpPr>
        <p:spPr>
          <a:xfrm>
            <a:off x="715630" y="508580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11137986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st - 8 lines">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182748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6">
            <a:extLst>
              <a:ext uri="{FF2B5EF4-FFF2-40B4-BE49-F238E27FC236}">
                <a16:creationId xmlns:a16="http://schemas.microsoft.com/office/drawing/2014/main" xmlns="" id="{1E774192-717F-1A42-BB11-A2DF1F6A30EF}"/>
              </a:ext>
            </a:extLst>
          </p:cNvPr>
          <p:cNvCxnSpPr/>
          <p:nvPr/>
        </p:nvCxnSpPr>
        <p:spPr bwMode="auto">
          <a:xfrm>
            <a:off x="715630" y="2406637"/>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Straight Connector 73">
            <a:extLst>
              <a:ext uri="{FF2B5EF4-FFF2-40B4-BE49-F238E27FC236}">
                <a16:creationId xmlns:a16="http://schemas.microsoft.com/office/drawing/2014/main" xmlns="" id="{3CBE5890-FE93-D145-91F7-D706E7781D71}"/>
              </a:ext>
            </a:extLst>
          </p:cNvPr>
          <p:cNvCxnSpPr/>
          <p:nvPr/>
        </p:nvCxnSpPr>
        <p:spPr bwMode="auto">
          <a:xfrm>
            <a:off x="715630" y="2985786"/>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Straight Connector 77">
            <a:extLst>
              <a:ext uri="{FF2B5EF4-FFF2-40B4-BE49-F238E27FC236}">
                <a16:creationId xmlns:a16="http://schemas.microsoft.com/office/drawing/2014/main" xmlns="" id="{D228E7E1-A4BC-344A-992C-1182B4D4F007}"/>
              </a:ext>
            </a:extLst>
          </p:cNvPr>
          <p:cNvCxnSpPr/>
          <p:nvPr/>
        </p:nvCxnSpPr>
        <p:spPr bwMode="auto">
          <a:xfrm>
            <a:off x="715630" y="3564935"/>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Straight Connector 81">
            <a:extLst>
              <a:ext uri="{FF2B5EF4-FFF2-40B4-BE49-F238E27FC236}">
                <a16:creationId xmlns:a16="http://schemas.microsoft.com/office/drawing/2014/main" xmlns="" id="{721C867C-4939-EE46-AAE3-4A4A40605669}"/>
              </a:ext>
            </a:extLst>
          </p:cNvPr>
          <p:cNvCxnSpPr/>
          <p:nvPr/>
        </p:nvCxnSpPr>
        <p:spPr bwMode="auto">
          <a:xfrm>
            <a:off x="715630" y="4144084"/>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Footer Placeholder 1">
            <a:extLst>
              <a:ext uri="{FF2B5EF4-FFF2-40B4-BE49-F238E27FC236}">
                <a16:creationId xmlns:a16="http://schemas.microsoft.com/office/drawing/2014/main" xmlns="" id="{C05BAA7D-7009-8743-BFBC-C08AE324847D}"/>
              </a:ext>
            </a:extLst>
          </p:cNvPr>
          <p:cNvSpPr>
            <a:spLocks noGrp="1"/>
          </p:cNvSpPr>
          <p:nvPr>
            <p:ph type="ftr" sz="quarter" idx="16"/>
          </p:nvPr>
        </p:nvSpPr>
        <p:spPr/>
        <p:txBody>
          <a:bodyPr/>
          <a:lstStyle/>
          <a:p>
            <a:r>
              <a:rPr lang="en-US" smtClean="0"/>
              <a:t>Midwest Lenders Association</a:t>
            </a:r>
            <a:endParaRPr lang="en-US"/>
          </a:p>
        </p:txBody>
      </p:sp>
      <p:sp>
        <p:nvSpPr>
          <p:cNvPr id="4" name="Slide Number Placeholder 3">
            <a:extLst>
              <a:ext uri="{FF2B5EF4-FFF2-40B4-BE49-F238E27FC236}">
                <a16:creationId xmlns:a16="http://schemas.microsoft.com/office/drawing/2014/main" xmlns="" id="{81305642-8F8E-514C-B134-73A25BA277A6}"/>
              </a:ext>
            </a:extLst>
          </p:cNvPr>
          <p:cNvSpPr>
            <a:spLocks noGrp="1"/>
          </p:cNvSpPr>
          <p:nvPr>
            <p:ph type="sldNum" sz="quarter" idx="17"/>
          </p:nvPr>
        </p:nvSpPr>
        <p:spPr/>
        <p:txBody>
          <a:bodyPr/>
          <a:lstStyle/>
          <a:p>
            <a:fld id="{839D1246-EA95-F149-9963-985D7879D2E4}" type="slidenum">
              <a:rPr lang="en-US" smtClean="0"/>
              <a:t>‹#›</a:t>
            </a:fld>
            <a:endParaRPr lang="en-US"/>
          </a:p>
        </p:txBody>
      </p:sp>
      <p:sp>
        <p:nvSpPr>
          <p:cNvPr id="6" name="Title 5">
            <a:extLst>
              <a:ext uri="{FF2B5EF4-FFF2-40B4-BE49-F238E27FC236}">
                <a16:creationId xmlns:a16="http://schemas.microsoft.com/office/drawing/2014/main" xmlns="" id="{F77AACD5-2DC7-3346-80C6-676DD40526B2}"/>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cxnSp>
        <p:nvCxnSpPr>
          <p:cNvPr id="18" name="Straight Connector 17">
            <a:extLst>
              <a:ext uri="{FF2B5EF4-FFF2-40B4-BE49-F238E27FC236}">
                <a16:creationId xmlns:a16="http://schemas.microsoft.com/office/drawing/2014/main" xmlns="" id="{B133E09B-5D9C-AC46-8A1B-FC644DCAC107}"/>
              </a:ext>
            </a:extLst>
          </p:cNvPr>
          <p:cNvCxnSpPr/>
          <p:nvPr userDrawn="1"/>
        </p:nvCxnSpPr>
        <p:spPr bwMode="auto">
          <a:xfrm>
            <a:off x="715630" y="4723233"/>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9">
            <a:extLst>
              <a:ext uri="{FF2B5EF4-FFF2-40B4-BE49-F238E27FC236}">
                <a16:creationId xmlns:a16="http://schemas.microsoft.com/office/drawing/2014/main" xmlns="" id="{1553EC5C-4446-554D-94F5-5C851692CC3D}"/>
              </a:ext>
            </a:extLst>
          </p:cNvPr>
          <p:cNvCxnSpPr/>
          <p:nvPr userDrawn="1"/>
        </p:nvCxnSpPr>
        <p:spPr bwMode="auto">
          <a:xfrm>
            <a:off x="715630" y="5302382"/>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Text Placeholder 6">
            <a:extLst>
              <a:ext uri="{FF2B5EF4-FFF2-40B4-BE49-F238E27FC236}">
                <a16:creationId xmlns:a16="http://schemas.microsoft.com/office/drawing/2014/main" xmlns="" id="{1DF0C1B6-3E37-AC4A-8A80-F8D9DEFF6141}"/>
              </a:ext>
            </a:extLst>
          </p:cNvPr>
          <p:cNvSpPr>
            <a:spLocks noGrp="1"/>
          </p:cNvSpPr>
          <p:nvPr>
            <p:ph type="body" sz="quarter" idx="20"/>
          </p:nvPr>
        </p:nvSpPr>
        <p:spPr>
          <a:xfrm>
            <a:off x="715631" y="137689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4" name="Text Placeholder 6">
            <a:extLst>
              <a:ext uri="{FF2B5EF4-FFF2-40B4-BE49-F238E27FC236}">
                <a16:creationId xmlns:a16="http://schemas.microsoft.com/office/drawing/2014/main" xmlns="" id="{CA17D8DE-FDD6-7348-A220-6F0655030C2F}"/>
              </a:ext>
            </a:extLst>
          </p:cNvPr>
          <p:cNvSpPr>
            <a:spLocks noGrp="1"/>
          </p:cNvSpPr>
          <p:nvPr>
            <p:ph type="body" sz="quarter" idx="21"/>
          </p:nvPr>
        </p:nvSpPr>
        <p:spPr>
          <a:xfrm>
            <a:off x="715631" y="195524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5" name="Text Placeholder 6">
            <a:extLst>
              <a:ext uri="{FF2B5EF4-FFF2-40B4-BE49-F238E27FC236}">
                <a16:creationId xmlns:a16="http://schemas.microsoft.com/office/drawing/2014/main" xmlns="" id="{CDA97250-85EF-764A-B0D8-DBE1ADF1454B}"/>
              </a:ext>
            </a:extLst>
          </p:cNvPr>
          <p:cNvSpPr>
            <a:spLocks noGrp="1"/>
          </p:cNvSpPr>
          <p:nvPr>
            <p:ph type="body" sz="quarter" idx="22"/>
          </p:nvPr>
        </p:nvSpPr>
        <p:spPr>
          <a:xfrm>
            <a:off x="715631" y="253359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6" name="Text Placeholder 6">
            <a:extLst>
              <a:ext uri="{FF2B5EF4-FFF2-40B4-BE49-F238E27FC236}">
                <a16:creationId xmlns:a16="http://schemas.microsoft.com/office/drawing/2014/main" xmlns="" id="{8802190A-C567-A74C-8B06-44F464F5A29E}"/>
              </a:ext>
            </a:extLst>
          </p:cNvPr>
          <p:cNvSpPr>
            <a:spLocks noGrp="1"/>
          </p:cNvSpPr>
          <p:nvPr>
            <p:ph type="body" sz="quarter" idx="23"/>
          </p:nvPr>
        </p:nvSpPr>
        <p:spPr>
          <a:xfrm>
            <a:off x="715631" y="311194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7" name="Text Placeholder 6">
            <a:extLst>
              <a:ext uri="{FF2B5EF4-FFF2-40B4-BE49-F238E27FC236}">
                <a16:creationId xmlns:a16="http://schemas.microsoft.com/office/drawing/2014/main" xmlns="" id="{2B9B1803-C498-BF4D-AAE3-0AFDA5AC0A9A}"/>
              </a:ext>
            </a:extLst>
          </p:cNvPr>
          <p:cNvSpPr>
            <a:spLocks noGrp="1"/>
          </p:cNvSpPr>
          <p:nvPr>
            <p:ph type="body" sz="quarter" idx="24"/>
          </p:nvPr>
        </p:nvSpPr>
        <p:spPr>
          <a:xfrm>
            <a:off x="715631" y="369029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8" name="Text Placeholder 6">
            <a:extLst>
              <a:ext uri="{FF2B5EF4-FFF2-40B4-BE49-F238E27FC236}">
                <a16:creationId xmlns:a16="http://schemas.microsoft.com/office/drawing/2014/main" xmlns="" id="{98995493-0851-2F43-957B-32479E08AFD4}"/>
              </a:ext>
            </a:extLst>
          </p:cNvPr>
          <p:cNvSpPr>
            <a:spLocks noGrp="1"/>
          </p:cNvSpPr>
          <p:nvPr>
            <p:ph type="body" sz="quarter" idx="25"/>
          </p:nvPr>
        </p:nvSpPr>
        <p:spPr>
          <a:xfrm>
            <a:off x="715631" y="426864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9" name="Text Placeholder 6">
            <a:extLst>
              <a:ext uri="{FF2B5EF4-FFF2-40B4-BE49-F238E27FC236}">
                <a16:creationId xmlns:a16="http://schemas.microsoft.com/office/drawing/2014/main" xmlns="" id="{F5BDDD19-11B4-E745-915C-B9C812252144}"/>
              </a:ext>
            </a:extLst>
          </p:cNvPr>
          <p:cNvSpPr>
            <a:spLocks noGrp="1"/>
          </p:cNvSpPr>
          <p:nvPr>
            <p:ph type="body" sz="quarter" idx="26"/>
          </p:nvPr>
        </p:nvSpPr>
        <p:spPr>
          <a:xfrm>
            <a:off x="715631" y="484699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50" name="Text Placeholder 6">
            <a:extLst>
              <a:ext uri="{FF2B5EF4-FFF2-40B4-BE49-F238E27FC236}">
                <a16:creationId xmlns:a16="http://schemas.microsoft.com/office/drawing/2014/main" xmlns="" id="{F83BED89-F420-2E48-AEFC-47B0B3186EAD}"/>
              </a:ext>
            </a:extLst>
          </p:cNvPr>
          <p:cNvSpPr>
            <a:spLocks noGrp="1"/>
          </p:cNvSpPr>
          <p:nvPr>
            <p:ph type="body" sz="quarter" idx="27"/>
          </p:nvPr>
        </p:nvSpPr>
        <p:spPr>
          <a:xfrm>
            <a:off x="715631" y="5425342"/>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20094295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457200"/>
            <a:ext cx="8426881" cy="642938"/>
          </a:xfrm>
          <a:prstGeom prst="rect">
            <a:avLst/>
          </a:prstGeom>
        </p:spPr>
        <p:txBody>
          <a:bodyPr>
            <a:normAutofit/>
          </a:bodyPr>
          <a:lstStyle>
            <a:lvl1pPr algn="l">
              <a:defRPr sz="2800" b="0" i="0">
                <a:solidFill>
                  <a:schemeClr val="accent1"/>
                </a:solidFill>
                <a:latin typeface="Museo Sans 500" panose="02000000000000000000" pitchFamily="2" charset="77"/>
              </a:defRPr>
            </a:lvl1pPr>
          </a:lstStyle>
          <a:p>
            <a:r>
              <a:rPr lang="en-US" smtClean="0"/>
              <a:t>Click to edit Master title style</a:t>
            </a:r>
            <a:endParaRPr lang="en-US" dirty="0"/>
          </a:p>
        </p:txBody>
      </p:sp>
      <p:sp>
        <p:nvSpPr>
          <p:cNvPr id="3" name="Slide Number Placeholder 2">
            <a:extLst>
              <a:ext uri="{FF2B5EF4-FFF2-40B4-BE49-F238E27FC236}">
                <a16:creationId xmlns:a16="http://schemas.microsoft.com/office/drawing/2014/main" xmlns="" id="{59C6D261-9C20-4E42-A740-F90FB7F57BB0}"/>
              </a:ext>
            </a:extLst>
          </p:cNvPr>
          <p:cNvSpPr>
            <a:spLocks noGrp="1"/>
          </p:cNvSpPr>
          <p:nvPr>
            <p:ph type="sldNum" sz="quarter" idx="15"/>
          </p:nvPr>
        </p:nvSpPr>
        <p:spPr/>
        <p:txBody>
          <a:bodyPr/>
          <a:lstStyle/>
          <a:p>
            <a:fld id="{839D1246-EA95-F149-9963-985D7879D2E4}" type="slidenum">
              <a:rPr lang="en-US" smtClean="0"/>
              <a:t>‹#›</a:t>
            </a:fld>
            <a:endParaRPr lang="en-US" dirty="0"/>
          </a:p>
        </p:txBody>
      </p:sp>
      <p:sp>
        <p:nvSpPr>
          <p:cNvPr id="8" name="Text Placeholder 11">
            <a:extLst>
              <a:ext uri="{FF2B5EF4-FFF2-40B4-BE49-F238E27FC236}">
                <a16:creationId xmlns:a16="http://schemas.microsoft.com/office/drawing/2014/main" xmlns="" id="{7CCBA29A-1D64-FC41-9C54-F57E6BDCA8C2}"/>
              </a:ext>
            </a:extLst>
          </p:cNvPr>
          <p:cNvSpPr>
            <a:spLocks noGrp="1"/>
          </p:cNvSpPr>
          <p:nvPr>
            <p:ph type="body" sz="quarter" idx="17" hasCustomPrompt="1"/>
          </p:nvPr>
        </p:nvSpPr>
        <p:spPr>
          <a:xfrm>
            <a:off x="358559" y="231311"/>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
        <p:nvSpPr>
          <p:cNvPr id="9" name="Content Placeholder 8">
            <a:extLst>
              <a:ext uri="{FF2B5EF4-FFF2-40B4-BE49-F238E27FC236}">
                <a16:creationId xmlns:a16="http://schemas.microsoft.com/office/drawing/2014/main" xmlns="" id="{092EC8FA-75F8-294D-9D90-7885988C357C}"/>
              </a:ext>
            </a:extLst>
          </p:cNvPr>
          <p:cNvSpPr>
            <a:spLocks noGrp="1"/>
          </p:cNvSpPr>
          <p:nvPr>
            <p:ph sz="quarter" idx="18"/>
          </p:nvPr>
        </p:nvSpPr>
        <p:spPr>
          <a:xfrm>
            <a:off x="565265" y="1371600"/>
            <a:ext cx="8007588" cy="4538132"/>
          </a:xfrm>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04973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umn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457200"/>
            <a:ext cx="8426881" cy="642938"/>
          </a:xfrm>
          <a:prstGeom prst="rect">
            <a:avLst/>
          </a:prstGeom>
        </p:spPr>
        <p:txBody>
          <a:bodyPr>
            <a:normAutofit/>
          </a:bodyPr>
          <a:lstStyle>
            <a:lvl1pPr algn="l">
              <a:defRPr sz="2800" b="0" i="0">
                <a:solidFill>
                  <a:schemeClr val="accent1"/>
                </a:solidFill>
                <a:latin typeface="Museo Sans 500" panose="02000000000000000000" pitchFamily="2" charset="77"/>
              </a:defRPr>
            </a:lvl1pPr>
          </a:lstStyle>
          <a:p>
            <a:r>
              <a:rPr lang="en-US" smtClean="0"/>
              <a:t>Click to edit Master title style</a:t>
            </a:r>
            <a:endParaRPr lang="en-US" dirty="0"/>
          </a:p>
        </p:txBody>
      </p:sp>
      <p:sp>
        <p:nvSpPr>
          <p:cNvPr id="2" name="Footer Placeholder 1">
            <a:extLst>
              <a:ext uri="{FF2B5EF4-FFF2-40B4-BE49-F238E27FC236}">
                <a16:creationId xmlns:a16="http://schemas.microsoft.com/office/drawing/2014/main" xmlns="" id="{B1A0DF2F-50E6-2B48-8451-49DFCA2373D7}"/>
              </a:ext>
            </a:extLst>
          </p:cNvPr>
          <p:cNvSpPr>
            <a:spLocks noGrp="1"/>
          </p:cNvSpPr>
          <p:nvPr>
            <p:ph type="ftr" sz="quarter" idx="15"/>
          </p:nvPr>
        </p:nvSpPr>
        <p:spPr/>
        <p:txBody>
          <a:bodyPr/>
          <a:lstStyle>
            <a:lvl1pPr>
              <a:defRPr/>
            </a:lvl1pPr>
          </a:lstStyle>
          <a:p>
            <a:r>
              <a:rPr lang="en-US" smtClean="0"/>
              <a:t>Midwest Lenders Association</a:t>
            </a:r>
            <a:endParaRPr lang="en-US" dirty="0"/>
          </a:p>
        </p:txBody>
      </p:sp>
      <p:sp>
        <p:nvSpPr>
          <p:cNvPr id="3" name="Slide Number Placeholder 2">
            <a:extLst>
              <a:ext uri="{FF2B5EF4-FFF2-40B4-BE49-F238E27FC236}">
                <a16:creationId xmlns:a16="http://schemas.microsoft.com/office/drawing/2014/main" xmlns="" id="{3A84E9DF-C1C3-C640-A1C9-32E0B2081218}"/>
              </a:ext>
            </a:extLst>
          </p:cNvPr>
          <p:cNvSpPr>
            <a:spLocks noGrp="1"/>
          </p:cNvSpPr>
          <p:nvPr>
            <p:ph type="sldNum" sz="quarter" idx="16"/>
          </p:nvPr>
        </p:nvSpPr>
        <p:spPr/>
        <p:txBody>
          <a:bodyPr/>
          <a:lstStyle/>
          <a:p>
            <a:fld id="{839D1246-EA95-F149-9963-985D7879D2E4}" type="slidenum">
              <a:rPr lang="en-US" smtClean="0"/>
              <a:t>‹#›</a:t>
            </a:fld>
            <a:endParaRPr lang="en-US"/>
          </a:p>
        </p:txBody>
      </p:sp>
      <p:sp>
        <p:nvSpPr>
          <p:cNvPr id="8" name="Content Placeholder 7">
            <a:extLst>
              <a:ext uri="{FF2B5EF4-FFF2-40B4-BE49-F238E27FC236}">
                <a16:creationId xmlns:a16="http://schemas.microsoft.com/office/drawing/2014/main" xmlns="" id="{C79A6EFE-7F1A-E246-B4F3-AAE8B97212B1}"/>
              </a:ext>
            </a:extLst>
          </p:cNvPr>
          <p:cNvSpPr>
            <a:spLocks noGrp="1"/>
          </p:cNvSpPr>
          <p:nvPr>
            <p:ph sz="quarter" idx="17"/>
          </p:nvPr>
        </p:nvSpPr>
        <p:spPr>
          <a:xfrm>
            <a:off x="570343" y="1363288"/>
            <a:ext cx="3768899" cy="4494588"/>
          </a:xfrm>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a:extLst>
              <a:ext uri="{FF2B5EF4-FFF2-40B4-BE49-F238E27FC236}">
                <a16:creationId xmlns:a16="http://schemas.microsoft.com/office/drawing/2014/main" xmlns="" id="{72893318-94DC-144D-B8DE-5B96D4D72A21}"/>
              </a:ext>
            </a:extLst>
          </p:cNvPr>
          <p:cNvSpPr>
            <a:spLocks noGrp="1"/>
          </p:cNvSpPr>
          <p:nvPr>
            <p:ph type="body" sz="quarter" idx="19" hasCustomPrompt="1"/>
          </p:nvPr>
        </p:nvSpPr>
        <p:spPr>
          <a:xfrm>
            <a:off x="358559" y="228600"/>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
        <p:nvSpPr>
          <p:cNvPr id="13" name="Content Placeholder 7">
            <a:extLst>
              <a:ext uri="{FF2B5EF4-FFF2-40B4-BE49-F238E27FC236}">
                <a16:creationId xmlns:a16="http://schemas.microsoft.com/office/drawing/2014/main" xmlns="" id="{8838B5BF-2363-014F-896B-16F322D68AB8}"/>
              </a:ext>
            </a:extLst>
          </p:cNvPr>
          <p:cNvSpPr>
            <a:spLocks noGrp="1"/>
          </p:cNvSpPr>
          <p:nvPr>
            <p:ph sz="quarter" idx="20"/>
          </p:nvPr>
        </p:nvSpPr>
        <p:spPr>
          <a:xfrm>
            <a:off x="4803954" y="1363288"/>
            <a:ext cx="3768899" cy="4494588"/>
          </a:xfrm>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007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column bullets">
    <p:spTree>
      <p:nvGrpSpPr>
        <p:cNvPr id="1" name=""/>
        <p:cNvGrpSpPr/>
        <p:nvPr/>
      </p:nvGrpSpPr>
      <p:grpSpPr>
        <a:xfrm>
          <a:off x="0" y="0"/>
          <a:ext cx="0" cy="0"/>
          <a:chOff x="0" y="0"/>
          <a:chExt cx="0" cy="0"/>
        </a:xfrm>
      </p:grpSpPr>
      <p:sp>
        <p:nvSpPr>
          <p:cNvPr id="5" name="Content Placeholder 2"/>
          <p:cNvSpPr>
            <a:spLocks noGrp="1"/>
          </p:cNvSpPr>
          <p:nvPr>
            <p:ph idx="11" hasCustomPrompt="1"/>
          </p:nvPr>
        </p:nvSpPr>
        <p:spPr>
          <a:xfrm>
            <a:off x="526270" y="1622893"/>
            <a:ext cx="2356670" cy="4214813"/>
          </a:xfrm>
          <a:prstGeom prst="rect">
            <a:avLst/>
          </a:prstGeom>
        </p:spPr>
        <p:txBody>
          <a:bodyPr>
            <a:normAutofit/>
          </a:bodyPr>
          <a:lstStyle>
            <a:lvl1pPr marL="0" indent="-58025">
              <a:spcBef>
                <a:spcPts val="0"/>
              </a:spcBef>
              <a:buClr>
                <a:schemeClr val="accent1"/>
              </a:buClr>
              <a:buFont typeface="Verdana" pitchFamily="34" charset="0"/>
              <a:buChar char=" "/>
              <a:defRPr sz="1000" b="0">
                <a:solidFill>
                  <a:schemeClr val="tx1"/>
                </a:solidFill>
              </a:defRPr>
            </a:lvl1pPr>
            <a:lvl2pPr marL="182880" indent="-91440">
              <a:lnSpc>
                <a:spcPts val="2343"/>
              </a:lnSpc>
              <a:spcBef>
                <a:spcPts val="0"/>
              </a:spcBef>
              <a:buClr>
                <a:schemeClr val="accent1"/>
              </a:buClr>
              <a:defRPr sz="10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a:p>
            <a:pPr lvl="1"/>
            <a:r>
              <a:rPr lang="en-US" dirty="0"/>
              <a:t>Second level</a:t>
            </a:r>
          </a:p>
        </p:txBody>
      </p:sp>
      <p:sp>
        <p:nvSpPr>
          <p:cNvPr id="7" name="Title 1"/>
          <p:cNvSpPr>
            <a:spLocks noGrp="1"/>
          </p:cNvSpPr>
          <p:nvPr>
            <p:ph type="title"/>
          </p:nvPr>
        </p:nvSpPr>
        <p:spPr>
          <a:xfrm>
            <a:off x="358559" y="457200"/>
            <a:ext cx="8426881" cy="642938"/>
          </a:xfrm>
          <a:prstGeom prst="rect">
            <a:avLst/>
          </a:prstGeom>
        </p:spPr>
        <p:txBody>
          <a:bodyPr>
            <a:normAutofit/>
          </a:bodyPr>
          <a:lstStyle>
            <a:lvl1pPr algn="l">
              <a:defRPr sz="2800" b="0" i="0">
                <a:solidFill>
                  <a:schemeClr val="accent1"/>
                </a:solidFill>
                <a:latin typeface="Museo Sans 500" panose="02000000000000000000" pitchFamily="2" charset="77"/>
              </a:defRPr>
            </a:lvl1pPr>
          </a:lstStyle>
          <a:p>
            <a:r>
              <a:rPr lang="en-US" smtClean="0"/>
              <a:t>Click to edit Master title style</a:t>
            </a:r>
            <a:endParaRPr lang="en-US" dirty="0"/>
          </a:p>
        </p:txBody>
      </p:sp>
      <p:sp>
        <p:nvSpPr>
          <p:cNvPr id="9" name="Content Placeholder 2">
            <a:extLst>
              <a:ext uri="{FF2B5EF4-FFF2-40B4-BE49-F238E27FC236}">
                <a16:creationId xmlns:a16="http://schemas.microsoft.com/office/drawing/2014/main" xmlns="" id="{DB7F33E7-84D8-E949-B7FE-00BCD07A2528}"/>
              </a:ext>
            </a:extLst>
          </p:cNvPr>
          <p:cNvSpPr>
            <a:spLocks noGrp="1"/>
          </p:cNvSpPr>
          <p:nvPr>
            <p:ph idx="14" hasCustomPrompt="1"/>
          </p:nvPr>
        </p:nvSpPr>
        <p:spPr>
          <a:xfrm>
            <a:off x="526270" y="1406159"/>
            <a:ext cx="2356670" cy="214313"/>
          </a:xfrm>
          <a:prstGeom prst="rect">
            <a:avLst/>
          </a:prstGeom>
        </p:spPr>
        <p:txBody>
          <a:bodyPr>
            <a:noAutofit/>
          </a:bodyPr>
          <a:lstStyle>
            <a:lvl1pPr marL="58025" indent="-58025">
              <a:buClr>
                <a:schemeClr val="accent1"/>
              </a:buClr>
              <a:buFont typeface="Verdana" pitchFamily="34" charset="0"/>
              <a:buChar char=" "/>
              <a:defRPr sz="1100" b="1">
                <a:solidFill>
                  <a:schemeClr val="tx1"/>
                </a:solidFill>
                <a:latin typeface="+mj-lt"/>
              </a:defRPr>
            </a:lvl1pPr>
            <a:lvl2pPr marL="260366" indent="-159196">
              <a:lnSpc>
                <a:spcPts val="2343"/>
              </a:lnSpc>
              <a:spcBef>
                <a:spcPts val="1312"/>
              </a:spcBef>
              <a:buClr>
                <a:schemeClr val="accent1"/>
              </a:buClr>
              <a:defRPr sz="15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p:txBody>
      </p:sp>
      <p:sp>
        <p:nvSpPr>
          <p:cNvPr id="15" name="Content Placeholder 2">
            <a:extLst>
              <a:ext uri="{FF2B5EF4-FFF2-40B4-BE49-F238E27FC236}">
                <a16:creationId xmlns:a16="http://schemas.microsoft.com/office/drawing/2014/main" xmlns="" id="{0C0A8C3D-0B37-044E-8773-1CB22C252AB8}"/>
              </a:ext>
            </a:extLst>
          </p:cNvPr>
          <p:cNvSpPr>
            <a:spLocks noGrp="1"/>
          </p:cNvSpPr>
          <p:nvPr>
            <p:ph idx="16" hasCustomPrompt="1"/>
          </p:nvPr>
        </p:nvSpPr>
        <p:spPr>
          <a:xfrm>
            <a:off x="6257358" y="1406159"/>
            <a:ext cx="2356670" cy="214313"/>
          </a:xfrm>
          <a:prstGeom prst="rect">
            <a:avLst/>
          </a:prstGeom>
        </p:spPr>
        <p:txBody>
          <a:bodyPr>
            <a:noAutofit/>
          </a:bodyPr>
          <a:lstStyle>
            <a:lvl1pPr marL="58025" indent="-58025">
              <a:buClr>
                <a:schemeClr val="accent1"/>
              </a:buClr>
              <a:buFont typeface="Verdana" pitchFamily="34" charset="0"/>
              <a:buChar char=" "/>
              <a:defRPr sz="1100" b="1">
                <a:solidFill>
                  <a:schemeClr val="tx1"/>
                </a:solidFill>
                <a:latin typeface="+mj-lt"/>
              </a:defRPr>
            </a:lvl1pPr>
            <a:lvl2pPr marL="260366" indent="-159196">
              <a:lnSpc>
                <a:spcPts val="2343"/>
              </a:lnSpc>
              <a:spcBef>
                <a:spcPts val="1312"/>
              </a:spcBef>
              <a:buClr>
                <a:schemeClr val="accent1"/>
              </a:buClr>
              <a:defRPr sz="15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p:txBody>
      </p:sp>
      <p:sp>
        <p:nvSpPr>
          <p:cNvPr id="17" name="Content Placeholder 2">
            <a:extLst>
              <a:ext uri="{FF2B5EF4-FFF2-40B4-BE49-F238E27FC236}">
                <a16:creationId xmlns:a16="http://schemas.microsoft.com/office/drawing/2014/main" xmlns="" id="{2451A3E4-9E59-5943-A7D2-6ADB808266F5}"/>
              </a:ext>
            </a:extLst>
          </p:cNvPr>
          <p:cNvSpPr>
            <a:spLocks noGrp="1"/>
          </p:cNvSpPr>
          <p:nvPr>
            <p:ph idx="18" hasCustomPrompt="1"/>
          </p:nvPr>
        </p:nvSpPr>
        <p:spPr>
          <a:xfrm>
            <a:off x="3393665" y="1406159"/>
            <a:ext cx="2356670" cy="214313"/>
          </a:xfrm>
          <a:prstGeom prst="rect">
            <a:avLst/>
          </a:prstGeom>
        </p:spPr>
        <p:txBody>
          <a:bodyPr>
            <a:noAutofit/>
          </a:bodyPr>
          <a:lstStyle>
            <a:lvl1pPr marL="58025" indent="-58025">
              <a:buClr>
                <a:schemeClr val="accent1"/>
              </a:buClr>
              <a:buFont typeface="Verdana" pitchFamily="34" charset="0"/>
              <a:buChar char=" "/>
              <a:defRPr sz="1100" b="1">
                <a:solidFill>
                  <a:schemeClr val="tx1"/>
                </a:solidFill>
                <a:latin typeface="+mj-lt"/>
              </a:defRPr>
            </a:lvl1pPr>
            <a:lvl2pPr marL="260366" indent="-159196">
              <a:lnSpc>
                <a:spcPts val="2343"/>
              </a:lnSpc>
              <a:spcBef>
                <a:spcPts val="1312"/>
              </a:spcBef>
              <a:buClr>
                <a:schemeClr val="accent1"/>
              </a:buClr>
              <a:defRPr sz="15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p:txBody>
      </p:sp>
      <p:sp>
        <p:nvSpPr>
          <p:cNvPr id="2" name="Footer Placeholder 1">
            <a:extLst>
              <a:ext uri="{FF2B5EF4-FFF2-40B4-BE49-F238E27FC236}">
                <a16:creationId xmlns:a16="http://schemas.microsoft.com/office/drawing/2014/main" xmlns="" id="{48435532-194A-CD42-8DDE-B83CD550D17D}"/>
              </a:ext>
            </a:extLst>
          </p:cNvPr>
          <p:cNvSpPr>
            <a:spLocks noGrp="1"/>
          </p:cNvSpPr>
          <p:nvPr>
            <p:ph type="ftr" sz="quarter" idx="19"/>
          </p:nvPr>
        </p:nvSpPr>
        <p:spPr/>
        <p:txBody>
          <a:bodyPr/>
          <a:lstStyle/>
          <a:p>
            <a:r>
              <a:rPr lang="en-US" smtClean="0"/>
              <a:t>Midwest Lenders Association</a:t>
            </a:r>
            <a:endParaRPr lang="en-US"/>
          </a:p>
        </p:txBody>
      </p:sp>
      <p:sp>
        <p:nvSpPr>
          <p:cNvPr id="3" name="Slide Number Placeholder 2">
            <a:extLst>
              <a:ext uri="{FF2B5EF4-FFF2-40B4-BE49-F238E27FC236}">
                <a16:creationId xmlns:a16="http://schemas.microsoft.com/office/drawing/2014/main" xmlns="" id="{6CAE16A7-ADFD-AE4D-8B17-1B382841B940}"/>
              </a:ext>
            </a:extLst>
          </p:cNvPr>
          <p:cNvSpPr>
            <a:spLocks noGrp="1"/>
          </p:cNvSpPr>
          <p:nvPr>
            <p:ph type="sldNum" sz="quarter" idx="20"/>
          </p:nvPr>
        </p:nvSpPr>
        <p:spPr/>
        <p:txBody>
          <a:bodyPr/>
          <a:lstStyle/>
          <a:p>
            <a:fld id="{839D1246-EA95-F149-9963-985D7879D2E4}" type="slidenum">
              <a:rPr lang="en-US" smtClean="0"/>
              <a:t>‹#›</a:t>
            </a:fld>
            <a:endParaRPr lang="en-US"/>
          </a:p>
        </p:txBody>
      </p:sp>
      <p:sp>
        <p:nvSpPr>
          <p:cNvPr id="12" name="Content Placeholder 2">
            <a:extLst>
              <a:ext uri="{FF2B5EF4-FFF2-40B4-BE49-F238E27FC236}">
                <a16:creationId xmlns:a16="http://schemas.microsoft.com/office/drawing/2014/main" xmlns="" id="{88284FEB-9D82-9B40-9AEF-B48507E0C204}"/>
              </a:ext>
            </a:extLst>
          </p:cNvPr>
          <p:cNvSpPr>
            <a:spLocks noGrp="1"/>
          </p:cNvSpPr>
          <p:nvPr>
            <p:ph idx="21" hasCustomPrompt="1"/>
          </p:nvPr>
        </p:nvSpPr>
        <p:spPr>
          <a:xfrm>
            <a:off x="3395515" y="1622893"/>
            <a:ext cx="2356670" cy="4214813"/>
          </a:xfrm>
          <a:prstGeom prst="rect">
            <a:avLst/>
          </a:prstGeom>
        </p:spPr>
        <p:txBody>
          <a:bodyPr>
            <a:normAutofit/>
          </a:bodyPr>
          <a:lstStyle>
            <a:lvl1pPr marL="0" indent="-58025">
              <a:spcBef>
                <a:spcPts val="0"/>
              </a:spcBef>
              <a:buClr>
                <a:schemeClr val="accent1"/>
              </a:buClr>
              <a:buFont typeface="Verdana" pitchFamily="34" charset="0"/>
              <a:buChar char=" "/>
              <a:defRPr sz="1000" b="0">
                <a:solidFill>
                  <a:schemeClr val="tx1"/>
                </a:solidFill>
              </a:defRPr>
            </a:lvl1pPr>
            <a:lvl2pPr marL="182880" indent="-91440">
              <a:lnSpc>
                <a:spcPts val="2343"/>
              </a:lnSpc>
              <a:spcBef>
                <a:spcPts val="0"/>
              </a:spcBef>
              <a:buClr>
                <a:schemeClr val="accent1"/>
              </a:buClr>
              <a:defRPr sz="10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a:p>
            <a:pPr lvl="1"/>
            <a:r>
              <a:rPr lang="en-US" dirty="0"/>
              <a:t>Second level</a:t>
            </a:r>
          </a:p>
        </p:txBody>
      </p:sp>
      <p:sp>
        <p:nvSpPr>
          <p:cNvPr id="13" name="Content Placeholder 2">
            <a:extLst>
              <a:ext uri="{FF2B5EF4-FFF2-40B4-BE49-F238E27FC236}">
                <a16:creationId xmlns:a16="http://schemas.microsoft.com/office/drawing/2014/main" xmlns="" id="{8AD888EC-4307-214F-9AA9-B1F84F45AB8F}"/>
              </a:ext>
            </a:extLst>
          </p:cNvPr>
          <p:cNvSpPr>
            <a:spLocks noGrp="1"/>
          </p:cNvSpPr>
          <p:nvPr>
            <p:ph idx="22" hasCustomPrompt="1"/>
          </p:nvPr>
        </p:nvSpPr>
        <p:spPr>
          <a:xfrm>
            <a:off x="6261058" y="1622893"/>
            <a:ext cx="2356670" cy="4214813"/>
          </a:xfrm>
          <a:prstGeom prst="rect">
            <a:avLst/>
          </a:prstGeom>
        </p:spPr>
        <p:txBody>
          <a:bodyPr>
            <a:normAutofit/>
          </a:bodyPr>
          <a:lstStyle>
            <a:lvl1pPr marL="0" indent="-58025">
              <a:spcBef>
                <a:spcPts val="0"/>
              </a:spcBef>
              <a:buClr>
                <a:schemeClr val="accent1"/>
              </a:buClr>
              <a:buFont typeface="Verdana" pitchFamily="34" charset="0"/>
              <a:buChar char=" "/>
              <a:defRPr sz="1000" b="0">
                <a:solidFill>
                  <a:schemeClr val="tx1"/>
                </a:solidFill>
              </a:defRPr>
            </a:lvl1pPr>
            <a:lvl2pPr marL="182880" indent="-91440">
              <a:lnSpc>
                <a:spcPts val="2343"/>
              </a:lnSpc>
              <a:spcBef>
                <a:spcPts val="0"/>
              </a:spcBef>
              <a:buClr>
                <a:schemeClr val="accent1"/>
              </a:buClr>
              <a:defRPr sz="10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a:p>
            <a:pPr lvl="1"/>
            <a:r>
              <a:rPr lang="en-US" dirty="0"/>
              <a:t>Second level</a:t>
            </a:r>
          </a:p>
        </p:txBody>
      </p:sp>
      <p:sp>
        <p:nvSpPr>
          <p:cNvPr id="14" name="Text Placeholder 11">
            <a:extLst>
              <a:ext uri="{FF2B5EF4-FFF2-40B4-BE49-F238E27FC236}">
                <a16:creationId xmlns:a16="http://schemas.microsoft.com/office/drawing/2014/main" xmlns="" id="{221B196E-3EC6-1E44-8FCC-3A100EA39C12}"/>
              </a:ext>
            </a:extLst>
          </p:cNvPr>
          <p:cNvSpPr>
            <a:spLocks noGrp="1"/>
          </p:cNvSpPr>
          <p:nvPr>
            <p:ph type="body" sz="quarter" idx="17" hasCustomPrompt="1"/>
          </p:nvPr>
        </p:nvSpPr>
        <p:spPr>
          <a:xfrm>
            <a:off x="358559" y="228600"/>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38169725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3_Title Layout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D705E53-267F-F44C-B34C-8FCD729A1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lvl1pPr>
              <a:defRPr/>
            </a:lvl1pPr>
          </a:lstStyle>
          <a:p>
            <a:r>
              <a:rPr lang="en-US" smtClean="0"/>
              <a:t>Midwest Lenders Association</a:t>
            </a:r>
            <a:endParaRPr lang="en-US" dirty="0"/>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t>‹#›</a:t>
            </a:fld>
            <a:endParaRPr lang="en-US"/>
          </a:p>
        </p:txBody>
      </p:sp>
      <p:cxnSp>
        <p:nvCxnSpPr>
          <p:cNvPr id="12" name="Straight Connector 11">
            <a:extLst>
              <a:ext uri="{FF2B5EF4-FFF2-40B4-BE49-F238E27FC236}">
                <a16:creationId xmlns:a16="http://schemas.microsoft.com/office/drawing/2014/main" xmlns="" id="{5813B241-D3EB-B749-90B8-73A272EC9913}"/>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3CB99EDC-2807-1649-9321-B624C9394834}"/>
              </a:ext>
            </a:extLst>
          </p:cNvPr>
          <p:cNvSpPr txBox="1"/>
          <p:nvPr/>
        </p:nvSpPr>
        <p:spPr>
          <a:xfrm>
            <a:off x="287144" y="6437774"/>
            <a:ext cx="1856771" cy="207749"/>
          </a:xfrm>
          <a:prstGeom prst="rect">
            <a:avLst/>
          </a:prstGeom>
          <a:noFill/>
        </p:spPr>
        <p:txBody>
          <a:bodyPr wrap="square" rtlCol="0">
            <a:spAutoFit/>
          </a:bodyPr>
          <a:lstStyle/>
          <a:p>
            <a:r>
              <a:rPr lang="en-US" sz="750" b="1" i="0" dirty="0">
                <a:solidFill>
                  <a:schemeClr val="bg1"/>
                </a:solidFill>
                <a:latin typeface="Museo Sans 300" panose="02000000000000000000" pitchFamily="2" charset="77"/>
              </a:rPr>
              <a:t>Red Capital Group</a:t>
            </a:r>
          </a:p>
        </p:txBody>
      </p:sp>
    </p:spTree>
    <p:extLst>
      <p:ext uri="{BB962C8B-B14F-4D97-AF65-F5344CB8AC3E}">
        <p14:creationId xmlns:p14="http://schemas.microsoft.com/office/powerpoint/2010/main" val="839016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column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A2575F3-F7AB-F94C-BF93-453756BE6334}"/>
              </a:ext>
            </a:extLst>
          </p:cNvPr>
          <p:cNvSpPr>
            <a:spLocks noGrp="1"/>
          </p:cNvSpPr>
          <p:nvPr>
            <p:ph type="pic" sz="quarter" idx="19"/>
          </p:nvPr>
        </p:nvSpPr>
        <p:spPr>
          <a:xfrm>
            <a:off x="754758" y="1214184"/>
            <a:ext cx="1992757" cy="1993406"/>
          </a:xfrm>
        </p:spPr>
        <p:txBody>
          <a:bodyPr/>
          <a:lstStyle/>
          <a:p>
            <a:r>
              <a:rPr lang="en-US" smtClean="0"/>
              <a:t>Click icon to add picture</a:t>
            </a:r>
            <a:endParaRPr lang="en-US"/>
          </a:p>
        </p:txBody>
      </p:sp>
      <p:sp>
        <p:nvSpPr>
          <p:cNvPr id="19" name="Picture Placeholder 2">
            <a:extLst>
              <a:ext uri="{FF2B5EF4-FFF2-40B4-BE49-F238E27FC236}">
                <a16:creationId xmlns:a16="http://schemas.microsoft.com/office/drawing/2014/main" xmlns="" id="{1DEDD1F7-23FF-FB41-AB6D-17FBD2ECC200}"/>
              </a:ext>
            </a:extLst>
          </p:cNvPr>
          <p:cNvSpPr>
            <a:spLocks noGrp="1"/>
          </p:cNvSpPr>
          <p:nvPr>
            <p:ph type="pic" sz="quarter" idx="20"/>
          </p:nvPr>
        </p:nvSpPr>
        <p:spPr>
          <a:xfrm>
            <a:off x="6396484" y="1214184"/>
            <a:ext cx="1992757" cy="1993406"/>
          </a:xfrm>
        </p:spPr>
        <p:txBody>
          <a:bodyPr/>
          <a:lstStyle/>
          <a:p>
            <a:r>
              <a:rPr lang="en-US" smtClean="0"/>
              <a:t>Click icon to add picture</a:t>
            </a:r>
            <a:endParaRPr lang="en-US"/>
          </a:p>
        </p:txBody>
      </p:sp>
      <p:sp>
        <p:nvSpPr>
          <p:cNvPr id="20" name="Picture Placeholder 2">
            <a:extLst>
              <a:ext uri="{FF2B5EF4-FFF2-40B4-BE49-F238E27FC236}">
                <a16:creationId xmlns:a16="http://schemas.microsoft.com/office/drawing/2014/main" xmlns="" id="{D2171EC4-83DE-D24A-956F-8A1E355D107B}"/>
              </a:ext>
            </a:extLst>
          </p:cNvPr>
          <p:cNvSpPr>
            <a:spLocks noGrp="1"/>
          </p:cNvSpPr>
          <p:nvPr>
            <p:ph type="pic" sz="quarter" idx="21"/>
          </p:nvPr>
        </p:nvSpPr>
        <p:spPr>
          <a:xfrm>
            <a:off x="3575620" y="1214184"/>
            <a:ext cx="1992757" cy="1993406"/>
          </a:xfrm>
        </p:spPr>
        <p:txBody>
          <a:bodyPr/>
          <a:lstStyle/>
          <a:p>
            <a:r>
              <a:rPr lang="en-US" smtClean="0"/>
              <a:t>Click icon to add picture</a:t>
            </a:r>
            <a:endParaRPr lang="en-US"/>
          </a:p>
        </p:txBody>
      </p:sp>
      <p:sp>
        <p:nvSpPr>
          <p:cNvPr id="6" name="Footer Placeholder 5">
            <a:extLst>
              <a:ext uri="{FF2B5EF4-FFF2-40B4-BE49-F238E27FC236}">
                <a16:creationId xmlns:a16="http://schemas.microsoft.com/office/drawing/2014/main" xmlns="" id="{24F222C1-372C-5844-A3FC-151199E6A7B3}"/>
              </a:ext>
            </a:extLst>
          </p:cNvPr>
          <p:cNvSpPr>
            <a:spLocks noGrp="1"/>
          </p:cNvSpPr>
          <p:nvPr>
            <p:ph type="ftr" sz="quarter" idx="29"/>
          </p:nvPr>
        </p:nvSpPr>
        <p:spPr/>
        <p:txBody>
          <a:bodyPr/>
          <a:lstStyle/>
          <a:p>
            <a:r>
              <a:rPr lang="en-US" smtClean="0"/>
              <a:t>Midwest Lenders Association</a:t>
            </a:r>
            <a:endParaRPr lang="en-US"/>
          </a:p>
        </p:txBody>
      </p:sp>
      <p:sp>
        <p:nvSpPr>
          <p:cNvPr id="8" name="Slide Number Placeholder 7">
            <a:extLst>
              <a:ext uri="{FF2B5EF4-FFF2-40B4-BE49-F238E27FC236}">
                <a16:creationId xmlns:a16="http://schemas.microsoft.com/office/drawing/2014/main" xmlns="" id="{42EC7C92-5098-9449-B1D9-630049F8F369}"/>
              </a:ext>
            </a:extLst>
          </p:cNvPr>
          <p:cNvSpPr>
            <a:spLocks noGrp="1"/>
          </p:cNvSpPr>
          <p:nvPr>
            <p:ph type="sldNum" sz="quarter" idx="30"/>
          </p:nvPr>
        </p:nvSpPr>
        <p:spPr/>
        <p:txBody>
          <a:bodyPr/>
          <a:lstStyle/>
          <a:p>
            <a:fld id="{839D1246-EA95-F149-9963-985D7879D2E4}" type="slidenum">
              <a:rPr lang="en-US" smtClean="0"/>
              <a:t>‹#›</a:t>
            </a:fld>
            <a:endParaRPr lang="en-US"/>
          </a:p>
        </p:txBody>
      </p:sp>
      <p:sp>
        <p:nvSpPr>
          <p:cNvPr id="10" name="Text Placeholder 9">
            <a:extLst>
              <a:ext uri="{FF2B5EF4-FFF2-40B4-BE49-F238E27FC236}">
                <a16:creationId xmlns:a16="http://schemas.microsoft.com/office/drawing/2014/main" xmlns="" id="{C7D41469-F18F-2644-97BA-4F076FE869D5}"/>
              </a:ext>
            </a:extLst>
          </p:cNvPr>
          <p:cNvSpPr>
            <a:spLocks noGrp="1"/>
          </p:cNvSpPr>
          <p:nvPr>
            <p:ph type="body" sz="quarter" idx="31"/>
          </p:nvPr>
        </p:nvSpPr>
        <p:spPr>
          <a:xfrm>
            <a:off x="573088" y="3626687"/>
            <a:ext cx="2355850" cy="428625"/>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28" name="Text Placeholder 9">
            <a:extLst>
              <a:ext uri="{FF2B5EF4-FFF2-40B4-BE49-F238E27FC236}">
                <a16:creationId xmlns:a16="http://schemas.microsoft.com/office/drawing/2014/main" xmlns="" id="{CF91284E-FE73-AF42-8DDA-6A0B94B1662B}"/>
              </a:ext>
            </a:extLst>
          </p:cNvPr>
          <p:cNvSpPr>
            <a:spLocks noGrp="1"/>
          </p:cNvSpPr>
          <p:nvPr>
            <p:ph type="body" sz="quarter" idx="32"/>
          </p:nvPr>
        </p:nvSpPr>
        <p:spPr>
          <a:xfrm>
            <a:off x="573088" y="3435495"/>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29" name="Text Placeholder 9">
            <a:extLst>
              <a:ext uri="{FF2B5EF4-FFF2-40B4-BE49-F238E27FC236}">
                <a16:creationId xmlns:a16="http://schemas.microsoft.com/office/drawing/2014/main" xmlns="" id="{8BB52C03-71AF-0C4C-8902-8222E9250A12}"/>
              </a:ext>
            </a:extLst>
          </p:cNvPr>
          <p:cNvSpPr>
            <a:spLocks noGrp="1"/>
          </p:cNvSpPr>
          <p:nvPr>
            <p:ph type="body" sz="quarter" idx="33"/>
          </p:nvPr>
        </p:nvSpPr>
        <p:spPr>
          <a:xfrm>
            <a:off x="573088" y="4283393"/>
            <a:ext cx="2355850" cy="1717357"/>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0" name="Text Placeholder 9">
            <a:extLst>
              <a:ext uri="{FF2B5EF4-FFF2-40B4-BE49-F238E27FC236}">
                <a16:creationId xmlns:a16="http://schemas.microsoft.com/office/drawing/2014/main" xmlns="" id="{82ABA288-BA34-CA4E-972B-1A81337DE66A}"/>
              </a:ext>
            </a:extLst>
          </p:cNvPr>
          <p:cNvSpPr>
            <a:spLocks noGrp="1"/>
          </p:cNvSpPr>
          <p:nvPr>
            <p:ph type="body" sz="quarter" idx="34"/>
          </p:nvPr>
        </p:nvSpPr>
        <p:spPr>
          <a:xfrm>
            <a:off x="3394072" y="3626687"/>
            <a:ext cx="2355850" cy="428625"/>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1" name="Text Placeholder 9">
            <a:extLst>
              <a:ext uri="{FF2B5EF4-FFF2-40B4-BE49-F238E27FC236}">
                <a16:creationId xmlns:a16="http://schemas.microsoft.com/office/drawing/2014/main" xmlns="" id="{D9F36918-015C-2A47-B621-A9F7F8ECA052}"/>
              </a:ext>
            </a:extLst>
          </p:cNvPr>
          <p:cNvSpPr>
            <a:spLocks noGrp="1"/>
          </p:cNvSpPr>
          <p:nvPr>
            <p:ph type="body" sz="quarter" idx="35"/>
          </p:nvPr>
        </p:nvSpPr>
        <p:spPr>
          <a:xfrm>
            <a:off x="3394072" y="3435495"/>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2" name="Text Placeholder 9">
            <a:extLst>
              <a:ext uri="{FF2B5EF4-FFF2-40B4-BE49-F238E27FC236}">
                <a16:creationId xmlns:a16="http://schemas.microsoft.com/office/drawing/2014/main" xmlns="" id="{E48B3381-542E-2549-A638-DEE14EEE7A6E}"/>
              </a:ext>
            </a:extLst>
          </p:cNvPr>
          <p:cNvSpPr>
            <a:spLocks noGrp="1"/>
          </p:cNvSpPr>
          <p:nvPr>
            <p:ph type="body" sz="quarter" idx="36"/>
          </p:nvPr>
        </p:nvSpPr>
        <p:spPr>
          <a:xfrm>
            <a:off x="3394072" y="4283393"/>
            <a:ext cx="2355850" cy="1717357"/>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3" name="Text Placeholder 9">
            <a:extLst>
              <a:ext uri="{FF2B5EF4-FFF2-40B4-BE49-F238E27FC236}">
                <a16:creationId xmlns:a16="http://schemas.microsoft.com/office/drawing/2014/main" xmlns="" id="{107BF45C-0706-8748-BFE7-87B62877D0E1}"/>
              </a:ext>
            </a:extLst>
          </p:cNvPr>
          <p:cNvSpPr>
            <a:spLocks noGrp="1"/>
          </p:cNvSpPr>
          <p:nvPr>
            <p:ph type="body" sz="quarter" idx="37"/>
          </p:nvPr>
        </p:nvSpPr>
        <p:spPr>
          <a:xfrm>
            <a:off x="6217003" y="3626687"/>
            <a:ext cx="2355850" cy="428625"/>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4" name="Text Placeholder 9">
            <a:extLst>
              <a:ext uri="{FF2B5EF4-FFF2-40B4-BE49-F238E27FC236}">
                <a16:creationId xmlns:a16="http://schemas.microsoft.com/office/drawing/2014/main" xmlns="" id="{8F2EE847-F5F1-A24B-A38F-C32D98EC25AC}"/>
              </a:ext>
            </a:extLst>
          </p:cNvPr>
          <p:cNvSpPr>
            <a:spLocks noGrp="1"/>
          </p:cNvSpPr>
          <p:nvPr>
            <p:ph type="body" sz="quarter" idx="38"/>
          </p:nvPr>
        </p:nvSpPr>
        <p:spPr>
          <a:xfrm>
            <a:off x="6217003" y="3435495"/>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5" name="Text Placeholder 9">
            <a:extLst>
              <a:ext uri="{FF2B5EF4-FFF2-40B4-BE49-F238E27FC236}">
                <a16:creationId xmlns:a16="http://schemas.microsoft.com/office/drawing/2014/main" xmlns="" id="{8470C7A8-ADA7-6C4F-86EE-E648A1536BFF}"/>
              </a:ext>
            </a:extLst>
          </p:cNvPr>
          <p:cNvSpPr>
            <a:spLocks noGrp="1"/>
          </p:cNvSpPr>
          <p:nvPr>
            <p:ph type="body" sz="quarter" idx="39"/>
          </p:nvPr>
        </p:nvSpPr>
        <p:spPr>
          <a:xfrm>
            <a:off x="6217003" y="4283393"/>
            <a:ext cx="2355850" cy="1717357"/>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1" name="Title 10">
            <a:extLst>
              <a:ext uri="{FF2B5EF4-FFF2-40B4-BE49-F238E27FC236}">
                <a16:creationId xmlns:a16="http://schemas.microsoft.com/office/drawing/2014/main" xmlns="" id="{61C2FFD5-9D93-8146-8C9F-93C1842876BF}"/>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36461459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rectory - 4 x 3">
    <p:spTree>
      <p:nvGrpSpPr>
        <p:cNvPr id="1" name=""/>
        <p:cNvGrpSpPr/>
        <p:nvPr/>
      </p:nvGrpSpPr>
      <p:grpSpPr>
        <a:xfrm>
          <a:off x="0" y="0"/>
          <a:ext cx="0" cy="0"/>
          <a:chOff x="0" y="0"/>
          <a:chExt cx="0" cy="0"/>
        </a:xfrm>
      </p:grpSpPr>
      <p:sp>
        <p:nvSpPr>
          <p:cNvPr id="86" name="Text Placeholder 9">
            <a:extLst>
              <a:ext uri="{FF2B5EF4-FFF2-40B4-BE49-F238E27FC236}">
                <a16:creationId xmlns:a16="http://schemas.microsoft.com/office/drawing/2014/main" xmlns="" id="{0649C005-41A4-FF47-B53A-8C37C30C8225}"/>
              </a:ext>
            </a:extLst>
          </p:cNvPr>
          <p:cNvSpPr>
            <a:spLocks noGrp="1"/>
          </p:cNvSpPr>
          <p:nvPr>
            <p:ph type="body" sz="quarter" idx="31"/>
          </p:nvPr>
        </p:nvSpPr>
        <p:spPr>
          <a:xfrm>
            <a:off x="573088" y="155788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87" name="Text Placeholder 9">
            <a:extLst>
              <a:ext uri="{FF2B5EF4-FFF2-40B4-BE49-F238E27FC236}">
                <a16:creationId xmlns:a16="http://schemas.microsoft.com/office/drawing/2014/main" xmlns="" id="{F7487377-6703-2745-A562-463091339995}"/>
              </a:ext>
            </a:extLst>
          </p:cNvPr>
          <p:cNvSpPr>
            <a:spLocks noGrp="1"/>
          </p:cNvSpPr>
          <p:nvPr>
            <p:ph type="body" sz="quarter" idx="50"/>
          </p:nvPr>
        </p:nvSpPr>
        <p:spPr>
          <a:xfrm>
            <a:off x="573088" y="1366692"/>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cxnSp>
        <p:nvCxnSpPr>
          <p:cNvPr id="25" name="Straight Connector 24">
            <a:extLst>
              <a:ext uri="{FF2B5EF4-FFF2-40B4-BE49-F238E27FC236}">
                <a16:creationId xmlns:a16="http://schemas.microsoft.com/office/drawing/2014/main" xmlns="" id="{8ED9AE76-E976-8944-BD87-9B09DF0F78C7}"/>
              </a:ext>
            </a:extLst>
          </p:cNvPr>
          <p:cNvCxnSpPr>
            <a:cxnSpLocks/>
          </p:cNvCxnSpPr>
          <p:nvPr/>
        </p:nvCxnSpPr>
        <p:spPr bwMode="auto">
          <a:xfrm>
            <a:off x="642744" y="1357313"/>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Straight Connector 30">
            <a:extLst>
              <a:ext uri="{FF2B5EF4-FFF2-40B4-BE49-F238E27FC236}">
                <a16:creationId xmlns:a16="http://schemas.microsoft.com/office/drawing/2014/main" xmlns="" id="{A7C482BC-2099-024F-8271-81040CC56E87}"/>
              </a:ext>
            </a:extLst>
          </p:cNvPr>
          <p:cNvCxnSpPr>
            <a:cxnSpLocks/>
          </p:cNvCxnSpPr>
          <p:nvPr/>
        </p:nvCxnSpPr>
        <p:spPr bwMode="auto">
          <a:xfrm>
            <a:off x="3465080" y="1357313"/>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Straight Connector 37">
            <a:extLst>
              <a:ext uri="{FF2B5EF4-FFF2-40B4-BE49-F238E27FC236}">
                <a16:creationId xmlns:a16="http://schemas.microsoft.com/office/drawing/2014/main" xmlns="" id="{887A3542-AF93-FB42-B548-F928603D3FE3}"/>
              </a:ext>
            </a:extLst>
          </p:cNvPr>
          <p:cNvCxnSpPr>
            <a:cxnSpLocks/>
          </p:cNvCxnSpPr>
          <p:nvPr/>
        </p:nvCxnSpPr>
        <p:spPr bwMode="auto">
          <a:xfrm>
            <a:off x="642744" y="2552700"/>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Straight Connector 39">
            <a:extLst>
              <a:ext uri="{FF2B5EF4-FFF2-40B4-BE49-F238E27FC236}">
                <a16:creationId xmlns:a16="http://schemas.microsoft.com/office/drawing/2014/main" xmlns="" id="{C9EE6EB4-0B9E-2F46-B1F5-08400827D553}"/>
              </a:ext>
            </a:extLst>
          </p:cNvPr>
          <p:cNvCxnSpPr>
            <a:cxnSpLocks/>
          </p:cNvCxnSpPr>
          <p:nvPr/>
        </p:nvCxnSpPr>
        <p:spPr bwMode="auto">
          <a:xfrm>
            <a:off x="3465080" y="2552700"/>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Straight Connector 46">
            <a:extLst>
              <a:ext uri="{FF2B5EF4-FFF2-40B4-BE49-F238E27FC236}">
                <a16:creationId xmlns:a16="http://schemas.microsoft.com/office/drawing/2014/main" xmlns="" id="{C7B34613-5E10-734C-ADD7-1C97FDC3BABD}"/>
              </a:ext>
            </a:extLst>
          </p:cNvPr>
          <p:cNvCxnSpPr>
            <a:cxnSpLocks/>
          </p:cNvCxnSpPr>
          <p:nvPr/>
        </p:nvCxnSpPr>
        <p:spPr bwMode="auto">
          <a:xfrm>
            <a:off x="642744" y="3767138"/>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Straight Connector 48">
            <a:extLst>
              <a:ext uri="{FF2B5EF4-FFF2-40B4-BE49-F238E27FC236}">
                <a16:creationId xmlns:a16="http://schemas.microsoft.com/office/drawing/2014/main" xmlns="" id="{BA976B7F-3EFB-6244-9D10-2333E780350A}"/>
              </a:ext>
            </a:extLst>
          </p:cNvPr>
          <p:cNvCxnSpPr>
            <a:cxnSpLocks/>
          </p:cNvCxnSpPr>
          <p:nvPr/>
        </p:nvCxnSpPr>
        <p:spPr bwMode="auto">
          <a:xfrm>
            <a:off x="3465080" y="3767138"/>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Straight Connector 55">
            <a:extLst>
              <a:ext uri="{FF2B5EF4-FFF2-40B4-BE49-F238E27FC236}">
                <a16:creationId xmlns:a16="http://schemas.microsoft.com/office/drawing/2014/main" xmlns="" id="{9A19A4C5-CDC3-AB48-BDCE-F4F4D0CD5BDF}"/>
              </a:ext>
            </a:extLst>
          </p:cNvPr>
          <p:cNvCxnSpPr>
            <a:cxnSpLocks/>
          </p:cNvCxnSpPr>
          <p:nvPr userDrawn="1"/>
        </p:nvCxnSpPr>
        <p:spPr bwMode="auto">
          <a:xfrm>
            <a:off x="642744" y="5000625"/>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Straight Connector 57">
            <a:extLst>
              <a:ext uri="{FF2B5EF4-FFF2-40B4-BE49-F238E27FC236}">
                <a16:creationId xmlns:a16="http://schemas.microsoft.com/office/drawing/2014/main" xmlns="" id="{90F70169-3A03-CB48-979C-3393CD9EC0CB}"/>
              </a:ext>
            </a:extLst>
          </p:cNvPr>
          <p:cNvCxnSpPr>
            <a:cxnSpLocks/>
          </p:cNvCxnSpPr>
          <p:nvPr/>
        </p:nvCxnSpPr>
        <p:spPr bwMode="auto">
          <a:xfrm>
            <a:off x="3465080" y="5000625"/>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Footer Placeholder 2">
            <a:extLst>
              <a:ext uri="{FF2B5EF4-FFF2-40B4-BE49-F238E27FC236}">
                <a16:creationId xmlns:a16="http://schemas.microsoft.com/office/drawing/2014/main" xmlns="" id="{859E53D0-A450-1241-8F58-6B93D52C0905}"/>
              </a:ext>
            </a:extLst>
          </p:cNvPr>
          <p:cNvSpPr>
            <a:spLocks noGrp="1"/>
          </p:cNvSpPr>
          <p:nvPr>
            <p:ph type="ftr" sz="quarter" idx="37"/>
          </p:nvPr>
        </p:nvSpPr>
        <p:spPr/>
        <p:txBody>
          <a:bodyPr/>
          <a:lstStyle/>
          <a:p>
            <a:r>
              <a:rPr lang="en-US" smtClean="0"/>
              <a:t>Midwest Lenders Association</a:t>
            </a:r>
            <a:endParaRPr lang="en-US"/>
          </a:p>
        </p:txBody>
      </p:sp>
      <p:sp>
        <p:nvSpPr>
          <p:cNvPr id="6" name="Slide Number Placeholder 5">
            <a:extLst>
              <a:ext uri="{FF2B5EF4-FFF2-40B4-BE49-F238E27FC236}">
                <a16:creationId xmlns:a16="http://schemas.microsoft.com/office/drawing/2014/main" xmlns="" id="{9E2F649D-11AD-9149-993A-F16F5731DAC9}"/>
              </a:ext>
            </a:extLst>
          </p:cNvPr>
          <p:cNvSpPr>
            <a:spLocks noGrp="1"/>
          </p:cNvSpPr>
          <p:nvPr>
            <p:ph type="sldNum" sz="quarter" idx="38"/>
          </p:nvPr>
        </p:nvSpPr>
        <p:spPr/>
        <p:txBody>
          <a:bodyPr/>
          <a:lstStyle/>
          <a:p>
            <a:fld id="{839D1246-EA95-F149-9963-985D7879D2E4}" type="slidenum">
              <a:rPr lang="en-US" smtClean="0"/>
              <a:t>‹#›</a:t>
            </a:fld>
            <a:endParaRPr lang="en-US"/>
          </a:p>
        </p:txBody>
      </p:sp>
      <p:sp>
        <p:nvSpPr>
          <p:cNvPr id="88" name="Text Placeholder 9">
            <a:extLst>
              <a:ext uri="{FF2B5EF4-FFF2-40B4-BE49-F238E27FC236}">
                <a16:creationId xmlns:a16="http://schemas.microsoft.com/office/drawing/2014/main" xmlns="" id="{A3A3A242-EC41-B64A-9FE8-87093C77661F}"/>
              </a:ext>
            </a:extLst>
          </p:cNvPr>
          <p:cNvSpPr>
            <a:spLocks noGrp="1"/>
          </p:cNvSpPr>
          <p:nvPr>
            <p:ph type="body" sz="quarter" idx="51"/>
          </p:nvPr>
        </p:nvSpPr>
        <p:spPr>
          <a:xfrm>
            <a:off x="573088" y="274660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89" name="Text Placeholder 9">
            <a:extLst>
              <a:ext uri="{FF2B5EF4-FFF2-40B4-BE49-F238E27FC236}">
                <a16:creationId xmlns:a16="http://schemas.microsoft.com/office/drawing/2014/main" xmlns="" id="{BCBEBE9F-FC28-BE49-B72B-B71323C934FC}"/>
              </a:ext>
            </a:extLst>
          </p:cNvPr>
          <p:cNvSpPr>
            <a:spLocks noGrp="1"/>
          </p:cNvSpPr>
          <p:nvPr>
            <p:ph type="body" sz="quarter" idx="52"/>
          </p:nvPr>
        </p:nvSpPr>
        <p:spPr>
          <a:xfrm>
            <a:off x="573088" y="2555412"/>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0" name="Text Placeholder 9">
            <a:extLst>
              <a:ext uri="{FF2B5EF4-FFF2-40B4-BE49-F238E27FC236}">
                <a16:creationId xmlns:a16="http://schemas.microsoft.com/office/drawing/2014/main" xmlns="" id="{C98FC2E5-57E2-AF4C-8D53-691C60A1DF3D}"/>
              </a:ext>
            </a:extLst>
          </p:cNvPr>
          <p:cNvSpPr>
            <a:spLocks noGrp="1"/>
          </p:cNvSpPr>
          <p:nvPr>
            <p:ph type="body" sz="quarter" idx="53"/>
          </p:nvPr>
        </p:nvSpPr>
        <p:spPr>
          <a:xfrm>
            <a:off x="573088" y="3960262"/>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1" name="Text Placeholder 9">
            <a:extLst>
              <a:ext uri="{FF2B5EF4-FFF2-40B4-BE49-F238E27FC236}">
                <a16:creationId xmlns:a16="http://schemas.microsoft.com/office/drawing/2014/main" xmlns="" id="{9931F45E-A407-F74D-AC09-5FB736DC96DE}"/>
              </a:ext>
            </a:extLst>
          </p:cNvPr>
          <p:cNvSpPr>
            <a:spLocks noGrp="1"/>
          </p:cNvSpPr>
          <p:nvPr>
            <p:ph type="body" sz="quarter" idx="54"/>
          </p:nvPr>
        </p:nvSpPr>
        <p:spPr>
          <a:xfrm>
            <a:off x="573088" y="3769070"/>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2" name="Text Placeholder 9">
            <a:extLst>
              <a:ext uri="{FF2B5EF4-FFF2-40B4-BE49-F238E27FC236}">
                <a16:creationId xmlns:a16="http://schemas.microsoft.com/office/drawing/2014/main" xmlns="" id="{46F4408A-D844-384F-A0BA-92041B688D7B}"/>
              </a:ext>
            </a:extLst>
          </p:cNvPr>
          <p:cNvSpPr>
            <a:spLocks noGrp="1"/>
          </p:cNvSpPr>
          <p:nvPr>
            <p:ph type="body" sz="quarter" idx="55"/>
          </p:nvPr>
        </p:nvSpPr>
        <p:spPr>
          <a:xfrm>
            <a:off x="573088" y="5198858"/>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3" name="Text Placeholder 9">
            <a:extLst>
              <a:ext uri="{FF2B5EF4-FFF2-40B4-BE49-F238E27FC236}">
                <a16:creationId xmlns:a16="http://schemas.microsoft.com/office/drawing/2014/main" xmlns="" id="{75D04005-047A-1B45-A0B2-7D6D25E4D89F}"/>
              </a:ext>
            </a:extLst>
          </p:cNvPr>
          <p:cNvSpPr>
            <a:spLocks noGrp="1"/>
          </p:cNvSpPr>
          <p:nvPr>
            <p:ph type="body" sz="quarter" idx="56"/>
          </p:nvPr>
        </p:nvSpPr>
        <p:spPr>
          <a:xfrm>
            <a:off x="573088" y="5007666"/>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4" name="Text Placeholder 9">
            <a:extLst>
              <a:ext uri="{FF2B5EF4-FFF2-40B4-BE49-F238E27FC236}">
                <a16:creationId xmlns:a16="http://schemas.microsoft.com/office/drawing/2014/main" xmlns="" id="{1FEE1B8B-13DD-184A-8CCA-2AA23986079C}"/>
              </a:ext>
            </a:extLst>
          </p:cNvPr>
          <p:cNvSpPr>
            <a:spLocks noGrp="1"/>
          </p:cNvSpPr>
          <p:nvPr>
            <p:ph type="body" sz="quarter" idx="57"/>
          </p:nvPr>
        </p:nvSpPr>
        <p:spPr>
          <a:xfrm>
            <a:off x="3391103" y="155788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5" name="Text Placeholder 9">
            <a:extLst>
              <a:ext uri="{FF2B5EF4-FFF2-40B4-BE49-F238E27FC236}">
                <a16:creationId xmlns:a16="http://schemas.microsoft.com/office/drawing/2014/main" xmlns="" id="{9CA0C611-2ED0-E545-A2FA-434BBEB8BC82}"/>
              </a:ext>
            </a:extLst>
          </p:cNvPr>
          <p:cNvSpPr>
            <a:spLocks noGrp="1"/>
          </p:cNvSpPr>
          <p:nvPr>
            <p:ph type="body" sz="quarter" idx="58"/>
          </p:nvPr>
        </p:nvSpPr>
        <p:spPr>
          <a:xfrm>
            <a:off x="3391103" y="1366692"/>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6" name="Text Placeholder 9">
            <a:extLst>
              <a:ext uri="{FF2B5EF4-FFF2-40B4-BE49-F238E27FC236}">
                <a16:creationId xmlns:a16="http://schemas.microsoft.com/office/drawing/2014/main" xmlns="" id="{B33A3903-E406-654D-BBC0-3F125858C7FA}"/>
              </a:ext>
            </a:extLst>
          </p:cNvPr>
          <p:cNvSpPr>
            <a:spLocks noGrp="1"/>
          </p:cNvSpPr>
          <p:nvPr>
            <p:ph type="body" sz="quarter" idx="59"/>
          </p:nvPr>
        </p:nvSpPr>
        <p:spPr>
          <a:xfrm>
            <a:off x="3391103" y="274660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7" name="Text Placeholder 9">
            <a:extLst>
              <a:ext uri="{FF2B5EF4-FFF2-40B4-BE49-F238E27FC236}">
                <a16:creationId xmlns:a16="http://schemas.microsoft.com/office/drawing/2014/main" xmlns="" id="{454BD2AE-771F-D741-A0F5-08368F79596B}"/>
              </a:ext>
            </a:extLst>
          </p:cNvPr>
          <p:cNvSpPr>
            <a:spLocks noGrp="1"/>
          </p:cNvSpPr>
          <p:nvPr>
            <p:ph type="body" sz="quarter" idx="60"/>
          </p:nvPr>
        </p:nvSpPr>
        <p:spPr>
          <a:xfrm>
            <a:off x="3391103" y="2555412"/>
            <a:ext cx="2355850" cy="207818"/>
          </a:xfrm>
        </p:spPr>
        <p:txBody>
          <a:bodyPr>
            <a:noAutofit/>
          </a:bodyPr>
          <a:lstStyle>
            <a:lvl1pPr>
              <a:defRPr sz="10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8" name="Text Placeholder 9">
            <a:extLst>
              <a:ext uri="{FF2B5EF4-FFF2-40B4-BE49-F238E27FC236}">
                <a16:creationId xmlns:a16="http://schemas.microsoft.com/office/drawing/2014/main" xmlns="" id="{853C87D6-5DA0-7B41-96DD-168E45E13D8A}"/>
              </a:ext>
            </a:extLst>
          </p:cNvPr>
          <p:cNvSpPr>
            <a:spLocks noGrp="1"/>
          </p:cNvSpPr>
          <p:nvPr>
            <p:ph type="body" sz="quarter" idx="61"/>
          </p:nvPr>
        </p:nvSpPr>
        <p:spPr>
          <a:xfrm>
            <a:off x="3391103" y="3960262"/>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9" name="Text Placeholder 9">
            <a:extLst>
              <a:ext uri="{FF2B5EF4-FFF2-40B4-BE49-F238E27FC236}">
                <a16:creationId xmlns:a16="http://schemas.microsoft.com/office/drawing/2014/main" xmlns="" id="{47265495-3EA9-0048-80E8-F6101D4F5912}"/>
              </a:ext>
            </a:extLst>
          </p:cNvPr>
          <p:cNvSpPr>
            <a:spLocks noGrp="1"/>
          </p:cNvSpPr>
          <p:nvPr>
            <p:ph type="body" sz="quarter" idx="62"/>
          </p:nvPr>
        </p:nvSpPr>
        <p:spPr>
          <a:xfrm>
            <a:off x="3391103" y="3769070"/>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00" name="Text Placeholder 9">
            <a:extLst>
              <a:ext uri="{FF2B5EF4-FFF2-40B4-BE49-F238E27FC236}">
                <a16:creationId xmlns:a16="http://schemas.microsoft.com/office/drawing/2014/main" xmlns="" id="{0E18D75F-A2B6-F647-ACA0-E573509E99F1}"/>
              </a:ext>
            </a:extLst>
          </p:cNvPr>
          <p:cNvSpPr>
            <a:spLocks noGrp="1"/>
          </p:cNvSpPr>
          <p:nvPr>
            <p:ph type="body" sz="quarter" idx="63"/>
          </p:nvPr>
        </p:nvSpPr>
        <p:spPr>
          <a:xfrm>
            <a:off x="3391103" y="5198858"/>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01" name="Text Placeholder 9">
            <a:extLst>
              <a:ext uri="{FF2B5EF4-FFF2-40B4-BE49-F238E27FC236}">
                <a16:creationId xmlns:a16="http://schemas.microsoft.com/office/drawing/2014/main" xmlns="" id="{F10C6A7B-39D8-A543-A863-61E0C67DD4F1}"/>
              </a:ext>
            </a:extLst>
          </p:cNvPr>
          <p:cNvSpPr>
            <a:spLocks noGrp="1"/>
          </p:cNvSpPr>
          <p:nvPr>
            <p:ph type="body" sz="quarter" idx="64"/>
          </p:nvPr>
        </p:nvSpPr>
        <p:spPr>
          <a:xfrm>
            <a:off x="3391103" y="5007666"/>
            <a:ext cx="2355850" cy="207818"/>
          </a:xfrm>
        </p:spPr>
        <p:txBody>
          <a:bodyPr>
            <a:noAutofit/>
          </a:bodyPr>
          <a:lstStyle>
            <a:lvl1pPr>
              <a:defRPr sz="10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02" name="Text Placeholder 9">
            <a:extLst>
              <a:ext uri="{FF2B5EF4-FFF2-40B4-BE49-F238E27FC236}">
                <a16:creationId xmlns:a16="http://schemas.microsoft.com/office/drawing/2014/main" xmlns="" id="{61BB8E5C-F21F-0348-B88D-B8DD6235DC81}"/>
              </a:ext>
            </a:extLst>
          </p:cNvPr>
          <p:cNvSpPr>
            <a:spLocks noGrp="1"/>
          </p:cNvSpPr>
          <p:nvPr>
            <p:ph type="body" sz="quarter" idx="65"/>
          </p:nvPr>
        </p:nvSpPr>
        <p:spPr>
          <a:xfrm>
            <a:off x="6217003" y="274660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03" name="Text Placeholder 9">
            <a:extLst>
              <a:ext uri="{FF2B5EF4-FFF2-40B4-BE49-F238E27FC236}">
                <a16:creationId xmlns:a16="http://schemas.microsoft.com/office/drawing/2014/main" xmlns="" id="{4D252518-9214-ED40-AC90-647D84E33BCA}"/>
              </a:ext>
            </a:extLst>
          </p:cNvPr>
          <p:cNvSpPr>
            <a:spLocks noGrp="1"/>
          </p:cNvSpPr>
          <p:nvPr>
            <p:ph type="body" sz="quarter" idx="66"/>
          </p:nvPr>
        </p:nvSpPr>
        <p:spPr>
          <a:xfrm>
            <a:off x="6217003" y="2555412"/>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cxnSp>
        <p:nvCxnSpPr>
          <p:cNvPr id="104" name="Straight Connector 103">
            <a:extLst>
              <a:ext uri="{FF2B5EF4-FFF2-40B4-BE49-F238E27FC236}">
                <a16:creationId xmlns:a16="http://schemas.microsoft.com/office/drawing/2014/main" xmlns="" id="{FFD61E6A-E678-7A40-BB6E-965B8B6B1A33}"/>
              </a:ext>
            </a:extLst>
          </p:cNvPr>
          <p:cNvCxnSpPr>
            <a:cxnSpLocks/>
          </p:cNvCxnSpPr>
          <p:nvPr userDrawn="1"/>
        </p:nvCxnSpPr>
        <p:spPr bwMode="auto">
          <a:xfrm>
            <a:off x="6291407" y="1357313"/>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5" name="Straight Connector 104">
            <a:extLst>
              <a:ext uri="{FF2B5EF4-FFF2-40B4-BE49-F238E27FC236}">
                <a16:creationId xmlns:a16="http://schemas.microsoft.com/office/drawing/2014/main" xmlns="" id="{746C8B7B-F152-3D42-BA52-3DE5C99C15F3}"/>
              </a:ext>
            </a:extLst>
          </p:cNvPr>
          <p:cNvCxnSpPr>
            <a:cxnSpLocks/>
          </p:cNvCxnSpPr>
          <p:nvPr userDrawn="1"/>
        </p:nvCxnSpPr>
        <p:spPr bwMode="auto">
          <a:xfrm>
            <a:off x="6291407" y="2552700"/>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6" name="Straight Connector 105">
            <a:extLst>
              <a:ext uri="{FF2B5EF4-FFF2-40B4-BE49-F238E27FC236}">
                <a16:creationId xmlns:a16="http://schemas.microsoft.com/office/drawing/2014/main" xmlns="" id="{3E9B1F31-780F-4047-917D-D5A69AF2FD0B}"/>
              </a:ext>
            </a:extLst>
          </p:cNvPr>
          <p:cNvCxnSpPr>
            <a:cxnSpLocks/>
          </p:cNvCxnSpPr>
          <p:nvPr userDrawn="1"/>
        </p:nvCxnSpPr>
        <p:spPr bwMode="auto">
          <a:xfrm>
            <a:off x="6291407" y="3767138"/>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7" name="Straight Connector 106">
            <a:extLst>
              <a:ext uri="{FF2B5EF4-FFF2-40B4-BE49-F238E27FC236}">
                <a16:creationId xmlns:a16="http://schemas.microsoft.com/office/drawing/2014/main" xmlns="" id="{880D745B-2DB5-F34E-829A-C5DCBEBA814E}"/>
              </a:ext>
            </a:extLst>
          </p:cNvPr>
          <p:cNvCxnSpPr>
            <a:cxnSpLocks/>
          </p:cNvCxnSpPr>
          <p:nvPr userDrawn="1"/>
        </p:nvCxnSpPr>
        <p:spPr bwMode="auto">
          <a:xfrm>
            <a:off x="6291407" y="5000625"/>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8" name="Text Placeholder 9">
            <a:extLst>
              <a:ext uri="{FF2B5EF4-FFF2-40B4-BE49-F238E27FC236}">
                <a16:creationId xmlns:a16="http://schemas.microsoft.com/office/drawing/2014/main" xmlns="" id="{33805251-5839-C842-BD98-5F6D89C8DEBB}"/>
              </a:ext>
            </a:extLst>
          </p:cNvPr>
          <p:cNvSpPr>
            <a:spLocks noGrp="1"/>
          </p:cNvSpPr>
          <p:nvPr>
            <p:ph type="body" sz="quarter" idx="67"/>
          </p:nvPr>
        </p:nvSpPr>
        <p:spPr>
          <a:xfrm>
            <a:off x="6217430" y="155788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09" name="Text Placeholder 9">
            <a:extLst>
              <a:ext uri="{FF2B5EF4-FFF2-40B4-BE49-F238E27FC236}">
                <a16:creationId xmlns:a16="http://schemas.microsoft.com/office/drawing/2014/main" xmlns="" id="{121B8476-2CD9-514D-AD3B-EEA9E9A001FE}"/>
              </a:ext>
            </a:extLst>
          </p:cNvPr>
          <p:cNvSpPr>
            <a:spLocks noGrp="1"/>
          </p:cNvSpPr>
          <p:nvPr>
            <p:ph type="body" sz="quarter" idx="68"/>
          </p:nvPr>
        </p:nvSpPr>
        <p:spPr>
          <a:xfrm>
            <a:off x="6217430" y="1366692"/>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12" name="Text Placeholder 9">
            <a:extLst>
              <a:ext uri="{FF2B5EF4-FFF2-40B4-BE49-F238E27FC236}">
                <a16:creationId xmlns:a16="http://schemas.microsoft.com/office/drawing/2014/main" xmlns="" id="{B69DA96E-BD48-7141-B230-E1EF9D720D72}"/>
              </a:ext>
            </a:extLst>
          </p:cNvPr>
          <p:cNvSpPr>
            <a:spLocks noGrp="1"/>
          </p:cNvSpPr>
          <p:nvPr>
            <p:ph type="body" sz="quarter" idx="71"/>
          </p:nvPr>
        </p:nvSpPr>
        <p:spPr>
          <a:xfrm>
            <a:off x="6217430" y="3960262"/>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13" name="Text Placeholder 9">
            <a:extLst>
              <a:ext uri="{FF2B5EF4-FFF2-40B4-BE49-F238E27FC236}">
                <a16:creationId xmlns:a16="http://schemas.microsoft.com/office/drawing/2014/main" xmlns="" id="{0DB0E66A-032B-A74E-B8E6-92928CA4B1B5}"/>
              </a:ext>
            </a:extLst>
          </p:cNvPr>
          <p:cNvSpPr>
            <a:spLocks noGrp="1"/>
          </p:cNvSpPr>
          <p:nvPr>
            <p:ph type="body" sz="quarter" idx="72"/>
          </p:nvPr>
        </p:nvSpPr>
        <p:spPr>
          <a:xfrm>
            <a:off x="6217430" y="3769070"/>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14" name="Text Placeholder 9">
            <a:extLst>
              <a:ext uri="{FF2B5EF4-FFF2-40B4-BE49-F238E27FC236}">
                <a16:creationId xmlns:a16="http://schemas.microsoft.com/office/drawing/2014/main" xmlns="" id="{126142FB-F0BA-0B4D-9D5D-090B4551BCC6}"/>
              </a:ext>
            </a:extLst>
          </p:cNvPr>
          <p:cNvSpPr>
            <a:spLocks noGrp="1"/>
          </p:cNvSpPr>
          <p:nvPr>
            <p:ph type="body" sz="quarter" idx="73"/>
          </p:nvPr>
        </p:nvSpPr>
        <p:spPr>
          <a:xfrm>
            <a:off x="6217430" y="5198858"/>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15" name="Text Placeholder 9">
            <a:extLst>
              <a:ext uri="{FF2B5EF4-FFF2-40B4-BE49-F238E27FC236}">
                <a16:creationId xmlns:a16="http://schemas.microsoft.com/office/drawing/2014/main" xmlns="" id="{BFBFAF09-FEFE-B74C-A113-C9E58D756DA5}"/>
              </a:ext>
            </a:extLst>
          </p:cNvPr>
          <p:cNvSpPr>
            <a:spLocks noGrp="1"/>
          </p:cNvSpPr>
          <p:nvPr>
            <p:ph type="body" sz="quarter" idx="74"/>
          </p:nvPr>
        </p:nvSpPr>
        <p:spPr>
          <a:xfrm>
            <a:off x="6217430" y="5007666"/>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2" name="Title 1">
            <a:extLst>
              <a:ext uri="{FF2B5EF4-FFF2-40B4-BE49-F238E27FC236}">
                <a16:creationId xmlns:a16="http://schemas.microsoft.com/office/drawing/2014/main" xmlns="" id="{F662B661-78C3-8D45-A625-49DE6FF8B7F7}"/>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22735694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text box">
    <p:spTree>
      <p:nvGrpSpPr>
        <p:cNvPr id="1" name=""/>
        <p:cNvGrpSpPr/>
        <p:nvPr/>
      </p:nvGrpSpPr>
      <p:grpSpPr>
        <a:xfrm>
          <a:off x="0" y="0"/>
          <a:ext cx="0" cy="0"/>
          <a:chOff x="0" y="0"/>
          <a:chExt cx="0" cy="0"/>
        </a:xfrm>
      </p:grpSpPr>
      <p:sp>
        <p:nvSpPr>
          <p:cNvPr id="6" name="Chord 5">
            <a:extLst>
              <a:ext uri="{FF2B5EF4-FFF2-40B4-BE49-F238E27FC236}">
                <a16:creationId xmlns:a16="http://schemas.microsoft.com/office/drawing/2014/main" xmlns="" id="{A9008BDA-73A7-C84F-B194-89CE7A769A4E}"/>
              </a:ext>
            </a:extLst>
          </p:cNvPr>
          <p:cNvSpPr/>
          <p:nvPr/>
        </p:nvSpPr>
        <p:spPr bwMode="auto">
          <a:xfrm rot="16200000">
            <a:off x="-651" y="-2000343"/>
            <a:ext cx="4001988" cy="4000686"/>
          </a:xfrm>
          <a:prstGeom prst="chord">
            <a:avLst>
              <a:gd name="adj1" fmla="val 5404009"/>
              <a:gd name="adj2" fmla="val 16200000"/>
            </a:avLst>
          </a:prstGeom>
          <a:solidFill>
            <a:schemeClr val="bg1">
              <a:lumMod val="95000"/>
            </a:schemeClr>
          </a:solidFill>
          <a:ln>
            <a:noFill/>
          </a:ln>
          <a:effectLst/>
          <a:extLst/>
        </p:spPr>
        <p:txBody>
          <a:bodyPr vert="horz" wrap="square" lIns="91211" tIns="45607" rIns="91211" bIns="45607" numCol="1" rtlCol="0" anchor="t" anchorCtr="0" compatLnSpc="1">
            <a:prstTxWarp prst="textNoShape">
              <a:avLst/>
            </a:prstTxWarp>
          </a:bodyPr>
          <a:lstStyle/>
          <a:p>
            <a:pPr marL="0" marR="0" indent="0" algn="l" defTabSz="906074" rtl="0" eaLnBrk="1" fontAlgn="base" latinLnBrk="0" hangingPunct="1">
              <a:lnSpc>
                <a:spcPct val="100000"/>
              </a:lnSpc>
              <a:spcBef>
                <a:spcPct val="0"/>
              </a:spcBef>
              <a:spcAft>
                <a:spcPct val="0"/>
              </a:spcAft>
              <a:buClrTx/>
              <a:buSzTx/>
              <a:buFontTx/>
              <a:buNone/>
              <a:tabLst/>
            </a:pPr>
            <a:endParaRPr kumimoji="0" lang="en-US" sz="2343" b="0" i="0" u="none" strike="noStrike" cap="none" normalizeH="0" baseline="0" dirty="0">
              <a:ln>
                <a:noFill/>
              </a:ln>
              <a:solidFill>
                <a:schemeClr val="tx2"/>
              </a:solidFill>
              <a:effectLst/>
              <a:latin typeface="Verdana" pitchFamily="34" charset="0"/>
            </a:endParaRPr>
          </a:p>
        </p:txBody>
      </p:sp>
      <p:sp>
        <p:nvSpPr>
          <p:cNvPr id="7" name="Title 1"/>
          <p:cNvSpPr>
            <a:spLocks noGrp="1"/>
          </p:cNvSpPr>
          <p:nvPr>
            <p:ph type="title"/>
          </p:nvPr>
        </p:nvSpPr>
        <p:spPr>
          <a:xfrm>
            <a:off x="714886" y="357187"/>
            <a:ext cx="2570913" cy="642938"/>
          </a:xfrm>
          <a:prstGeom prst="rect">
            <a:avLst/>
          </a:prstGeom>
        </p:spPr>
        <p:txBody>
          <a:bodyPr>
            <a:normAutofit/>
          </a:bodyPr>
          <a:lstStyle>
            <a:lvl1pPr algn="l">
              <a:defRPr sz="1100" b="0" i="0">
                <a:solidFill>
                  <a:schemeClr val="tx1"/>
                </a:solidFill>
                <a:latin typeface="Museo Sans 300" panose="02000000000000000000" pitchFamily="2" charset="77"/>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1DA481B3-FE3A-4C40-8C1C-234A1FE08496}"/>
              </a:ext>
            </a:extLst>
          </p:cNvPr>
          <p:cNvSpPr>
            <a:spLocks noGrp="1"/>
          </p:cNvSpPr>
          <p:nvPr>
            <p:ph sz="quarter" idx="14"/>
          </p:nvPr>
        </p:nvSpPr>
        <p:spPr>
          <a:xfrm>
            <a:off x="1072700" y="2357438"/>
            <a:ext cx="6998597" cy="2428875"/>
          </a:xfrm>
        </p:spPr>
        <p:txBody>
          <a:bodyPr>
            <a:normAutofit/>
          </a:bodyPr>
          <a:lstStyle>
            <a:lvl1pPr>
              <a:defRPr sz="2800" b="0" i="0">
                <a:solidFill>
                  <a:schemeClr val="accent1"/>
                </a:solidFill>
                <a:latin typeface="Museo Sans 500" panose="02000000000000000000" pitchFamily="2" charset="77"/>
              </a:defRPr>
            </a:lvl1pPr>
          </a:lstStyle>
          <a:p>
            <a:pPr lvl="0"/>
            <a:r>
              <a:rPr lang="en-US" smtClean="0"/>
              <a:t>Click to edit Master text styles</a:t>
            </a:r>
          </a:p>
        </p:txBody>
      </p:sp>
      <p:sp>
        <p:nvSpPr>
          <p:cNvPr id="8" name="Footer Placeholder 7">
            <a:extLst>
              <a:ext uri="{FF2B5EF4-FFF2-40B4-BE49-F238E27FC236}">
                <a16:creationId xmlns:a16="http://schemas.microsoft.com/office/drawing/2014/main" xmlns="" id="{9BB46794-6D51-704E-8CAF-3A4775A8EE65}"/>
              </a:ext>
            </a:extLst>
          </p:cNvPr>
          <p:cNvSpPr>
            <a:spLocks noGrp="1"/>
          </p:cNvSpPr>
          <p:nvPr>
            <p:ph type="ftr" sz="quarter" idx="15"/>
          </p:nvPr>
        </p:nvSpPr>
        <p:spPr/>
        <p:txBody>
          <a:bodyPr/>
          <a:lstStyle/>
          <a:p>
            <a:r>
              <a:rPr lang="en-US" smtClean="0"/>
              <a:t>Midwest Lenders Association</a:t>
            </a:r>
            <a:endParaRPr lang="en-US"/>
          </a:p>
        </p:txBody>
      </p:sp>
      <p:sp>
        <p:nvSpPr>
          <p:cNvPr id="9" name="Slide Number Placeholder 8">
            <a:extLst>
              <a:ext uri="{FF2B5EF4-FFF2-40B4-BE49-F238E27FC236}">
                <a16:creationId xmlns:a16="http://schemas.microsoft.com/office/drawing/2014/main" xmlns="" id="{9AEB1A8F-36BF-A34E-A0F7-F78D6949AA43}"/>
              </a:ext>
            </a:extLst>
          </p:cNvPr>
          <p:cNvSpPr>
            <a:spLocks noGrp="1"/>
          </p:cNvSpPr>
          <p:nvPr>
            <p:ph type="sldNum" sz="quarter" idx="16"/>
          </p:nvPr>
        </p:nvSpPr>
        <p:spPr/>
        <p:txBody>
          <a:bodyPr/>
          <a:lstStyle/>
          <a:p>
            <a:fld id="{839D1246-EA95-F149-9963-985D7879D2E4}" type="slidenum">
              <a:rPr lang="en-US" smtClean="0"/>
              <a:t>‹#›</a:t>
            </a:fld>
            <a:endParaRPr lang="en-US"/>
          </a:p>
        </p:txBody>
      </p:sp>
    </p:spTree>
    <p:extLst>
      <p:ext uri="{BB962C8B-B14F-4D97-AF65-F5344CB8AC3E}">
        <p14:creationId xmlns:p14="http://schemas.microsoft.com/office/powerpoint/2010/main" val="39592072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50337"/>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accent1"/>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t>Midwest Lenders Association</a:t>
            </a:r>
            <a:endParaRPr lang="en-US"/>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t>‹#›</a:t>
            </a:fld>
            <a:endParaRPr lang="en-US"/>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5000624"/>
          </a:xfrm>
        </p:spPr>
        <p:txBody>
          <a:bodyPr/>
          <a:lstStyle>
            <a:lvl1pPr marL="342900" indent="-342900">
              <a:buSzPct val="150000"/>
              <a:buFont typeface="Arial" panose="020B0604020202020204" pitchFamily="34" charset="0"/>
              <a:buChar char="•"/>
              <a:defRPr sz="2000"/>
            </a:lvl1pPr>
            <a:lvl2pPr>
              <a:buSzPct val="125000"/>
              <a:defRPr sz="1800"/>
            </a:lvl2pPr>
            <a:lvl3pPr>
              <a:buSzPct val="125000"/>
              <a:defRPr sz="1600"/>
            </a:lvl3pPr>
            <a:lvl4pPr>
              <a:buSzPct val="125000"/>
              <a:defRPr/>
            </a:lvl4pPr>
            <a:lvl5pP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8559" y="329184"/>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27195335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ange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48640"/>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accent2"/>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t>Midwest Lenders Association</a:t>
            </a:r>
            <a:endParaRPr lang="en-US"/>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t>‹#›</a:t>
            </a:fld>
            <a:endParaRPr lang="en-US"/>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5000624"/>
          </a:xfrm>
        </p:spPr>
        <p:txBody>
          <a:bodyPr/>
          <a:lstStyle>
            <a:lvl1pPr marL="342900" indent="-342900">
              <a:buClr>
                <a:schemeClr val="accent2"/>
              </a:buClr>
              <a:buSzPct val="150000"/>
              <a:buFont typeface="Arial" panose="020B0604020202020204" pitchFamily="34" charset="0"/>
              <a:buChar char="•"/>
              <a:defRPr sz="2000"/>
            </a:lvl1pPr>
            <a:lvl2pPr>
              <a:buClr>
                <a:schemeClr val="accent2"/>
              </a:buClr>
              <a:buSzPct val="125000"/>
              <a:defRPr sz="1800"/>
            </a:lvl2pPr>
            <a:lvl3pPr>
              <a:buClr>
                <a:schemeClr val="accent2"/>
              </a:buClr>
              <a:buSzPct val="125000"/>
              <a:defRPr sz="1600"/>
            </a:lvl3pPr>
            <a:lvl4pPr>
              <a:buClr>
                <a:schemeClr val="accent2"/>
              </a:buClr>
              <a:buSzPct val="125000"/>
              <a:defRPr/>
            </a:lvl4pPr>
            <a:lvl5pPr>
              <a:buClr>
                <a:schemeClr val="accent2"/>
              </a:buCl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6616" y="320040"/>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37452478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n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48640"/>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accent3"/>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t>Midwest Lenders Association</a:t>
            </a:r>
            <a:endParaRPr lang="en-US"/>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t>‹#›</a:t>
            </a:fld>
            <a:endParaRPr lang="en-US"/>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5000624"/>
          </a:xfrm>
        </p:spPr>
        <p:txBody>
          <a:bodyPr/>
          <a:lstStyle>
            <a:lvl1pPr marL="342900" indent="-342900">
              <a:buClr>
                <a:schemeClr val="accent3"/>
              </a:buClr>
              <a:buSzPct val="150000"/>
              <a:buFont typeface="Arial" panose="020B0604020202020204" pitchFamily="34" charset="0"/>
              <a:buChar char="•"/>
              <a:defRPr sz="2000"/>
            </a:lvl1pPr>
            <a:lvl2pPr>
              <a:buClr>
                <a:schemeClr val="accent3"/>
              </a:buClr>
              <a:buSzPct val="125000"/>
              <a:defRPr sz="1800"/>
            </a:lvl2pPr>
            <a:lvl3pPr>
              <a:buClr>
                <a:schemeClr val="accent3"/>
              </a:buClr>
              <a:buSzPct val="125000"/>
              <a:defRPr sz="1600"/>
            </a:lvl3pPr>
            <a:lvl4pPr>
              <a:buClr>
                <a:schemeClr val="accent3"/>
              </a:buClr>
              <a:buSzPct val="125000"/>
              <a:defRPr/>
            </a:lvl4pPr>
            <a:lvl5pPr>
              <a:buClr>
                <a:schemeClr val="accent3"/>
              </a:buCl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8559" y="330532"/>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42536642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k bl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48640"/>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accent4"/>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t>Midwest Lenders Association</a:t>
            </a:r>
            <a:endParaRPr lang="en-US"/>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t>‹#›</a:t>
            </a:fld>
            <a:endParaRPr lang="en-US"/>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5000624"/>
          </a:xfrm>
        </p:spPr>
        <p:txBody>
          <a:bodyPr/>
          <a:lstStyle>
            <a:lvl1pPr marL="342900" indent="-342900">
              <a:buClr>
                <a:schemeClr val="accent4"/>
              </a:buClr>
              <a:buSzPct val="150000"/>
              <a:buFont typeface="Arial" panose="020B0604020202020204" pitchFamily="34" charset="0"/>
              <a:buChar char="•"/>
              <a:defRPr sz="2000"/>
            </a:lvl1pPr>
            <a:lvl2pPr>
              <a:buClr>
                <a:schemeClr val="accent4"/>
              </a:buClr>
              <a:buSzPct val="125000"/>
              <a:defRPr sz="1800"/>
            </a:lvl2pPr>
            <a:lvl3pPr>
              <a:buClr>
                <a:schemeClr val="accent4"/>
              </a:buClr>
              <a:buSzPct val="125000"/>
              <a:defRPr sz="1600"/>
            </a:lvl3pPr>
            <a:lvl4pPr>
              <a:buClr>
                <a:schemeClr val="accent4"/>
              </a:buClr>
              <a:buSzPct val="125000"/>
              <a:defRPr/>
            </a:lvl4pPr>
            <a:lvl5pPr>
              <a:buClr>
                <a:schemeClr val="accent4"/>
              </a:buCl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8559" y="330532"/>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4640225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tBl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48640"/>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accent5"/>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t>Midwest Lenders Association</a:t>
            </a:r>
            <a:endParaRPr lang="en-US"/>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t>‹#›</a:t>
            </a:fld>
            <a:endParaRPr lang="en-US"/>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5000624"/>
          </a:xfrm>
        </p:spPr>
        <p:txBody>
          <a:bodyPr/>
          <a:lstStyle>
            <a:lvl1pPr marL="342900" indent="-342900">
              <a:buClr>
                <a:schemeClr val="accent5"/>
              </a:buClr>
              <a:buSzPct val="150000"/>
              <a:buFont typeface="Arial" panose="020B0604020202020204" pitchFamily="34" charset="0"/>
              <a:buChar char="•"/>
              <a:defRPr sz="2000"/>
            </a:lvl1pPr>
            <a:lvl2pPr>
              <a:buClr>
                <a:schemeClr val="accent5"/>
              </a:buClr>
              <a:buSzPct val="125000"/>
              <a:defRPr sz="1800"/>
            </a:lvl2pPr>
            <a:lvl3pPr>
              <a:buClr>
                <a:schemeClr val="accent5"/>
              </a:buClr>
              <a:buSzPct val="125000"/>
              <a:defRPr sz="1600"/>
            </a:lvl3pPr>
            <a:lvl4pPr>
              <a:buClr>
                <a:schemeClr val="accent5"/>
              </a:buClr>
              <a:buSzPct val="125000"/>
              <a:defRPr/>
            </a:lvl4pPr>
            <a:lvl5pPr>
              <a:buClr>
                <a:schemeClr val="accent5"/>
              </a:buCl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8559" y="330532"/>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17585670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y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48640"/>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tx1">
              <a:lumMod val="20000"/>
              <a:lumOff val="80000"/>
            </a:schemeClr>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t>Midwest Lenders Association</a:t>
            </a:r>
            <a:endParaRPr lang="en-US"/>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t>‹#›</a:t>
            </a:fld>
            <a:endParaRPr lang="en-US"/>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4565121"/>
          </a:xfrm>
        </p:spPr>
        <p:txBody>
          <a:bodyPr/>
          <a:lstStyle>
            <a:lvl1pPr marL="342900" indent="-342900">
              <a:buClr>
                <a:schemeClr val="bg1">
                  <a:lumMod val="65000"/>
                </a:schemeClr>
              </a:buClr>
              <a:buSzPct val="150000"/>
              <a:buFont typeface="Arial" panose="020B0604020202020204" pitchFamily="34" charset="0"/>
              <a:buChar char="•"/>
              <a:defRPr sz="2000"/>
            </a:lvl1pPr>
            <a:lvl2pPr>
              <a:buClr>
                <a:schemeClr val="tx2"/>
              </a:buClr>
              <a:defRPr sz="1800"/>
            </a:lvl2pPr>
            <a:lvl3pPr>
              <a:buClr>
                <a:schemeClr val="tx2"/>
              </a:buClr>
              <a:defRPr sz="1600"/>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8559" y="330532"/>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31098862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88739-1735-FD4B-A6A4-9AFAA645B978}"/>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
        <p:nvSpPr>
          <p:cNvPr id="3" name="Slide Number Placeholder 2">
            <a:extLst>
              <a:ext uri="{FF2B5EF4-FFF2-40B4-BE49-F238E27FC236}">
                <a16:creationId xmlns:a16="http://schemas.microsoft.com/office/drawing/2014/main" xmlns="" id="{53B81A9B-61A8-AF49-AC50-F651B7FF4955}"/>
              </a:ext>
            </a:extLst>
          </p:cNvPr>
          <p:cNvSpPr>
            <a:spLocks noGrp="1"/>
          </p:cNvSpPr>
          <p:nvPr>
            <p:ph type="sldNum" sz="quarter" idx="10"/>
          </p:nvPr>
        </p:nvSpPr>
        <p:spPr/>
        <p:txBody>
          <a:bodyPr/>
          <a:lstStyle/>
          <a:p>
            <a:fld id="{839D1246-EA95-F149-9963-985D7879D2E4}" type="slidenum">
              <a:rPr lang="en-US" smtClean="0"/>
              <a:t>‹#›</a:t>
            </a:fld>
            <a:endParaRPr lang="en-US"/>
          </a:p>
        </p:txBody>
      </p:sp>
      <p:sp>
        <p:nvSpPr>
          <p:cNvPr id="4" name="Footer Placeholder 3">
            <a:extLst>
              <a:ext uri="{FF2B5EF4-FFF2-40B4-BE49-F238E27FC236}">
                <a16:creationId xmlns:a16="http://schemas.microsoft.com/office/drawing/2014/main" xmlns="" id="{D2B5B9A7-5CF3-D44A-AFC2-025F9B5EE980}"/>
              </a:ext>
            </a:extLst>
          </p:cNvPr>
          <p:cNvSpPr>
            <a:spLocks noGrp="1"/>
          </p:cNvSpPr>
          <p:nvPr>
            <p:ph type="ftr" sz="quarter" idx="11"/>
          </p:nvPr>
        </p:nvSpPr>
        <p:spPr/>
        <p:txBody>
          <a:bodyPr/>
          <a:lstStyle/>
          <a:p>
            <a:r>
              <a:rPr lang="en-US" smtClean="0"/>
              <a:t>Midwest Lenders Association</a:t>
            </a:r>
            <a:endParaRPr lang="en-US"/>
          </a:p>
        </p:txBody>
      </p:sp>
    </p:spTree>
    <p:extLst>
      <p:ext uri="{BB962C8B-B14F-4D97-AF65-F5344CB8AC3E}">
        <p14:creationId xmlns:p14="http://schemas.microsoft.com/office/powerpoint/2010/main" val="20522077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2_Title Layout 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C376A84-57AC-8142-A6BD-1E6A59B39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p>
            <a:r>
              <a:rPr lang="en-US" smtClean="0"/>
              <a:t>Midwest Lenders Association</a:t>
            </a:r>
            <a:endParaRPr lang="en-US"/>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t>‹#›</a:t>
            </a:fld>
            <a:endParaRPr lang="en-US"/>
          </a:p>
        </p:txBody>
      </p:sp>
      <p:cxnSp>
        <p:nvCxnSpPr>
          <p:cNvPr id="12" name="Straight Connector 11">
            <a:extLst>
              <a:ext uri="{FF2B5EF4-FFF2-40B4-BE49-F238E27FC236}">
                <a16:creationId xmlns:a16="http://schemas.microsoft.com/office/drawing/2014/main" xmlns="" id="{48057A30-8028-134C-91EB-A96C98F6D726}"/>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03E2AA73-0D81-DD4E-922E-E86D911FCCB0}"/>
              </a:ext>
            </a:extLst>
          </p:cNvPr>
          <p:cNvSpPr txBox="1"/>
          <p:nvPr/>
        </p:nvSpPr>
        <p:spPr>
          <a:xfrm>
            <a:off x="287144" y="6437774"/>
            <a:ext cx="1856771" cy="207749"/>
          </a:xfrm>
          <a:prstGeom prst="rect">
            <a:avLst/>
          </a:prstGeom>
          <a:noFill/>
        </p:spPr>
        <p:txBody>
          <a:bodyPr wrap="square" rtlCol="0">
            <a:spAutoFit/>
          </a:bodyPr>
          <a:lstStyle/>
          <a:p>
            <a:r>
              <a:rPr lang="en-US" sz="750" b="1" i="0" dirty="0">
                <a:solidFill>
                  <a:schemeClr val="bg1"/>
                </a:solidFill>
                <a:latin typeface="Museo Sans 300" panose="02000000000000000000" pitchFamily="2" charset="77"/>
              </a:rPr>
              <a:t>Red Capital Group</a:t>
            </a:r>
          </a:p>
        </p:txBody>
      </p:sp>
    </p:spTree>
    <p:extLst>
      <p:ext uri="{BB962C8B-B14F-4D97-AF65-F5344CB8AC3E}">
        <p14:creationId xmlns:p14="http://schemas.microsoft.com/office/powerpoint/2010/main" val="4067419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Layout 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D9FF4A45-16FB-824A-A0E6-8CA73909F8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hasCustomPrompt="1"/>
          </p:nvPr>
        </p:nvSpPr>
        <p:spPr>
          <a:xfrm>
            <a:off x="215730" y="4857750"/>
            <a:ext cx="5927383" cy="1071563"/>
          </a:xfrm>
          <a:prstGeom prst="rect">
            <a:avLst/>
          </a:prstGeom>
        </p:spPr>
        <p:txBody>
          <a:bodyPr lIns="97323" rIns="97323" bIns="0" anchor="b">
            <a:normAutofit/>
          </a:bodyPr>
          <a:lstStyle>
            <a:lvl1pPr algn="l">
              <a:defRPr sz="2812" b="0">
                <a:solidFill>
                  <a:schemeClr val="accent1"/>
                </a:solidFill>
              </a:defRPr>
            </a:lvl1pPr>
          </a:lstStyle>
          <a:p>
            <a:pPr lvl="0"/>
            <a:r>
              <a:rPr lang="en-US" noProof="0" dirty="0" smtClean="0"/>
              <a:t>Title</a:t>
            </a:r>
            <a:endParaRPr lang="en-US" noProof="0" dirty="0"/>
          </a:p>
        </p:txBody>
      </p:sp>
      <p:sp>
        <p:nvSpPr>
          <p:cNvPr id="4" name="Subtitle 3"/>
          <p:cNvSpPr>
            <a:spLocks noGrp="1" noChangeArrowheads="1"/>
          </p:cNvSpPr>
          <p:nvPr>
            <p:ph type="subTitle" sz="quarter" idx="1" hasCustomPrompt="1"/>
          </p:nvPr>
        </p:nvSpPr>
        <p:spPr>
          <a:xfrm>
            <a:off x="215730" y="6072187"/>
            <a:ext cx="5927383" cy="214313"/>
          </a:xfrm>
          <a:prstGeom prst="rect">
            <a:avLst/>
          </a:prstGeom>
        </p:spPr>
        <p:txBody>
          <a:bodyPr lIns="97323" tIns="0" rIns="97323">
            <a:normAutofit/>
          </a:bodyPr>
          <a:lstStyle>
            <a:lvl1pPr marL="0" indent="0">
              <a:buFont typeface="Wingdings 3" pitchFamily="18" charset="2"/>
              <a:buNone/>
              <a:defRPr sz="1500" b="0">
                <a:solidFill>
                  <a:schemeClr val="tx1"/>
                </a:solidFill>
                <a:latin typeface="+mn-lt"/>
              </a:defRPr>
            </a:lvl1pPr>
          </a:lstStyle>
          <a:p>
            <a:pPr lvl="0"/>
            <a:r>
              <a:rPr lang="en-US" noProof="0" dirty="0" smtClean="0"/>
              <a:t>Subtitle</a:t>
            </a:r>
            <a:endParaRPr lang="en-US" noProof="0" dirty="0"/>
          </a:p>
        </p:txBody>
      </p:sp>
      <p:pic>
        <p:nvPicPr>
          <p:cNvPr id="6" name="Picture 5">
            <a:extLst>
              <a:ext uri="{FF2B5EF4-FFF2-40B4-BE49-F238E27FC236}">
                <a16:creationId xmlns:a16="http://schemas.microsoft.com/office/drawing/2014/main" xmlns="" id="{A9D6F605-1191-5047-9E67-9786798BF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8670" y="5786438"/>
            <a:ext cx="1713943" cy="538353"/>
          </a:xfrm>
          <a:prstGeom prst="rect">
            <a:avLst/>
          </a:prstGeom>
        </p:spPr>
      </p:pic>
      <p:sp>
        <p:nvSpPr>
          <p:cNvPr id="7" name="Content Placeholder 6">
            <a:extLst>
              <a:ext uri="{FF2B5EF4-FFF2-40B4-BE49-F238E27FC236}">
                <a16:creationId xmlns:a16="http://schemas.microsoft.com/office/drawing/2014/main" xmlns="" id="{725577C6-6976-7A45-84C4-AE734D4D39CA}"/>
              </a:ext>
            </a:extLst>
          </p:cNvPr>
          <p:cNvSpPr>
            <a:spLocks noGrp="1"/>
          </p:cNvSpPr>
          <p:nvPr>
            <p:ph sz="quarter" idx="10" hasCustomPrompt="1"/>
          </p:nvPr>
        </p:nvSpPr>
        <p:spPr>
          <a:xfrm>
            <a:off x="6846015" y="5195841"/>
            <a:ext cx="2225083" cy="285750"/>
          </a:xfrm>
        </p:spPr>
        <p:txBody>
          <a:bodyPr>
            <a:noAutofit/>
          </a:bodyPr>
          <a:lstStyle>
            <a:lvl1pPr>
              <a:defRPr sz="1125">
                <a:solidFill>
                  <a:schemeClr val="tx2"/>
                </a:solidFill>
              </a:defRPr>
            </a:lvl1pPr>
            <a:lvl2pPr marL="319878" indent="0">
              <a:buNone/>
              <a:defRPr/>
            </a:lvl2pPr>
          </a:lstStyle>
          <a:p>
            <a:pPr lvl="0"/>
            <a:r>
              <a:rPr lang="en-US" dirty="0" smtClean="0"/>
              <a:t>Date</a:t>
            </a:r>
            <a:endParaRPr lang="en-US" dirty="0"/>
          </a:p>
        </p:txBody>
      </p:sp>
      <p:cxnSp>
        <p:nvCxnSpPr>
          <p:cNvPr id="17" name="Straight Connector 16">
            <a:extLst>
              <a:ext uri="{FF2B5EF4-FFF2-40B4-BE49-F238E27FC236}">
                <a16:creationId xmlns:a16="http://schemas.microsoft.com/office/drawing/2014/main" xmlns="" id="{35B8B158-F5E8-614B-8315-F11BE4FF0DA4}"/>
              </a:ext>
            </a:extLst>
          </p:cNvPr>
          <p:cNvCxnSpPr/>
          <p:nvPr/>
        </p:nvCxnSpPr>
        <p:spPr bwMode="auto">
          <a:xfrm>
            <a:off x="6928670" y="5195841"/>
            <a:ext cx="2215330" cy="0"/>
          </a:xfrm>
          <a:prstGeom prst="line">
            <a:avLst/>
          </a:prstGeom>
          <a:noFill/>
          <a:ln w="9525"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872093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3_Title Layout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D705E53-267F-F44C-B34C-8FCD729A18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p>
            <a:r>
              <a:rPr lang="en-US" smtClean="0">
                <a:solidFill>
                  <a:srgbClr val="404041"/>
                </a:solidFill>
              </a:rPr>
              <a:t>Midwest Lenders Association</a:t>
            </a:r>
            <a:endParaRPr lang="en-US">
              <a:solidFill>
                <a:srgbClr val="404041"/>
              </a:solidFill>
            </a:endParaRPr>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solidFill>
                  <a:srgbClr val="404041"/>
                </a:solidFill>
              </a:rPr>
              <a:pPr/>
              <a:t>‹#›</a:t>
            </a:fld>
            <a:endParaRPr lang="en-US">
              <a:solidFill>
                <a:srgbClr val="404041"/>
              </a:solidFill>
            </a:endParaRPr>
          </a:p>
        </p:txBody>
      </p:sp>
      <p:cxnSp>
        <p:nvCxnSpPr>
          <p:cNvPr id="12" name="Straight Connector 11">
            <a:extLst>
              <a:ext uri="{FF2B5EF4-FFF2-40B4-BE49-F238E27FC236}">
                <a16:creationId xmlns:a16="http://schemas.microsoft.com/office/drawing/2014/main" xmlns="" id="{5813B241-D3EB-B749-90B8-73A272EC9913}"/>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3CB99EDC-2807-1649-9321-B624C9394834}"/>
              </a:ext>
            </a:extLst>
          </p:cNvPr>
          <p:cNvSpPr txBox="1"/>
          <p:nvPr/>
        </p:nvSpPr>
        <p:spPr>
          <a:xfrm>
            <a:off x="287144" y="6437774"/>
            <a:ext cx="1856771" cy="207749"/>
          </a:xfrm>
          <a:prstGeom prst="rect">
            <a:avLst/>
          </a:prstGeom>
          <a:noFill/>
        </p:spPr>
        <p:txBody>
          <a:bodyPr wrap="square" rtlCol="0">
            <a:spAutoFit/>
          </a:bodyPr>
          <a:lstStyle/>
          <a:p>
            <a:r>
              <a:rPr lang="en-US" sz="750" b="1" dirty="0">
                <a:solidFill>
                  <a:srgbClr val="FFFFFF"/>
                </a:solidFill>
              </a:rPr>
              <a:t>Red Capital Group</a:t>
            </a:r>
          </a:p>
        </p:txBody>
      </p:sp>
    </p:spTree>
    <p:extLst>
      <p:ext uri="{BB962C8B-B14F-4D97-AF65-F5344CB8AC3E}">
        <p14:creationId xmlns:p14="http://schemas.microsoft.com/office/powerpoint/2010/main" val="3446955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2_Title Layout 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C376A84-57AC-8142-A6BD-1E6A59B394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p>
            <a:r>
              <a:rPr lang="en-US" smtClean="0">
                <a:solidFill>
                  <a:srgbClr val="404041"/>
                </a:solidFill>
              </a:rPr>
              <a:t>Midwest Lenders Association</a:t>
            </a:r>
            <a:endParaRPr lang="en-US">
              <a:solidFill>
                <a:srgbClr val="404041"/>
              </a:solidFill>
            </a:endParaRPr>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solidFill>
                  <a:srgbClr val="404041"/>
                </a:solidFill>
              </a:rPr>
              <a:pPr/>
              <a:t>‹#›</a:t>
            </a:fld>
            <a:endParaRPr lang="en-US">
              <a:solidFill>
                <a:srgbClr val="404041"/>
              </a:solidFill>
            </a:endParaRPr>
          </a:p>
        </p:txBody>
      </p:sp>
      <p:cxnSp>
        <p:nvCxnSpPr>
          <p:cNvPr id="12" name="Straight Connector 11">
            <a:extLst>
              <a:ext uri="{FF2B5EF4-FFF2-40B4-BE49-F238E27FC236}">
                <a16:creationId xmlns:a16="http://schemas.microsoft.com/office/drawing/2014/main" xmlns="" id="{48057A30-8028-134C-91EB-A96C98F6D726}"/>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03E2AA73-0D81-DD4E-922E-E86D911FCCB0}"/>
              </a:ext>
            </a:extLst>
          </p:cNvPr>
          <p:cNvSpPr txBox="1"/>
          <p:nvPr/>
        </p:nvSpPr>
        <p:spPr>
          <a:xfrm>
            <a:off x="287144" y="6437774"/>
            <a:ext cx="1856771" cy="207749"/>
          </a:xfrm>
          <a:prstGeom prst="rect">
            <a:avLst/>
          </a:prstGeom>
          <a:noFill/>
        </p:spPr>
        <p:txBody>
          <a:bodyPr wrap="square" rtlCol="0">
            <a:spAutoFit/>
          </a:bodyPr>
          <a:lstStyle/>
          <a:p>
            <a:r>
              <a:rPr lang="en-US" sz="750" b="1" dirty="0">
                <a:solidFill>
                  <a:srgbClr val="FFFFFF"/>
                </a:solidFill>
              </a:rPr>
              <a:t>Red Capital Group</a:t>
            </a:r>
          </a:p>
        </p:txBody>
      </p:sp>
    </p:spTree>
    <p:extLst>
      <p:ext uri="{BB962C8B-B14F-4D97-AF65-F5344CB8AC3E}">
        <p14:creationId xmlns:p14="http://schemas.microsoft.com/office/powerpoint/2010/main" val="4187270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4_Title Layout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E1E0D31-A522-2243-958C-EA388C5AF0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2756"/>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p>
            <a:r>
              <a:rPr lang="en-US" smtClean="0">
                <a:solidFill>
                  <a:srgbClr val="404041"/>
                </a:solidFill>
              </a:rPr>
              <a:t>Midwest Lenders Association</a:t>
            </a:r>
            <a:endParaRPr lang="en-US">
              <a:solidFill>
                <a:srgbClr val="404041"/>
              </a:solidFill>
            </a:endParaRPr>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solidFill>
                  <a:srgbClr val="404041"/>
                </a:solidFill>
              </a:rPr>
              <a:pPr/>
              <a:t>‹#›</a:t>
            </a:fld>
            <a:endParaRPr lang="en-US">
              <a:solidFill>
                <a:srgbClr val="404041"/>
              </a:solidFill>
            </a:endParaRPr>
          </a:p>
        </p:txBody>
      </p:sp>
      <p:cxnSp>
        <p:nvCxnSpPr>
          <p:cNvPr id="12" name="Straight Connector 11">
            <a:extLst>
              <a:ext uri="{FF2B5EF4-FFF2-40B4-BE49-F238E27FC236}">
                <a16:creationId xmlns:a16="http://schemas.microsoft.com/office/drawing/2014/main" xmlns="" id="{5C45831C-996B-BE4D-A1CD-7A2CC329DB64}"/>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91F8E1F1-42DA-184F-AEC4-5F904D447863}"/>
              </a:ext>
            </a:extLst>
          </p:cNvPr>
          <p:cNvSpPr txBox="1"/>
          <p:nvPr/>
        </p:nvSpPr>
        <p:spPr>
          <a:xfrm>
            <a:off x="287144" y="6437774"/>
            <a:ext cx="1856771" cy="207749"/>
          </a:xfrm>
          <a:prstGeom prst="rect">
            <a:avLst/>
          </a:prstGeom>
          <a:noFill/>
        </p:spPr>
        <p:txBody>
          <a:bodyPr wrap="square" rtlCol="0">
            <a:spAutoFit/>
          </a:bodyPr>
          <a:lstStyle/>
          <a:p>
            <a:r>
              <a:rPr lang="en-US" sz="750" b="1" dirty="0">
                <a:solidFill>
                  <a:srgbClr val="FFFFFF"/>
                </a:solidFill>
              </a:rPr>
              <a:t>Red Capital Group</a:t>
            </a:r>
          </a:p>
        </p:txBody>
      </p:sp>
    </p:spTree>
    <p:extLst>
      <p:ext uri="{BB962C8B-B14F-4D97-AF65-F5344CB8AC3E}">
        <p14:creationId xmlns:p14="http://schemas.microsoft.com/office/powerpoint/2010/main" val="4211894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5_Title Layout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04F6DFA-BFC3-1F40-AE18-262F6A52C6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p>
            <a:r>
              <a:rPr lang="en-US" smtClean="0">
                <a:solidFill>
                  <a:srgbClr val="404041"/>
                </a:solidFill>
              </a:rPr>
              <a:t>Midwest Lenders Association</a:t>
            </a:r>
            <a:endParaRPr lang="en-US">
              <a:solidFill>
                <a:srgbClr val="404041"/>
              </a:solidFill>
            </a:endParaRPr>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solidFill>
                  <a:srgbClr val="404041"/>
                </a:solidFill>
              </a:rPr>
              <a:pPr/>
              <a:t>‹#›</a:t>
            </a:fld>
            <a:endParaRPr lang="en-US">
              <a:solidFill>
                <a:srgbClr val="404041"/>
              </a:solidFill>
            </a:endParaRPr>
          </a:p>
        </p:txBody>
      </p:sp>
      <p:cxnSp>
        <p:nvCxnSpPr>
          <p:cNvPr id="12" name="Straight Connector 11">
            <a:extLst>
              <a:ext uri="{FF2B5EF4-FFF2-40B4-BE49-F238E27FC236}">
                <a16:creationId xmlns:a16="http://schemas.microsoft.com/office/drawing/2014/main" xmlns="" id="{6362B388-579A-7D4E-AAD5-90DCDB529770}"/>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D20B4F69-FE33-B940-8F69-68E95F6D1B83}"/>
              </a:ext>
            </a:extLst>
          </p:cNvPr>
          <p:cNvSpPr txBox="1"/>
          <p:nvPr/>
        </p:nvSpPr>
        <p:spPr>
          <a:xfrm>
            <a:off x="287144" y="6437774"/>
            <a:ext cx="1856771" cy="207749"/>
          </a:xfrm>
          <a:prstGeom prst="rect">
            <a:avLst/>
          </a:prstGeom>
          <a:noFill/>
        </p:spPr>
        <p:txBody>
          <a:bodyPr wrap="square" rtlCol="0">
            <a:spAutoFit/>
          </a:bodyPr>
          <a:lstStyle/>
          <a:p>
            <a:r>
              <a:rPr lang="en-US" sz="750" b="1" dirty="0">
                <a:solidFill>
                  <a:srgbClr val="FFFFFF"/>
                </a:solidFill>
              </a:rPr>
              <a:t>Red Capital Group</a:t>
            </a:r>
          </a:p>
        </p:txBody>
      </p:sp>
    </p:spTree>
    <p:extLst>
      <p:ext uri="{BB962C8B-B14F-4D97-AF65-F5344CB8AC3E}">
        <p14:creationId xmlns:p14="http://schemas.microsoft.com/office/powerpoint/2010/main" val="1150238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6_Title Layout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2F8BFCC-9694-6642-8C61-44EF278240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p>
            <a:r>
              <a:rPr lang="en-US" smtClean="0">
                <a:solidFill>
                  <a:srgbClr val="404041"/>
                </a:solidFill>
              </a:rPr>
              <a:t>Midwest Lenders Association</a:t>
            </a:r>
            <a:endParaRPr lang="en-US">
              <a:solidFill>
                <a:srgbClr val="404041"/>
              </a:solidFill>
            </a:endParaRPr>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solidFill>
                  <a:srgbClr val="404041"/>
                </a:solidFill>
              </a:rPr>
              <a:pPr/>
              <a:t>‹#›</a:t>
            </a:fld>
            <a:endParaRPr lang="en-US">
              <a:solidFill>
                <a:srgbClr val="404041"/>
              </a:solidFill>
            </a:endParaRPr>
          </a:p>
        </p:txBody>
      </p:sp>
      <p:cxnSp>
        <p:nvCxnSpPr>
          <p:cNvPr id="12" name="Straight Connector 11">
            <a:extLst>
              <a:ext uri="{FF2B5EF4-FFF2-40B4-BE49-F238E27FC236}">
                <a16:creationId xmlns:a16="http://schemas.microsoft.com/office/drawing/2014/main" xmlns="" id="{C0E7052D-7525-8D48-99E6-4DB198B94D59}"/>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B23539B7-25DF-884A-8089-233B14CE0CFC}"/>
              </a:ext>
            </a:extLst>
          </p:cNvPr>
          <p:cNvSpPr txBox="1"/>
          <p:nvPr/>
        </p:nvSpPr>
        <p:spPr>
          <a:xfrm>
            <a:off x="287144" y="6437774"/>
            <a:ext cx="1856771" cy="207749"/>
          </a:xfrm>
          <a:prstGeom prst="rect">
            <a:avLst/>
          </a:prstGeom>
          <a:noFill/>
        </p:spPr>
        <p:txBody>
          <a:bodyPr wrap="square" rtlCol="0">
            <a:spAutoFit/>
          </a:bodyPr>
          <a:lstStyle/>
          <a:p>
            <a:r>
              <a:rPr lang="en-US" sz="750" b="1" dirty="0">
                <a:solidFill>
                  <a:srgbClr val="FFFFFF"/>
                </a:solidFill>
              </a:rPr>
              <a:t>Red Capital Group</a:t>
            </a:r>
          </a:p>
        </p:txBody>
      </p:sp>
    </p:spTree>
    <p:extLst>
      <p:ext uri="{BB962C8B-B14F-4D97-AF65-F5344CB8AC3E}">
        <p14:creationId xmlns:p14="http://schemas.microsoft.com/office/powerpoint/2010/main" val="1875661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7_Title Layout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E17FEFE-528C-4E47-998E-E48DCBCCE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p>
            <a:r>
              <a:rPr lang="en-US" smtClean="0">
                <a:solidFill>
                  <a:srgbClr val="404041"/>
                </a:solidFill>
              </a:rPr>
              <a:t>Midwest Lenders Association</a:t>
            </a:r>
            <a:endParaRPr lang="en-US">
              <a:solidFill>
                <a:srgbClr val="404041"/>
              </a:solidFill>
            </a:endParaRPr>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solidFill>
                  <a:srgbClr val="404041"/>
                </a:solidFill>
              </a:rPr>
              <a:pPr/>
              <a:t>‹#›</a:t>
            </a:fld>
            <a:endParaRPr lang="en-US">
              <a:solidFill>
                <a:srgbClr val="404041"/>
              </a:solidFill>
            </a:endParaRPr>
          </a:p>
        </p:txBody>
      </p:sp>
      <p:cxnSp>
        <p:nvCxnSpPr>
          <p:cNvPr id="12" name="Straight Connector 11">
            <a:extLst>
              <a:ext uri="{FF2B5EF4-FFF2-40B4-BE49-F238E27FC236}">
                <a16:creationId xmlns:a16="http://schemas.microsoft.com/office/drawing/2014/main" xmlns="" id="{0447ED16-345B-6B43-A6B7-CD63E0CD3646}"/>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04EDB260-72F5-EE4F-A31D-30D7626FDED2}"/>
              </a:ext>
            </a:extLst>
          </p:cNvPr>
          <p:cNvSpPr txBox="1"/>
          <p:nvPr/>
        </p:nvSpPr>
        <p:spPr>
          <a:xfrm>
            <a:off x="287144" y="6437774"/>
            <a:ext cx="1856771" cy="207749"/>
          </a:xfrm>
          <a:prstGeom prst="rect">
            <a:avLst/>
          </a:prstGeom>
          <a:noFill/>
        </p:spPr>
        <p:txBody>
          <a:bodyPr wrap="square" rtlCol="0">
            <a:spAutoFit/>
          </a:bodyPr>
          <a:lstStyle/>
          <a:p>
            <a:r>
              <a:rPr lang="en-US" sz="750" b="1" dirty="0">
                <a:solidFill>
                  <a:srgbClr val="FFFFFF"/>
                </a:solidFill>
              </a:rPr>
              <a:t>Red Capital Group</a:t>
            </a:r>
          </a:p>
        </p:txBody>
      </p:sp>
    </p:spTree>
    <p:extLst>
      <p:ext uri="{BB962C8B-B14F-4D97-AF65-F5344CB8AC3E}">
        <p14:creationId xmlns:p14="http://schemas.microsoft.com/office/powerpoint/2010/main" val="937543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6 lines">
    <p:spTree>
      <p:nvGrpSpPr>
        <p:cNvPr id="1" name=""/>
        <p:cNvGrpSpPr/>
        <p:nvPr/>
      </p:nvGrpSpPr>
      <p:grpSpPr>
        <a:xfrm>
          <a:off x="0" y="0"/>
          <a:ext cx="0" cy="0"/>
          <a:chOff x="0" y="0"/>
          <a:chExt cx="0" cy="0"/>
        </a:xfrm>
      </p:grpSpPr>
      <p:sp>
        <p:nvSpPr>
          <p:cNvPr id="28" name="Content Placeholder 27">
            <a:extLst>
              <a:ext uri="{FF2B5EF4-FFF2-40B4-BE49-F238E27FC236}">
                <a16:creationId xmlns:a16="http://schemas.microsoft.com/office/drawing/2014/main" xmlns="" id="{06836488-26F4-0241-9363-08452B5A1F78}"/>
              </a:ext>
            </a:extLst>
          </p:cNvPr>
          <p:cNvSpPr>
            <a:spLocks noGrp="1"/>
          </p:cNvSpPr>
          <p:nvPr>
            <p:ph sz="quarter" idx="12"/>
          </p:nvPr>
        </p:nvSpPr>
        <p:spPr>
          <a:xfrm>
            <a:off x="2904180" y="1358148"/>
            <a:ext cx="5498897" cy="447937"/>
          </a:xfrm>
        </p:spPr>
        <p:txBody>
          <a:bodyPr>
            <a:normAutofit/>
          </a:bodyPr>
          <a:lstStyle>
            <a:lvl1pPr algn="r">
              <a:defRPr sz="2812" b="0" i="0">
                <a:latin typeface="Museo Sans 500" panose="02000000000000000000" pitchFamily="2" charset="77"/>
              </a:defRPr>
            </a:lvl1pPr>
          </a:lstStyle>
          <a:p>
            <a:pPr lvl="0"/>
            <a:r>
              <a:rPr lang="en-US" smtClean="0"/>
              <a:t>Click to edit Master text styles</a:t>
            </a:r>
          </a:p>
        </p:txBody>
      </p:sp>
      <p:sp>
        <p:nvSpPr>
          <p:cNvPr id="29" name="Content Placeholder 27">
            <a:extLst>
              <a:ext uri="{FF2B5EF4-FFF2-40B4-BE49-F238E27FC236}">
                <a16:creationId xmlns:a16="http://schemas.microsoft.com/office/drawing/2014/main" xmlns="" id="{C50DE7B5-5792-154B-81DC-37CE1CC1D4F8}"/>
              </a:ext>
            </a:extLst>
          </p:cNvPr>
          <p:cNvSpPr>
            <a:spLocks noGrp="1"/>
          </p:cNvSpPr>
          <p:nvPr>
            <p:ph sz="quarter" idx="13"/>
          </p:nvPr>
        </p:nvSpPr>
        <p:spPr>
          <a:xfrm>
            <a:off x="644218" y="1349835"/>
            <a:ext cx="223467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cxnSp>
        <p:nvCxnSpPr>
          <p:cNvPr id="8" name="Straight Connector 7">
            <a:extLst>
              <a:ext uri="{FF2B5EF4-FFF2-40B4-BE49-F238E27FC236}">
                <a16:creationId xmlns:a16="http://schemas.microsoft.com/office/drawing/2014/main" xmlns="" id="{0E3EA191-4D63-E24A-B5A4-0D40EDF98983}"/>
              </a:ext>
            </a:extLst>
          </p:cNvPr>
          <p:cNvCxnSpPr/>
          <p:nvPr/>
        </p:nvCxnSpPr>
        <p:spPr bwMode="auto">
          <a:xfrm>
            <a:off x="715630" y="1357313"/>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Connector 12">
            <a:extLst>
              <a:ext uri="{FF2B5EF4-FFF2-40B4-BE49-F238E27FC236}">
                <a16:creationId xmlns:a16="http://schemas.microsoft.com/office/drawing/2014/main" xmlns="" id="{8D07D3A9-E45C-8D43-BBFB-14A00B891A44}"/>
              </a:ext>
            </a:extLst>
          </p:cNvPr>
          <p:cNvCxnSpPr/>
          <p:nvPr/>
        </p:nvCxnSpPr>
        <p:spPr bwMode="auto">
          <a:xfrm>
            <a:off x="715630" y="2268142"/>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Connector 16">
            <a:extLst>
              <a:ext uri="{FF2B5EF4-FFF2-40B4-BE49-F238E27FC236}">
                <a16:creationId xmlns:a16="http://schemas.microsoft.com/office/drawing/2014/main" xmlns="" id="{64E62A4B-18D1-1644-8901-DB0CCFBF1882}"/>
              </a:ext>
            </a:extLst>
          </p:cNvPr>
          <p:cNvCxnSpPr/>
          <p:nvPr/>
        </p:nvCxnSpPr>
        <p:spPr bwMode="auto">
          <a:xfrm>
            <a:off x="715630" y="3178970"/>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a:extLst>
              <a:ext uri="{FF2B5EF4-FFF2-40B4-BE49-F238E27FC236}">
                <a16:creationId xmlns:a16="http://schemas.microsoft.com/office/drawing/2014/main" xmlns="" id="{12FF74DB-651A-EE42-BF55-4EDCC2F03CE6}"/>
              </a:ext>
            </a:extLst>
          </p:cNvPr>
          <p:cNvCxnSpPr/>
          <p:nvPr/>
        </p:nvCxnSpPr>
        <p:spPr bwMode="auto">
          <a:xfrm>
            <a:off x="715630" y="408979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24">
            <a:extLst>
              <a:ext uri="{FF2B5EF4-FFF2-40B4-BE49-F238E27FC236}">
                <a16:creationId xmlns:a16="http://schemas.microsoft.com/office/drawing/2014/main" xmlns="" id="{766F38C1-47BC-4348-8EE9-1A8FF8AB285A}"/>
              </a:ext>
            </a:extLst>
          </p:cNvPr>
          <p:cNvCxnSpPr/>
          <p:nvPr/>
        </p:nvCxnSpPr>
        <p:spPr bwMode="auto">
          <a:xfrm>
            <a:off x="715630" y="5000627"/>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6" name="Content Placeholder 27">
            <a:extLst>
              <a:ext uri="{FF2B5EF4-FFF2-40B4-BE49-F238E27FC236}">
                <a16:creationId xmlns:a16="http://schemas.microsoft.com/office/drawing/2014/main" xmlns="" id="{0C7F3B09-9F69-9D4F-8A60-895FD9817397}"/>
              </a:ext>
            </a:extLst>
          </p:cNvPr>
          <p:cNvSpPr>
            <a:spLocks noGrp="1"/>
          </p:cNvSpPr>
          <p:nvPr>
            <p:ph sz="quarter" idx="14"/>
          </p:nvPr>
        </p:nvSpPr>
        <p:spPr>
          <a:xfrm>
            <a:off x="2904180" y="2268976"/>
            <a:ext cx="5498897" cy="447937"/>
          </a:xfrm>
        </p:spPr>
        <p:txBody>
          <a:bodyPr>
            <a:normAutofit/>
          </a:bodyPr>
          <a:lstStyle>
            <a:lvl1pPr algn="r">
              <a:defRPr sz="2812" b="0" i="0">
                <a:latin typeface="Museo Sans 500" panose="02000000000000000000" pitchFamily="2" charset="77"/>
              </a:defRPr>
            </a:lvl1pPr>
          </a:lstStyle>
          <a:p>
            <a:pPr lvl="0"/>
            <a:r>
              <a:rPr lang="en-US" smtClean="0"/>
              <a:t>Click to edit Master text styles</a:t>
            </a:r>
          </a:p>
        </p:txBody>
      </p:sp>
      <p:sp>
        <p:nvSpPr>
          <p:cNvPr id="37" name="Content Placeholder 27">
            <a:extLst>
              <a:ext uri="{FF2B5EF4-FFF2-40B4-BE49-F238E27FC236}">
                <a16:creationId xmlns:a16="http://schemas.microsoft.com/office/drawing/2014/main" xmlns="" id="{095A0A8F-ECDD-FC40-8CF0-9A6BFF5EF258}"/>
              </a:ext>
            </a:extLst>
          </p:cNvPr>
          <p:cNvSpPr>
            <a:spLocks noGrp="1"/>
          </p:cNvSpPr>
          <p:nvPr>
            <p:ph sz="quarter" idx="15"/>
          </p:nvPr>
        </p:nvSpPr>
        <p:spPr>
          <a:xfrm>
            <a:off x="644218" y="2260663"/>
            <a:ext cx="223467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8" name="Content Placeholder 27">
            <a:extLst>
              <a:ext uri="{FF2B5EF4-FFF2-40B4-BE49-F238E27FC236}">
                <a16:creationId xmlns:a16="http://schemas.microsoft.com/office/drawing/2014/main" xmlns="" id="{B0553FAA-CD37-B448-88D4-D128BD9B4EA3}"/>
              </a:ext>
            </a:extLst>
          </p:cNvPr>
          <p:cNvSpPr>
            <a:spLocks noGrp="1"/>
          </p:cNvSpPr>
          <p:nvPr>
            <p:ph sz="quarter" idx="16"/>
          </p:nvPr>
        </p:nvSpPr>
        <p:spPr>
          <a:xfrm>
            <a:off x="2904180" y="3179805"/>
            <a:ext cx="5498897" cy="447937"/>
          </a:xfrm>
        </p:spPr>
        <p:txBody>
          <a:bodyPr>
            <a:normAutofit/>
          </a:bodyPr>
          <a:lstStyle>
            <a:lvl1pPr algn="r">
              <a:defRPr sz="2812" b="0" i="0">
                <a:latin typeface="Museo Sans 500" panose="02000000000000000000" pitchFamily="2" charset="77"/>
              </a:defRPr>
            </a:lvl1pPr>
          </a:lstStyle>
          <a:p>
            <a:pPr lvl="0"/>
            <a:r>
              <a:rPr lang="en-US" smtClean="0"/>
              <a:t>Click to edit Master text styles</a:t>
            </a:r>
          </a:p>
        </p:txBody>
      </p:sp>
      <p:sp>
        <p:nvSpPr>
          <p:cNvPr id="39" name="Content Placeholder 27">
            <a:extLst>
              <a:ext uri="{FF2B5EF4-FFF2-40B4-BE49-F238E27FC236}">
                <a16:creationId xmlns:a16="http://schemas.microsoft.com/office/drawing/2014/main" xmlns="" id="{FEBF0139-6E04-BB4A-998F-6E98E0693C6E}"/>
              </a:ext>
            </a:extLst>
          </p:cNvPr>
          <p:cNvSpPr>
            <a:spLocks noGrp="1"/>
          </p:cNvSpPr>
          <p:nvPr>
            <p:ph sz="quarter" idx="17"/>
          </p:nvPr>
        </p:nvSpPr>
        <p:spPr>
          <a:xfrm>
            <a:off x="644218" y="3171492"/>
            <a:ext cx="223467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40" name="Content Placeholder 27">
            <a:extLst>
              <a:ext uri="{FF2B5EF4-FFF2-40B4-BE49-F238E27FC236}">
                <a16:creationId xmlns:a16="http://schemas.microsoft.com/office/drawing/2014/main" xmlns="" id="{D49833E0-AAB5-BF45-AB47-792331F40B73}"/>
              </a:ext>
            </a:extLst>
          </p:cNvPr>
          <p:cNvSpPr>
            <a:spLocks noGrp="1"/>
          </p:cNvSpPr>
          <p:nvPr>
            <p:ph sz="quarter" idx="18"/>
          </p:nvPr>
        </p:nvSpPr>
        <p:spPr>
          <a:xfrm>
            <a:off x="2904180" y="4090633"/>
            <a:ext cx="5498897" cy="447937"/>
          </a:xfrm>
        </p:spPr>
        <p:txBody>
          <a:bodyPr>
            <a:normAutofit/>
          </a:bodyPr>
          <a:lstStyle>
            <a:lvl1pPr algn="r">
              <a:defRPr sz="2812" b="0" i="0">
                <a:latin typeface="Museo Sans 500" panose="02000000000000000000" pitchFamily="2" charset="77"/>
              </a:defRPr>
            </a:lvl1pPr>
          </a:lstStyle>
          <a:p>
            <a:pPr lvl="0"/>
            <a:r>
              <a:rPr lang="en-US" smtClean="0"/>
              <a:t>Click to edit Master text styles</a:t>
            </a:r>
          </a:p>
        </p:txBody>
      </p:sp>
      <p:sp>
        <p:nvSpPr>
          <p:cNvPr id="41" name="Content Placeholder 27">
            <a:extLst>
              <a:ext uri="{FF2B5EF4-FFF2-40B4-BE49-F238E27FC236}">
                <a16:creationId xmlns:a16="http://schemas.microsoft.com/office/drawing/2014/main" xmlns="" id="{8686D180-AB5A-DD4E-80F4-E2C2687E5AEA}"/>
              </a:ext>
            </a:extLst>
          </p:cNvPr>
          <p:cNvSpPr>
            <a:spLocks noGrp="1"/>
          </p:cNvSpPr>
          <p:nvPr>
            <p:ph sz="quarter" idx="19"/>
          </p:nvPr>
        </p:nvSpPr>
        <p:spPr>
          <a:xfrm>
            <a:off x="644218" y="4082320"/>
            <a:ext cx="223467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42" name="Content Placeholder 27">
            <a:extLst>
              <a:ext uri="{FF2B5EF4-FFF2-40B4-BE49-F238E27FC236}">
                <a16:creationId xmlns:a16="http://schemas.microsoft.com/office/drawing/2014/main" xmlns="" id="{F44D5119-124D-094A-9651-1AFEC1B73928}"/>
              </a:ext>
            </a:extLst>
          </p:cNvPr>
          <p:cNvSpPr>
            <a:spLocks noGrp="1"/>
          </p:cNvSpPr>
          <p:nvPr>
            <p:ph sz="quarter" idx="20"/>
          </p:nvPr>
        </p:nvSpPr>
        <p:spPr>
          <a:xfrm>
            <a:off x="2904180" y="5010390"/>
            <a:ext cx="5498897" cy="447937"/>
          </a:xfrm>
        </p:spPr>
        <p:txBody>
          <a:bodyPr>
            <a:normAutofit/>
          </a:bodyPr>
          <a:lstStyle>
            <a:lvl1pPr algn="r">
              <a:defRPr sz="2812" b="0" i="0">
                <a:latin typeface="Museo Sans 500" panose="02000000000000000000" pitchFamily="2" charset="77"/>
              </a:defRPr>
            </a:lvl1pPr>
          </a:lstStyle>
          <a:p>
            <a:pPr lvl="0"/>
            <a:r>
              <a:rPr lang="en-US" smtClean="0"/>
              <a:t>Click to edit Master text styles</a:t>
            </a:r>
          </a:p>
        </p:txBody>
      </p:sp>
      <p:sp>
        <p:nvSpPr>
          <p:cNvPr id="43" name="Content Placeholder 27">
            <a:extLst>
              <a:ext uri="{FF2B5EF4-FFF2-40B4-BE49-F238E27FC236}">
                <a16:creationId xmlns:a16="http://schemas.microsoft.com/office/drawing/2014/main" xmlns="" id="{A0923D27-464D-7540-AB20-2A2A919F2D4D}"/>
              </a:ext>
            </a:extLst>
          </p:cNvPr>
          <p:cNvSpPr>
            <a:spLocks noGrp="1"/>
          </p:cNvSpPr>
          <p:nvPr>
            <p:ph sz="quarter" idx="21"/>
          </p:nvPr>
        </p:nvSpPr>
        <p:spPr>
          <a:xfrm>
            <a:off x="644218" y="5002077"/>
            <a:ext cx="223467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45" name="Footer Placeholder 44">
            <a:extLst>
              <a:ext uri="{FF2B5EF4-FFF2-40B4-BE49-F238E27FC236}">
                <a16:creationId xmlns:a16="http://schemas.microsoft.com/office/drawing/2014/main" xmlns="" id="{AA58780D-3CE2-A94C-9FA6-B9787DFD6BC5}"/>
              </a:ext>
            </a:extLst>
          </p:cNvPr>
          <p:cNvSpPr>
            <a:spLocks noGrp="1"/>
          </p:cNvSpPr>
          <p:nvPr>
            <p:ph type="ftr" sz="quarter" idx="22"/>
          </p:nvPr>
        </p:nvSpPr>
        <p:spPr>
          <a:xfrm>
            <a:off x="5428971" y="6356450"/>
            <a:ext cx="3085691" cy="364628"/>
          </a:xfrm>
        </p:spPr>
        <p:txBody>
          <a:bodyPr/>
          <a:lstStyle>
            <a:lvl1pPr algn="r">
              <a:defRPr b="0" i="0">
                <a:solidFill>
                  <a:schemeClr val="tx1"/>
                </a:solidFill>
                <a:latin typeface="Museo Sans 300" panose="02000000000000000000" pitchFamily="2" charset="77"/>
              </a:defRPr>
            </a:lvl1pPr>
          </a:lstStyle>
          <a:p>
            <a:r>
              <a:rPr lang="en-US" smtClean="0">
                <a:solidFill>
                  <a:srgbClr val="404041"/>
                </a:solidFill>
              </a:rPr>
              <a:t>Midwest Lenders Association</a:t>
            </a:r>
            <a:endParaRPr lang="en-US">
              <a:solidFill>
                <a:srgbClr val="404041"/>
              </a:solidFill>
            </a:endParaRPr>
          </a:p>
        </p:txBody>
      </p:sp>
      <p:sp>
        <p:nvSpPr>
          <p:cNvPr id="46" name="Slide Number Placeholder 45">
            <a:extLst>
              <a:ext uri="{FF2B5EF4-FFF2-40B4-BE49-F238E27FC236}">
                <a16:creationId xmlns:a16="http://schemas.microsoft.com/office/drawing/2014/main" xmlns="" id="{4DB6B9D3-0DB6-494D-ABCB-B10E3E0FB6E7}"/>
              </a:ext>
            </a:extLst>
          </p:cNvPr>
          <p:cNvSpPr>
            <a:spLocks noGrp="1"/>
          </p:cNvSpPr>
          <p:nvPr>
            <p:ph type="sldNum" sz="quarter" idx="23"/>
          </p:nvPr>
        </p:nvSpPr>
        <p:spPr/>
        <p:txBody>
          <a:bodyPr/>
          <a:lstStyle>
            <a:lvl1pPr>
              <a:defRPr sz="750"/>
            </a:lvl1pPr>
          </a:lstStyle>
          <a:p>
            <a:fld id="{839D1246-EA95-F149-9963-985D7879D2E4}" type="slidenum">
              <a:rPr lang="en-US" smtClean="0">
                <a:solidFill>
                  <a:srgbClr val="404041"/>
                </a:solidFill>
              </a:rPr>
              <a:pPr/>
              <a:t>‹#›</a:t>
            </a:fld>
            <a:endParaRPr lang="en-US">
              <a:solidFill>
                <a:srgbClr val="404041"/>
              </a:solidFill>
            </a:endParaRPr>
          </a:p>
        </p:txBody>
      </p:sp>
      <p:sp>
        <p:nvSpPr>
          <p:cNvPr id="2" name="Title 1">
            <a:extLst>
              <a:ext uri="{FF2B5EF4-FFF2-40B4-BE49-F238E27FC236}">
                <a16:creationId xmlns:a16="http://schemas.microsoft.com/office/drawing/2014/main" xmlns="" id="{CC2EF845-0A13-CA4D-A179-F7C58B1C0029}"/>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347616285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5 x 2 lines">
    <p:spTree>
      <p:nvGrpSpPr>
        <p:cNvPr id="1" name=""/>
        <p:cNvGrpSpPr/>
        <p:nvPr/>
      </p:nvGrpSpPr>
      <p:grpSpPr>
        <a:xfrm>
          <a:off x="0" y="0"/>
          <a:ext cx="0" cy="0"/>
          <a:chOff x="0" y="0"/>
          <a:chExt cx="0" cy="0"/>
        </a:xfrm>
      </p:grpSpPr>
      <p:sp>
        <p:nvSpPr>
          <p:cNvPr id="27" name="Content Placeholder 27">
            <a:extLst>
              <a:ext uri="{FF2B5EF4-FFF2-40B4-BE49-F238E27FC236}">
                <a16:creationId xmlns:a16="http://schemas.microsoft.com/office/drawing/2014/main" xmlns="" id="{F896E5C4-D977-7848-BFBE-8F7FE7EABC5A}"/>
              </a:ext>
            </a:extLst>
          </p:cNvPr>
          <p:cNvSpPr>
            <a:spLocks noGrp="1"/>
          </p:cNvSpPr>
          <p:nvPr>
            <p:ph sz="quarter" idx="14"/>
          </p:nvPr>
        </p:nvSpPr>
        <p:spPr>
          <a:xfrm>
            <a:off x="644218" y="2480892"/>
            <a:ext cx="3570711"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0" name="Content Placeholder 27">
            <a:extLst>
              <a:ext uri="{FF2B5EF4-FFF2-40B4-BE49-F238E27FC236}">
                <a16:creationId xmlns:a16="http://schemas.microsoft.com/office/drawing/2014/main" xmlns="" id="{46310818-BC4A-F248-8A51-6A32CC37D4C9}"/>
              </a:ext>
            </a:extLst>
          </p:cNvPr>
          <p:cNvSpPr>
            <a:spLocks noGrp="1"/>
          </p:cNvSpPr>
          <p:nvPr>
            <p:ph sz="quarter" idx="15"/>
          </p:nvPr>
        </p:nvSpPr>
        <p:spPr>
          <a:xfrm>
            <a:off x="644217" y="2260663"/>
            <a:ext cx="3570711"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1" name="Content Placeholder 27">
            <a:extLst>
              <a:ext uri="{FF2B5EF4-FFF2-40B4-BE49-F238E27FC236}">
                <a16:creationId xmlns:a16="http://schemas.microsoft.com/office/drawing/2014/main" xmlns="" id="{26BFB2B4-B5B8-1D4A-9A76-D2BEC841543D}"/>
              </a:ext>
            </a:extLst>
          </p:cNvPr>
          <p:cNvSpPr>
            <a:spLocks noGrp="1"/>
          </p:cNvSpPr>
          <p:nvPr>
            <p:ph sz="quarter" idx="16"/>
          </p:nvPr>
        </p:nvSpPr>
        <p:spPr>
          <a:xfrm>
            <a:off x="644218" y="3400649"/>
            <a:ext cx="3570711"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2" name="Content Placeholder 27">
            <a:extLst>
              <a:ext uri="{FF2B5EF4-FFF2-40B4-BE49-F238E27FC236}">
                <a16:creationId xmlns:a16="http://schemas.microsoft.com/office/drawing/2014/main" xmlns="" id="{1A0DF7FB-DC32-D048-9515-BAC8DCD7F87D}"/>
              </a:ext>
            </a:extLst>
          </p:cNvPr>
          <p:cNvSpPr>
            <a:spLocks noGrp="1"/>
          </p:cNvSpPr>
          <p:nvPr>
            <p:ph sz="quarter" idx="17"/>
          </p:nvPr>
        </p:nvSpPr>
        <p:spPr>
          <a:xfrm>
            <a:off x="644217" y="3180421"/>
            <a:ext cx="3570711"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3" name="Content Placeholder 27">
            <a:extLst>
              <a:ext uri="{FF2B5EF4-FFF2-40B4-BE49-F238E27FC236}">
                <a16:creationId xmlns:a16="http://schemas.microsoft.com/office/drawing/2014/main" xmlns="" id="{E2CD3DD6-D8D8-2246-859F-1A9F094EC5A2}"/>
              </a:ext>
            </a:extLst>
          </p:cNvPr>
          <p:cNvSpPr>
            <a:spLocks noGrp="1"/>
          </p:cNvSpPr>
          <p:nvPr>
            <p:ph sz="quarter" idx="18"/>
          </p:nvPr>
        </p:nvSpPr>
        <p:spPr>
          <a:xfrm>
            <a:off x="644218" y="4311477"/>
            <a:ext cx="3570711"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4" name="Content Placeholder 27">
            <a:extLst>
              <a:ext uri="{FF2B5EF4-FFF2-40B4-BE49-F238E27FC236}">
                <a16:creationId xmlns:a16="http://schemas.microsoft.com/office/drawing/2014/main" xmlns="" id="{2B00FC72-DAB6-E04F-9EC2-CB77B8854C53}"/>
              </a:ext>
            </a:extLst>
          </p:cNvPr>
          <p:cNvSpPr>
            <a:spLocks noGrp="1"/>
          </p:cNvSpPr>
          <p:nvPr>
            <p:ph sz="quarter" idx="19"/>
          </p:nvPr>
        </p:nvSpPr>
        <p:spPr>
          <a:xfrm>
            <a:off x="644217" y="4091249"/>
            <a:ext cx="3570711"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5" name="Content Placeholder 27">
            <a:extLst>
              <a:ext uri="{FF2B5EF4-FFF2-40B4-BE49-F238E27FC236}">
                <a16:creationId xmlns:a16="http://schemas.microsoft.com/office/drawing/2014/main" xmlns="" id="{CECBD545-289B-B84E-9A87-EB7967AE815F}"/>
              </a:ext>
            </a:extLst>
          </p:cNvPr>
          <p:cNvSpPr>
            <a:spLocks noGrp="1"/>
          </p:cNvSpPr>
          <p:nvPr>
            <p:ph sz="quarter" idx="20"/>
          </p:nvPr>
        </p:nvSpPr>
        <p:spPr>
          <a:xfrm>
            <a:off x="644218" y="5222306"/>
            <a:ext cx="3570711"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44" name="Content Placeholder 27">
            <a:extLst>
              <a:ext uri="{FF2B5EF4-FFF2-40B4-BE49-F238E27FC236}">
                <a16:creationId xmlns:a16="http://schemas.microsoft.com/office/drawing/2014/main" xmlns="" id="{A15B6867-07D9-7B48-8206-E769AF7AE19A}"/>
              </a:ext>
            </a:extLst>
          </p:cNvPr>
          <p:cNvSpPr>
            <a:spLocks noGrp="1"/>
          </p:cNvSpPr>
          <p:nvPr>
            <p:ph sz="quarter" idx="21"/>
          </p:nvPr>
        </p:nvSpPr>
        <p:spPr>
          <a:xfrm>
            <a:off x="644217" y="5002077"/>
            <a:ext cx="3570711"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28" name="Content Placeholder 27">
            <a:extLst>
              <a:ext uri="{FF2B5EF4-FFF2-40B4-BE49-F238E27FC236}">
                <a16:creationId xmlns:a16="http://schemas.microsoft.com/office/drawing/2014/main" xmlns="" id="{06836488-26F4-0241-9363-08452B5A1F78}"/>
              </a:ext>
            </a:extLst>
          </p:cNvPr>
          <p:cNvSpPr>
            <a:spLocks noGrp="1"/>
          </p:cNvSpPr>
          <p:nvPr>
            <p:ph sz="quarter" idx="12"/>
          </p:nvPr>
        </p:nvSpPr>
        <p:spPr>
          <a:xfrm>
            <a:off x="644218" y="1570063"/>
            <a:ext cx="3570711"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29" name="Content Placeholder 27">
            <a:extLst>
              <a:ext uri="{FF2B5EF4-FFF2-40B4-BE49-F238E27FC236}">
                <a16:creationId xmlns:a16="http://schemas.microsoft.com/office/drawing/2014/main" xmlns="" id="{C50DE7B5-5792-154B-81DC-37CE1CC1D4F8}"/>
              </a:ext>
            </a:extLst>
          </p:cNvPr>
          <p:cNvSpPr>
            <a:spLocks noGrp="1"/>
          </p:cNvSpPr>
          <p:nvPr>
            <p:ph sz="quarter" idx="13"/>
          </p:nvPr>
        </p:nvSpPr>
        <p:spPr>
          <a:xfrm>
            <a:off x="644217" y="1349835"/>
            <a:ext cx="3570711"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cxnSp>
        <p:nvCxnSpPr>
          <p:cNvPr id="8" name="Straight Connector 7">
            <a:extLst>
              <a:ext uri="{FF2B5EF4-FFF2-40B4-BE49-F238E27FC236}">
                <a16:creationId xmlns:a16="http://schemas.microsoft.com/office/drawing/2014/main" xmlns="" id="{0E3EA191-4D63-E24A-B5A4-0D40EDF98983}"/>
              </a:ext>
            </a:extLst>
          </p:cNvPr>
          <p:cNvCxnSpPr>
            <a:cxnSpLocks/>
          </p:cNvCxnSpPr>
          <p:nvPr/>
        </p:nvCxnSpPr>
        <p:spPr bwMode="auto">
          <a:xfrm>
            <a:off x="715630" y="1357313"/>
            <a:ext cx="3502045"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Connector 12">
            <a:extLst>
              <a:ext uri="{FF2B5EF4-FFF2-40B4-BE49-F238E27FC236}">
                <a16:creationId xmlns:a16="http://schemas.microsoft.com/office/drawing/2014/main" xmlns="" id="{8D07D3A9-E45C-8D43-BBFB-14A00B891A44}"/>
              </a:ext>
            </a:extLst>
          </p:cNvPr>
          <p:cNvCxnSpPr>
            <a:cxnSpLocks/>
          </p:cNvCxnSpPr>
          <p:nvPr/>
        </p:nvCxnSpPr>
        <p:spPr bwMode="auto">
          <a:xfrm flipV="1">
            <a:off x="715630" y="2268142"/>
            <a:ext cx="3502045" cy="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Connector 16">
            <a:extLst>
              <a:ext uri="{FF2B5EF4-FFF2-40B4-BE49-F238E27FC236}">
                <a16:creationId xmlns:a16="http://schemas.microsoft.com/office/drawing/2014/main" xmlns="" id="{64E62A4B-18D1-1644-8901-DB0CCFBF1882}"/>
              </a:ext>
            </a:extLst>
          </p:cNvPr>
          <p:cNvCxnSpPr>
            <a:cxnSpLocks/>
          </p:cNvCxnSpPr>
          <p:nvPr/>
        </p:nvCxnSpPr>
        <p:spPr bwMode="auto">
          <a:xfrm>
            <a:off x="715630" y="3178970"/>
            <a:ext cx="3502045" cy="145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a:extLst>
              <a:ext uri="{FF2B5EF4-FFF2-40B4-BE49-F238E27FC236}">
                <a16:creationId xmlns:a16="http://schemas.microsoft.com/office/drawing/2014/main" xmlns="" id="{12FF74DB-651A-EE42-BF55-4EDCC2F03CE6}"/>
              </a:ext>
            </a:extLst>
          </p:cNvPr>
          <p:cNvCxnSpPr>
            <a:cxnSpLocks/>
          </p:cNvCxnSpPr>
          <p:nvPr/>
        </p:nvCxnSpPr>
        <p:spPr bwMode="auto">
          <a:xfrm>
            <a:off x="715630" y="4089798"/>
            <a:ext cx="3502045" cy="145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24">
            <a:extLst>
              <a:ext uri="{FF2B5EF4-FFF2-40B4-BE49-F238E27FC236}">
                <a16:creationId xmlns:a16="http://schemas.microsoft.com/office/drawing/2014/main" xmlns="" id="{766F38C1-47BC-4348-8EE9-1A8FF8AB285A}"/>
              </a:ext>
            </a:extLst>
          </p:cNvPr>
          <p:cNvCxnSpPr>
            <a:cxnSpLocks/>
          </p:cNvCxnSpPr>
          <p:nvPr/>
        </p:nvCxnSpPr>
        <p:spPr bwMode="auto">
          <a:xfrm>
            <a:off x="715630" y="5000627"/>
            <a:ext cx="3502045"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Content Placeholder 27">
            <a:extLst>
              <a:ext uri="{FF2B5EF4-FFF2-40B4-BE49-F238E27FC236}">
                <a16:creationId xmlns:a16="http://schemas.microsoft.com/office/drawing/2014/main" xmlns="" id="{802C6B93-53E9-B748-B4AE-D38E657EDB42}"/>
              </a:ext>
            </a:extLst>
          </p:cNvPr>
          <p:cNvSpPr>
            <a:spLocks noGrp="1"/>
          </p:cNvSpPr>
          <p:nvPr>
            <p:ph sz="quarter" idx="22"/>
          </p:nvPr>
        </p:nvSpPr>
        <p:spPr>
          <a:xfrm>
            <a:off x="4857657" y="2480892"/>
            <a:ext cx="3659980"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61" name="Content Placeholder 27">
            <a:extLst>
              <a:ext uri="{FF2B5EF4-FFF2-40B4-BE49-F238E27FC236}">
                <a16:creationId xmlns:a16="http://schemas.microsoft.com/office/drawing/2014/main" xmlns="" id="{27732561-41D2-F549-BD3A-B48927774504}"/>
              </a:ext>
            </a:extLst>
          </p:cNvPr>
          <p:cNvSpPr>
            <a:spLocks noGrp="1"/>
          </p:cNvSpPr>
          <p:nvPr>
            <p:ph sz="quarter" idx="23"/>
          </p:nvPr>
        </p:nvSpPr>
        <p:spPr>
          <a:xfrm>
            <a:off x="4857656" y="2260663"/>
            <a:ext cx="365998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62" name="Content Placeholder 27">
            <a:extLst>
              <a:ext uri="{FF2B5EF4-FFF2-40B4-BE49-F238E27FC236}">
                <a16:creationId xmlns:a16="http://schemas.microsoft.com/office/drawing/2014/main" xmlns="" id="{6B4D465B-B03D-A346-BDDE-97E53F9966BA}"/>
              </a:ext>
            </a:extLst>
          </p:cNvPr>
          <p:cNvSpPr>
            <a:spLocks noGrp="1"/>
          </p:cNvSpPr>
          <p:nvPr>
            <p:ph sz="quarter" idx="24"/>
          </p:nvPr>
        </p:nvSpPr>
        <p:spPr>
          <a:xfrm>
            <a:off x="4857657" y="3400649"/>
            <a:ext cx="3659980"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63" name="Content Placeholder 27">
            <a:extLst>
              <a:ext uri="{FF2B5EF4-FFF2-40B4-BE49-F238E27FC236}">
                <a16:creationId xmlns:a16="http://schemas.microsoft.com/office/drawing/2014/main" xmlns="" id="{B3A8C1B5-0CD6-294D-BB7C-5B0C15E8BDF8}"/>
              </a:ext>
            </a:extLst>
          </p:cNvPr>
          <p:cNvSpPr>
            <a:spLocks noGrp="1"/>
          </p:cNvSpPr>
          <p:nvPr>
            <p:ph sz="quarter" idx="25"/>
          </p:nvPr>
        </p:nvSpPr>
        <p:spPr>
          <a:xfrm>
            <a:off x="4857656" y="3180421"/>
            <a:ext cx="365998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64" name="Content Placeholder 27">
            <a:extLst>
              <a:ext uri="{FF2B5EF4-FFF2-40B4-BE49-F238E27FC236}">
                <a16:creationId xmlns:a16="http://schemas.microsoft.com/office/drawing/2014/main" xmlns="" id="{0D171613-049F-C449-9B1A-F96A89DC995E}"/>
              </a:ext>
            </a:extLst>
          </p:cNvPr>
          <p:cNvSpPr>
            <a:spLocks noGrp="1"/>
          </p:cNvSpPr>
          <p:nvPr>
            <p:ph sz="quarter" idx="26"/>
          </p:nvPr>
        </p:nvSpPr>
        <p:spPr>
          <a:xfrm>
            <a:off x="4857657" y="4311477"/>
            <a:ext cx="3659980"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65" name="Content Placeholder 27">
            <a:extLst>
              <a:ext uri="{FF2B5EF4-FFF2-40B4-BE49-F238E27FC236}">
                <a16:creationId xmlns:a16="http://schemas.microsoft.com/office/drawing/2014/main" xmlns="" id="{A026B5E3-D6A5-644B-9753-741989EAD28F}"/>
              </a:ext>
            </a:extLst>
          </p:cNvPr>
          <p:cNvSpPr>
            <a:spLocks noGrp="1"/>
          </p:cNvSpPr>
          <p:nvPr>
            <p:ph sz="quarter" idx="27"/>
          </p:nvPr>
        </p:nvSpPr>
        <p:spPr>
          <a:xfrm>
            <a:off x="4857656" y="4091249"/>
            <a:ext cx="365998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66" name="Content Placeholder 27">
            <a:extLst>
              <a:ext uri="{FF2B5EF4-FFF2-40B4-BE49-F238E27FC236}">
                <a16:creationId xmlns:a16="http://schemas.microsoft.com/office/drawing/2014/main" xmlns="" id="{D81BAB87-2D11-294E-9365-4C41A54714A9}"/>
              </a:ext>
            </a:extLst>
          </p:cNvPr>
          <p:cNvSpPr>
            <a:spLocks noGrp="1"/>
          </p:cNvSpPr>
          <p:nvPr>
            <p:ph sz="quarter" idx="28"/>
          </p:nvPr>
        </p:nvSpPr>
        <p:spPr>
          <a:xfrm>
            <a:off x="4857657" y="5222306"/>
            <a:ext cx="3659980"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67" name="Content Placeholder 27">
            <a:extLst>
              <a:ext uri="{FF2B5EF4-FFF2-40B4-BE49-F238E27FC236}">
                <a16:creationId xmlns:a16="http://schemas.microsoft.com/office/drawing/2014/main" xmlns="" id="{C82F7438-D4CB-4D42-B355-98AF48CD9C1C}"/>
              </a:ext>
            </a:extLst>
          </p:cNvPr>
          <p:cNvSpPr>
            <a:spLocks noGrp="1"/>
          </p:cNvSpPr>
          <p:nvPr>
            <p:ph sz="quarter" idx="29"/>
          </p:nvPr>
        </p:nvSpPr>
        <p:spPr>
          <a:xfrm>
            <a:off x="4857656" y="5002077"/>
            <a:ext cx="365998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68" name="Content Placeholder 27">
            <a:extLst>
              <a:ext uri="{FF2B5EF4-FFF2-40B4-BE49-F238E27FC236}">
                <a16:creationId xmlns:a16="http://schemas.microsoft.com/office/drawing/2014/main" xmlns="" id="{E3C70623-23C2-D249-8730-6E6FD9A9BFBF}"/>
              </a:ext>
            </a:extLst>
          </p:cNvPr>
          <p:cNvSpPr>
            <a:spLocks noGrp="1"/>
          </p:cNvSpPr>
          <p:nvPr>
            <p:ph sz="quarter" idx="30"/>
          </p:nvPr>
        </p:nvSpPr>
        <p:spPr>
          <a:xfrm>
            <a:off x="4857657" y="1570063"/>
            <a:ext cx="3659980"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69" name="Content Placeholder 27">
            <a:extLst>
              <a:ext uri="{FF2B5EF4-FFF2-40B4-BE49-F238E27FC236}">
                <a16:creationId xmlns:a16="http://schemas.microsoft.com/office/drawing/2014/main" xmlns="" id="{7BEEF52E-3005-CF48-8E33-87E12E38D3DB}"/>
              </a:ext>
            </a:extLst>
          </p:cNvPr>
          <p:cNvSpPr>
            <a:spLocks noGrp="1"/>
          </p:cNvSpPr>
          <p:nvPr>
            <p:ph sz="quarter" idx="31"/>
          </p:nvPr>
        </p:nvSpPr>
        <p:spPr>
          <a:xfrm>
            <a:off x="4857656" y="1349835"/>
            <a:ext cx="365998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cxnSp>
        <p:nvCxnSpPr>
          <p:cNvPr id="82" name="Straight Connector 81">
            <a:extLst>
              <a:ext uri="{FF2B5EF4-FFF2-40B4-BE49-F238E27FC236}">
                <a16:creationId xmlns:a16="http://schemas.microsoft.com/office/drawing/2014/main" xmlns="" id="{FEBDA703-6626-4A45-9608-D9DF88CC2149}"/>
              </a:ext>
            </a:extLst>
          </p:cNvPr>
          <p:cNvCxnSpPr>
            <a:cxnSpLocks/>
          </p:cNvCxnSpPr>
          <p:nvPr/>
        </p:nvCxnSpPr>
        <p:spPr bwMode="auto">
          <a:xfrm>
            <a:off x="4926325" y="1357313"/>
            <a:ext cx="3502045"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3" name="Straight Connector 82">
            <a:extLst>
              <a:ext uri="{FF2B5EF4-FFF2-40B4-BE49-F238E27FC236}">
                <a16:creationId xmlns:a16="http://schemas.microsoft.com/office/drawing/2014/main" xmlns="" id="{070A3135-2EA1-4247-949D-F90940D4604E}"/>
              </a:ext>
            </a:extLst>
          </p:cNvPr>
          <p:cNvCxnSpPr>
            <a:cxnSpLocks/>
          </p:cNvCxnSpPr>
          <p:nvPr/>
        </p:nvCxnSpPr>
        <p:spPr bwMode="auto">
          <a:xfrm flipV="1">
            <a:off x="4926325" y="2268142"/>
            <a:ext cx="3502045" cy="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4" name="Straight Connector 83">
            <a:extLst>
              <a:ext uri="{FF2B5EF4-FFF2-40B4-BE49-F238E27FC236}">
                <a16:creationId xmlns:a16="http://schemas.microsoft.com/office/drawing/2014/main" xmlns="" id="{18554DDE-098B-974B-A374-BB366E8FA470}"/>
              </a:ext>
            </a:extLst>
          </p:cNvPr>
          <p:cNvCxnSpPr>
            <a:cxnSpLocks/>
          </p:cNvCxnSpPr>
          <p:nvPr/>
        </p:nvCxnSpPr>
        <p:spPr bwMode="auto">
          <a:xfrm>
            <a:off x="4926325" y="3178970"/>
            <a:ext cx="3502045" cy="145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5" name="Straight Connector 84">
            <a:extLst>
              <a:ext uri="{FF2B5EF4-FFF2-40B4-BE49-F238E27FC236}">
                <a16:creationId xmlns:a16="http://schemas.microsoft.com/office/drawing/2014/main" xmlns="" id="{88FA2AF1-80AA-6846-B9F1-AEB5E3802133}"/>
              </a:ext>
            </a:extLst>
          </p:cNvPr>
          <p:cNvCxnSpPr>
            <a:cxnSpLocks/>
          </p:cNvCxnSpPr>
          <p:nvPr/>
        </p:nvCxnSpPr>
        <p:spPr bwMode="auto">
          <a:xfrm>
            <a:off x="4926325" y="4089798"/>
            <a:ext cx="3502045" cy="145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Straight Connector 85">
            <a:extLst>
              <a:ext uri="{FF2B5EF4-FFF2-40B4-BE49-F238E27FC236}">
                <a16:creationId xmlns:a16="http://schemas.microsoft.com/office/drawing/2014/main" xmlns="" id="{5A6F024D-0C3D-8145-8FCB-78E599859CB8}"/>
              </a:ext>
            </a:extLst>
          </p:cNvPr>
          <p:cNvCxnSpPr>
            <a:cxnSpLocks/>
          </p:cNvCxnSpPr>
          <p:nvPr/>
        </p:nvCxnSpPr>
        <p:spPr bwMode="auto">
          <a:xfrm>
            <a:off x="4926325" y="5000627"/>
            <a:ext cx="3502045"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7" name="Footer Placeholder 86">
            <a:extLst>
              <a:ext uri="{FF2B5EF4-FFF2-40B4-BE49-F238E27FC236}">
                <a16:creationId xmlns:a16="http://schemas.microsoft.com/office/drawing/2014/main" xmlns="" id="{053434F0-01FA-204C-B6E6-285BBE49E827}"/>
              </a:ext>
            </a:extLst>
          </p:cNvPr>
          <p:cNvSpPr>
            <a:spLocks noGrp="1"/>
          </p:cNvSpPr>
          <p:nvPr>
            <p:ph type="ftr" sz="quarter" idx="32"/>
          </p:nvPr>
        </p:nvSpPr>
        <p:spPr>
          <a:xfrm>
            <a:off x="5431945" y="6356450"/>
            <a:ext cx="3085691" cy="364628"/>
          </a:xfrm>
        </p:spPr>
        <p:txBody>
          <a:bodyPr/>
          <a:lstStyle>
            <a:lvl1pPr algn="r">
              <a:defRPr>
                <a:solidFill>
                  <a:schemeClr val="tx1"/>
                </a:solidFill>
                <a:latin typeface="+mn-lt"/>
              </a:defRPr>
            </a:lvl1pPr>
          </a:lstStyle>
          <a:p>
            <a:r>
              <a:rPr lang="en-US" smtClean="0">
                <a:solidFill>
                  <a:srgbClr val="404041"/>
                </a:solidFill>
              </a:rPr>
              <a:t>Midwest Lenders Association</a:t>
            </a:r>
            <a:endParaRPr lang="en-US">
              <a:solidFill>
                <a:srgbClr val="404041"/>
              </a:solidFill>
            </a:endParaRPr>
          </a:p>
        </p:txBody>
      </p:sp>
      <p:sp>
        <p:nvSpPr>
          <p:cNvPr id="88" name="Slide Number Placeholder 87">
            <a:extLst>
              <a:ext uri="{FF2B5EF4-FFF2-40B4-BE49-F238E27FC236}">
                <a16:creationId xmlns:a16="http://schemas.microsoft.com/office/drawing/2014/main" xmlns="" id="{758A3EA7-7F68-EF4F-B8B5-AB45FBC37B10}"/>
              </a:ext>
            </a:extLst>
          </p:cNvPr>
          <p:cNvSpPr>
            <a:spLocks noGrp="1"/>
          </p:cNvSpPr>
          <p:nvPr>
            <p:ph type="sldNum" sz="quarter" idx="33"/>
          </p:nvPr>
        </p:nvSpPr>
        <p:spPr/>
        <p:txBody>
          <a:bodyPr/>
          <a:lstStyle>
            <a:lvl1pPr>
              <a:defRPr sz="750"/>
            </a:lvl1pPr>
          </a:lstStyle>
          <a:p>
            <a:fld id="{839D1246-EA95-F149-9963-985D7879D2E4}" type="slidenum">
              <a:rPr lang="en-US" smtClean="0">
                <a:solidFill>
                  <a:srgbClr val="404041"/>
                </a:solidFill>
              </a:rPr>
              <a:pPr/>
              <a:t>‹#›</a:t>
            </a:fld>
            <a:endParaRPr lang="en-US">
              <a:solidFill>
                <a:srgbClr val="404041"/>
              </a:solidFill>
            </a:endParaRPr>
          </a:p>
        </p:txBody>
      </p:sp>
      <p:cxnSp>
        <p:nvCxnSpPr>
          <p:cNvPr id="90" name="Straight Connector 89">
            <a:extLst>
              <a:ext uri="{FF2B5EF4-FFF2-40B4-BE49-F238E27FC236}">
                <a16:creationId xmlns:a16="http://schemas.microsoft.com/office/drawing/2014/main" xmlns="" id="{B8DA4FAA-2E60-9246-887C-1BA7637B5B8D}"/>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1" name="TextBox 90">
            <a:extLst>
              <a:ext uri="{FF2B5EF4-FFF2-40B4-BE49-F238E27FC236}">
                <a16:creationId xmlns:a16="http://schemas.microsoft.com/office/drawing/2014/main" xmlns="" id="{B634FA5F-996C-CB4A-BF3F-C41824C2367E}"/>
              </a:ext>
            </a:extLst>
          </p:cNvPr>
          <p:cNvSpPr txBox="1"/>
          <p:nvPr/>
        </p:nvSpPr>
        <p:spPr>
          <a:xfrm>
            <a:off x="287144" y="6437774"/>
            <a:ext cx="1856771" cy="207749"/>
          </a:xfrm>
          <a:prstGeom prst="rect">
            <a:avLst/>
          </a:prstGeom>
          <a:noFill/>
        </p:spPr>
        <p:txBody>
          <a:bodyPr wrap="square" rtlCol="0">
            <a:spAutoFit/>
          </a:bodyPr>
          <a:lstStyle/>
          <a:p>
            <a:r>
              <a:rPr lang="en-US" sz="750" b="1" dirty="0">
                <a:solidFill>
                  <a:srgbClr val="B90C2F"/>
                </a:solidFill>
              </a:rPr>
              <a:t>Red Capital Group</a:t>
            </a:r>
          </a:p>
        </p:txBody>
      </p:sp>
      <p:sp>
        <p:nvSpPr>
          <p:cNvPr id="2" name="Title 1">
            <a:extLst>
              <a:ext uri="{FF2B5EF4-FFF2-40B4-BE49-F238E27FC236}">
                <a16:creationId xmlns:a16="http://schemas.microsoft.com/office/drawing/2014/main" xmlns="" id="{88C9DE45-2400-674E-954A-325E6F0CD57E}"/>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247608183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 agenda 5 lines + text boxes">
    <p:spTree>
      <p:nvGrpSpPr>
        <p:cNvPr id="1" name=""/>
        <p:cNvGrpSpPr/>
        <p:nvPr/>
      </p:nvGrpSpPr>
      <p:grpSpPr>
        <a:xfrm>
          <a:off x="0" y="0"/>
          <a:ext cx="0" cy="0"/>
          <a:chOff x="0" y="0"/>
          <a:chExt cx="0" cy="0"/>
        </a:xfrm>
      </p:grpSpPr>
      <p:sp>
        <p:nvSpPr>
          <p:cNvPr id="27" name="Content Placeholder 27">
            <a:extLst>
              <a:ext uri="{FF2B5EF4-FFF2-40B4-BE49-F238E27FC236}">
                <a16:creationId xmlns:a16="http://schemas.microsoft.com/office/drawing/2014/main" xmlns="" id="{F896E5C4-D977-7848-BFBE-8F7FE7EABC5A}"/>
              </a:ext>
            </a:extLst>
          </p:cNvPr>
          <p:cNvSpPr>
            <a:spLocks noGrp="1"/>
          </p:cNvSpPr>
          <p:nvPr>
            <p:ph sz="quarter" idx="14"/>
          </p:nvPr>
        </p:nvSpPr>
        <p:spPr>
          <a:xfrm>
            <a:off x="644218" y="2461320"/>
            <a:ext cx="3927782" cy="430599"/>
          </a:xfrm>
        </p:spPr>
        <p:txBody>
          <a:bodyPr anchor="ct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0" name="Content Placeholder 27">
            <a:extLst>
              <a:ext uri="{FF2B5EF4-FFF2-40B4-BE49-F238E27FC236}">
                <a16:creationId xmlns:a16="http://schemas.microsoft.com/office/drawing/2014/main" xmlns="" id="{46310818-BC4A-F248-8A51-6A32CC37D4C9}"/>
              </a:ext>
            </a:extLst>
          </p:cNvPr>
          <p:cNvSpPr>
            <a:spLocks noGrp="1"/>
          </p:cNvSpPr>
          <p:nvPr>
            <p:ph sz="quarter" idx="15"/>
          </p:nvPr>
        </p:nvSpPr>
        <p:spPr>
          <a:xfrm>
            <a:off x="644218" y="2260664"/>
            <a:ext cx="3927782" cy="391454"/>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1" name="Content Placeholder 27">
            <a:extLst>
              <a:ext uri="{FF2B5EF4-FFF2-40B4-BE49-F238E27FC236}">
                <a16:creationId xmlns:a16="http://schemas.microsoft.com/office/drawing/2014/main" xmlns="" id="{26BFB2B4-B5B8-1D4A-9A76-D2BEC841543D}"/>
              </a:ext>
            </a:extLst>
          </p:cNvPr>
          <p:cNvSpPr>
            <a:spLocks noGrp="1"/>
          </p:cNvSpPr>
          <p:nvPr>
            <p:ph sz="quarter" idx="16"/>
          </p:nvPr>
        </p:nvSpPr>
        <p:spPr>
          <a:xfrm>
            <a:off x="644218" y="3381078"/>
            <a:ext cx="3927782" cy="430599"/>
          </a:xfrm>
        </p:spPr>
        <p:txBody>
          <a:bodyPr anchor="ct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2" name="Content Placeholder 27">
            <a:extLst>
              <a:ext uri="{FF2B5EF4-FFF2-40B4-BE49-F238E27FC236}">
                <a16:creationId xmlns:a16="http://schemas.microsoft.com/office/drawing/2014/main" xmlns="" id="{1A0DF7FB-DC32-D048-9515-BAC8DCD7F87D}"/>
              </a:ext>
            </a:extLst>
          </p:cNvPr>
          <p:cNvSpPr>
            <a:spLocks noGrp="1"/>
          </p:cNvSpPr>
          <p:nvPr>
            <p:ph sz="quarter" idx="17"/>
          </p:nvPr>
        </p:nvSpPr>
        <p:spPr>
          <a:xfrm>
            <a:off x="644218" y="3180421"/>
            <a:ext cx="3927782" cy="391454"/>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3" name="Content Placeholder 27">
            <a:extLst>
              <a:ext uri="{FF2B5EF4-FFF2-40B4-BE49-F238E27FC236}">
                <a16:creationId xmlns:a16="http://schemas.microsoft.com/office/drawing/2014/main" xmlns="" id="{E2CD3DD6-D8D8-2246-859F-1A9F094EC5A2}"/>
              </a:ext>
            </a:extLst>
          </p:cNvPr>
          <p:cNvSpPr>
            <a:spLocks noGrp="1"/>
          </p:cNvSpPr>
          <p:nvPr>
            <p:ph sz="quarter" idx="18"/>
          </p:nvPr>
        </p:nvSpPr>
        <p:spPr>
          <a:xfrm>
            <a:off x="644218" y="4291906"/>
            <a:ext cx="3927782" cy="430599"/>
          </a:xfrm>
        </p:spPr>
        <p:txBody>
          <a:bodyPr anchor="ct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4" name="Content Placeholder 27">
            <a:extLst>
              <a:ext uri="{FF2B5EF4-FFF2-40B4-BE49-F238E27FC236}">
                <a16:creationId xmlns:a16="http://schemas.microsoft.com/office/drawing/2014/main" xmlns="" id="{2B00FC72-DAB6-E04F-9EC2-CB77B8854C53}"/>
              </a:ext>
            </a:extLst>
          </p:cNvPr>
          <p:cNvSpPr>
            <a:spLocks noGrp="1"/>
          </p:cNvSpPr>
          <p:nvPr>
            <p:ph sz="quarter" idx="19"/>
          </p:nvPr>
        </p:nvSpPr>
        <p:spPr>
          <a:xfrm>
            <a:off x="644218" y="4091250"/>
            <a:ext cx="3927782" cy="391454"/>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5" name="Content Placeholder 27">
            <a:extLst>
              <a:ext uri="{FF2B5EF4-FFF2-40B4-BE49-F238E27FC236}">
                <a16:creationId xmlns:a16="http://schemas.microsoft.com/office/drawing/2014/main" xmlns="" id="{CECBD545-289B-B84E-9A87-EB7967AE815F}"/>
              </a:ext>
            </a:extLst>
          </p:cNvPr>
          <p:cNvSpPr>
            <a:spLocks noGrp="1"/>
          </p:cNvSpPr>
          <p:nvPr>
            <p:ph sz="quarter" idx="20"/>
          </p:nvPr>
        </p:nvSpPr>
        <p:spPr>
          <a:xfrm>
            <a:off x="644218" y="5202734"/>
            <a:ext cx="3927782" cy="430599"/>
          </a:xfrm>
        </p:spPr>
        <p:txBody>
          <a:bodyPr anchor="ct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44" name="Content Placeholder 27">
            <a:extLst>
              <a:ext uri="{FF2B5EF4-FFF2-40B4-BE49-F238E27FC236}">
                <a16:creationId xmlns:a16="http://schemas.microsoft.com/office/drawing/2014/main" xmlns="" id="{A15B6867-07D9-7B48-8206-E769AF7AE19A}"/>
              </a:ext>
            </a:extLst>
          </p:cNvPr>
          <p:cNvSpPr>
            <a:spLocks noGrp="1"/>
          </p:cNvSpPr>
          <p:nvPr>
            <p:ph sz="quarter" idx="21"/>
          </p:nvPr>
        </p:nvSpPr>
        <p:spPr>
          <a:xfrm>
            <a:off x="644218" y="5002078"/>
            <a:ext cx="3927782" cy="391454"/>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28" name="Content Placeholder 27">
            <a:extLst>
              <a:ext uri="{FF2B5EF4-FFF2-40B4-BE49-F238E27FC236}">
                <a16:creationId xmlns:a16="http://schemas.microsoft.com/office/drawing/2014/main" xmlns="" id="{06836488-26F4-0241-9363-08452B5A1F78}"/>
              </a:ext>
            </a:extLst>
          </p:cNvPr>
          <p:cNvSpPr>
            <a:spLocks noGrp="1"/>
          </p:cNvSpPr>
          <p:nvPr>
            <p:ph sz="quarter" idx="12"/>
          </p:nvPr>
        </p:nvSpPr>
        <p:spPr>
          <a:xfrm>
            <a:off x="644218" y="1550492"/>
            <a:ext cx="3927782" cy="430599"/>
          </a:xfrm>
        </p:spPr>
        <p:txBody>
          <a:bodyPr anchor="ct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29" name="Content Placeholder 27">
            <a:extLst>
              <a:ext uri="{FF2B5EF4-FFF2-40B4-BE49-F238E27FC236}">
                <a16:creationId xmlns:a16="http://schemas.microsoft.com/office/drawing/2014/main" xmlns="" id="{C50DE7B5-5792-154B-81DC-37CE1CC1D4F8}"/>
              </a:ext>
            </a:extLst>
          </p:cNvPr>
          <p:cNvSpPr>
            <a:spLocks noGrp="1"/>
          </p:cNvSpPr>
          <p:nvPr>
            <p:ph sz="quarter" idx="13"/>
          </p:nvPr>
        </p:nvSpPr>
        <p:spPr>
          <a:xfrm>
            <a:off x="644218" y="1349836"/>
            <a:ext cx="3927782" cy="391454"/>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cxnSp>
        <p:nvCxnSpPr>
          <p:cNvPr id="8" name="Straight Connector 7">
            <a:extLst>
              <a:ext uri="{FF2B5EF4-FFF2-40B4-BE49-F238E27FC236}">
                <a16:creationId xmlns:a16="http://schemas.microsoft.com/office/drawing/2014/main" xmlns="" id="{0E3EA191-4D63-E24A-B5A4-0D40EDF98983}"/>
              </a:ext>
            </a:extLst>
          </p:cNvPr>
          <p:cNvCxnSpPr>
            <a:cxnSpLocks/>
          </p:cNvCxnSpPr>
          <p:nvPr/>
        </p:nvCxnSpPr>
        <p:spPr bwMode="auto">
          <a:xfrm>
            <a:off x="715630" y="1357313"/>
            <a:ext cx="7722012"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Connector 12">
            <a:extLst>
              <a:ext uri="{FF2B5EF4-FFF2-40B4-BE49-F238E27FC236}">
                <a16:creationId xmlns:a16="http://schemas.microsoft.com/office/drawing/2014/main" xmlns="" id="{8D07D3A9-E45C-8D43-BBFB-14A00B891A44}"/>
              </a:ext>
            </a:extLst>
          </p:cNvPr>
          <p:cNvCxnSpPr>
            <a:cxnSpLocks/>
          </p:cNvCxnSpPr>
          <p:nvPr/>
        </p:nvCxnSpPr>
        <p:spPr bwMode="auto">
          <a:xfrm flipV="1">
            <a:off x="715630" y="2268143"/>
            <a:ext cx="7722012" cy="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Connector 16">
            <a:extLst>
              <a:ext uri="{FF2B5EF4-FFF2-40B4-BE49-F238E27FC236}">
                <a16:creationId xmlns:a16="http://schemas.microsoft.com/office/drawing/2014/main" xmlns="" id="{64E62A4B-18D1-1644-8901-DB0CCFBF1882}"/>
              </a:ext>
            </a:extLst>
          </p:cNvPr>
          <p:cNvCxnSpPr>
            <a:cxnSpLocks/>
          </p:cNvCxnSpPr>
          <p:nvPr/>
        </p:nvCxnSpPr>
        <p:spPr bwMode="auto">
          <a:xfrm>
            <a:off x="715630" y="3178970"/>
            <a:ext cx="7722012" cy="1268"/>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a:extLst>
              <a:ext uri="{FF2B5EF4-FFF2-40B4-BE49-F238E27FC236}">
                <a16:creationId xmlns:a16="http://schemas.microsoft.com/office/drawing/2014/main" xmlns="" id="{12FF74DB-651A-EE42-BF55-4EDCC2F03CE6}"/>
              </a:ext>
            </a:extLst>
          </p:cNvPr>
          <p:cNvCxnSpPr>
            <a:cxnSpLocks/>
          </p:cNvCxnSpPr>
          <p:nvPr/>
        </p:nvCxnSpPr>
        <p:spPr bwMode="auto">
          <a:xfrm>
            <a:off x="715630" y="4089799"/>
            <a:ext cx="7722012" cy="1268"/>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24">
            <a:extLst>
              <a:ext uri="{FF2B5EF4-FFF2-40B4-BE49-F238E27FC236}">
                <a16:creationId xmlns:a16="http://schemas.microsoft.com/office/drawing/2014/main" xmlns="" id="{766F38C1-47BC-4348-8EE9-1A8FF8AB285A}"/>
              </a:ext>
            </a:extLst>
          </p:cNvPr>
          <p:cNvCxnSpPr>
            <a:cxnSpLocks/>
          </p:cNvCxnSpPr>
          <p:nvPr/>
        </p:nvCxnSpPr>
        <p:spPr bwMode="auto">
          <a:xfrm>
            <a:off x="715630" y="5000627"/>
            <a:ext cx="7722012"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TextBox 44">
            <a:extLst>
              <a:ext uri="{FF2B5EF4-FFF2-40B4-BE49-F238E27FC236}">
                <a16:creationId xmlns:a16="http://schemas.microsoft.com/office/drawing/2014/main" xmlns="" id="{5F2CF518-D0BD-6D4E-8835-0C67CCF16D65}"/>
              </a:ext>
            </a:extLst>
          </p:cNvPr>
          <p:cNvSpPr txBox="1"/>
          <p:nvPr/>
        </p:nvSpPr>
        <p:spPr>
          <a:xfrm>
            <a:off x="287144" y="6437774"/>
            <a:ext cx="1856771" cy="207749"/>
          </a:xfrm>
          <a:prstGeom prst="rect">
            <a:avLst/>
          </a:prstGeom>
          <a:noFill/>
        </p:spPr>
        <p:txBody>
          <a:bodyPr wrap="square" rtlCol="0">
            <a:spAutoFit/>
          </a:bodyPr>
          <a:lstStyle/>
          <a:p>
            <a:r>
              <a:rPr lang="en-US" sz="750" b="1" dirty="0">
                <a:solidFill>
                  <a:srgbClr val="B90C2F"/>
                </a:solidFill>
              </a:rPr>
              <a:t>Red Capital Group</a:t>
            </a:r>
          </a:p>
        </p:txBody>
      </p:sp>
      <p:sp>
        <p:nvSpPr>
          <p:cNvPr id="11" name="Footer Placeholder 10">
            <a:extLst>
              <a:ext uri="{FF2B5EF4-FFF2-40B4-BE49-F238E27FC236}">
                <a16:creationId xmlns:a16="http://schemas.microsoft.com/office/drawing/2014/main" xmlns="" id="{894823E3-1C36-7745-96E4-399AC10C1850}"/>
              </a:ext>
            </a:extLst>
          </p:cNvPr>
          <p:cNvSpPr>
            <a:spLocks noGrp="1"/>
          </p:cNvSpPr>
          <p:nvPr>
            <p:ph type="ftr" sz="quarter" idx="27"/>
          </p:nvPr>
        </p:nvSpPr>
        <p:spPr/>
        <p:txBody>
          <a:bodyPr/>
          <a:lstStyle/>
          <a:p>
            <a:r>
              <a:rPr lang="en-US" smtClean="0">
                <a:solidFill>
                  <a:srgbClr val="404041"/>
                </a:solidFill>
              </a:rPr>
              <a:t>Midwest Lenders Association</a:t>
            </a:r>
            <a:endParaRPr lang="en-US">
              <a:solidFill>
                <a:srgbClr val="404041"/>
              </a:solidFill>
            </a:endParaRPr>
          </a:p>
        </p:txBody>
      </p:sp>
      <p:sp>
        <p:nvSpPr>
          <p:cNvPr id="12" name="Slide Number Placeholder 11">
            <a:extLst>
              <a:ext uri="{FF2B5EF4-FFF2-40B4-BE49-F238E27FC236}">
                <a16:creationId xmlns:a16="http://schemas.microsoft.com/office/drawing/2014/main" xmlns="" id="{20BD1362-27D1-AD44-B0E8-9EADB6B0B622}"/>
              </a:ext>
            </a:extLst>
          </p:cNvPr>
          <p:cNvSpPr>
            <a:spLocks noGrp="1"/>
          </p:cNvSpPr>
          <p:nvPr>
            <p:ph type="sldNum" sz="quarter" idx="28"/>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2" name="Title 1">
            <a:extLst>
              <a:ext uri="{FF2B5EF4-FFF2-40B4-BE49-F238E27FC236}">
                <a16:creationId xmlns:a16="http://schemas.microsoft.com/office/drawing/2014/main" xmlns="" id="{9938510D-F145-B942-AE8F-9587FBB2ACB6}"/>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xmlns="" id="{DF28C1B7-4E08-F14E-8182-C93C22D06A33}"/>
              </a:ext>
            </a:extLst>
          </p:cNvPr>
          <p:cNvSpPr>
            <a:spLocks noGrp="1"/>
          </p:cNvSpPr>
          <p:nvPr>
            <p:ph type="body" sz="quarter" idx="29"/>
          </p:nvPr>
        </p:nvSpPr>
        <p:spPr>
          <a:xfrm>
            <a:off x="4786313" y="1528867"/>
            <a:ext cx="3641725" cy="474455"/>
          </a:xfrm>
        </p:spPr>
        <p:txBody>
          <a:bodyPr>
            <a:normAutofit/>
          </a:bodyPr>
          <a:lstStyle>
            <a:lvl1pPr>
              <a:defRPr sz="750">
                <a:solidFill>
                  <a:schemeClr val="tx2"/>
                </a:solidFill>
              </a:defRPr>
            </a:lvl1pPr>
          </a:lstStyle>
          <a:p>
            <a:pPr lvl="0"/>
            <a:r>
              <a:rPr lang="en-US" smtClean="0"/>
              <a:t>Click to edit Master text styles</a:t>
            </a:r>
          </a:p>
        </p:txBody>
      </p:sp>
      <p:sp>
        <p:nvSpPr>
          <p:cNvPr id="36" name="Text Placeholder 3">
            <a:extLst>
              <a:ext uri="{FF2B5EF4-FFF2-40B4-BE49-F238E27FC236}">
                <a16:creationId xmlns:a16="http://schemas.microsoft.com/office/drawing/2014/main" xmlns="" id="{584C1C11-F3D1-A343-9CEC-5656D9391DA3}"/>
              </a:ext>
            </a:extLst>
          </p:cNvPr>
          <p:cNvSpPr>
            <a:spLocks noGrp="1"/>
          </p:cNvSpPr>
          <p:nvPr>
            <p:ph type="body" sz="quarter" idx="30"/>
          </p:nvPr>
        </p:nvSpPr>
        <p:spPr>
          <a:xfrm>
            <a:off x="4786313" y="2443267"/>
            <a:ext cx="3641725" cy="474455"/>
          </a:xfrm>
        </p:spPr>
        <p:txBody>
          <a:bodyPr>
            <a:normAutofit/>
          </a:bodyPr>
          <a:lstStyle>
            <a:lvl1pPr>
              <a:defRPr sz="750">
                <a:solidFill>
                  <a:schemeClr val="tx2"/>
                </a:solidFill>
              </a:defRPr>
            </a:lvl1pPr>
          </a:lstStyle>
          <a:p>
            <a:pPr lvl="0"/>
            <a:r>
              <a:rPr lang="en-US" smtClean="0"/>
              <a:t>Click to edit Master text styles</a:t>
            </a:r>
          </a:p>
        </p:txBody>
      </p:sp>
      <p:sp>
        <p:nvSpPr>
          <p:cNvPr id="37" name="Text Placeholder 3">
            <a:extLst>
              <a:ext uri="{FF2B5EF4-FFF2-40B4-BE49-F238E27FC236}">
                <a16:creationId xmlns:a16="http://schemas.microsoft.com/office/drawing/2014/main" xmlns="" id="{362DF542-7F16-BD46-8606-9419DDEB2E27}"/>
              </a:ext>
            </a:extLst>
          </p:cNvPr>
          <p:cNvSpPr>
            <a:spLocks noGrp="1"/>
          </p:cNvSpPr>
          <p:nvPr>
            <p:ph type="body" sz="quarter" idx="31"/>
          </p:nvPr>
        </p:nvSpPr>
        <p:spPr>
          <a:xfrm>
            <a:off x="4786313" y="3349107"/>
            <a:ext cx="3641725" cy="474455"/>
          </a:xfrm>
        </p:spPr>
        <p:txBody>
          <a:bodyPr>
            <a:normAutofit/>
          </a:bodyPr>
          <a:lstStyle>
            <a:lvl1pPr>
              <a:defRPr sz="750">
                <a:solidFill>
                  <a:schemeClr val="tx2"/>
                </a:solidFill>
              </a:defRPr>
            </a:lvl1pPr>
          </a:lstStyle>
          <a:p>
            <a:pPr lvl="0"/>
            <a:r>
              <a:rPr lang="en-US" smtClean="0"/>
              <a:t>Click to edit Master text styles</a:t>
            </a:r>
          </a:p>
        </p:txBody>
      </p:sp>
      <p:sp>
        <p:nvSpPr>
          <p:cNvPr id="43" name="Text Placeholder 3">
            <a:extLst>
              <a:ext uri="{FF2B5EF4-FFF2-40B4-BE49-F238E27FC236}">
                <a16:creationId xmlns:a16="http://schemas.microsoft.com/office/drawing/2014/main" xmlns="" id="{BDA7AF9C-7A58-404E-89B4-AC35BD43A39D}"/>
              </a:ext>
            </a:extLst>
          </p:cNvPr>
          <p:cNvSpPr>
            <a:spLocks noGrp="1"/>
          </p:cNvSpPr>
          <p:nvPr>
            <p:ph type="body" sz="quarter" idx="32"/>
          </p:nvPr>
        </p:nvSpPr>
        <p:spPr>
          <a:xfrm>
            <a:off x="4786313" y="4272067"/>
            <a:ext cx="3641725" cy="474455"/>
          </a:xfrm>
        </p:spPr>
        <p:txBody>
          <a:bodyPr>
            <a:normAutofit/>
          </a:bodyPr>
          <a:lstStyle>
            <a:lvl1pPr>
              <a:defRPr sz="750">
                <a:solidFill>
                  <a:schemeClr val="tx2"/>
                </a:solidFill>
              </a:defRPr>
            </a:lvl1pPr>
          </a:lstStyle>
          <a:p>
            <a:pPr lvl="0"/>
            <a:r>
              <a:rPr lang="en-US" smtClean="0"/>
              <a:t>Click to edit Master text styles</a:t>
            </a:r>
          </a:p>
        </p:txBody>
      </p:sp>
      <p:sp>
        <p:nvSpPr>
          <p:cNvPr id="46" name="Text Placeholder 3">
            <a:extLst>
              <a:ext uri="{FF2B5EF4-FFF2-40B4-BE49-F238E27FC236}">
                <a16:creationId xmlns:a16="http://schemas.microsoft.com/office/drawing/2014/main" xmlns="" id="{9AAD5D05-5799-C746-8A02-35A88955194F}"/>
              </a:ext>
            </a:extLst>
          </p:cNvPr>
          <p:cNvSpPr>
            <a:spLocks noGrp="1"/>
          </p:cNvSpPr>
          <p:nvPr>
            <p:ph type="body" sz="quarter" idx="33"/>
          </p:nvPr>
        </p:nvSpPr>
        <p:spPr>
          <a:xfrm>
            <a:off x="4786313" y="5177907"/>
            <a:ext cx="3641725" cy="474455"/>
          </a:xfrm>
        </p:spPr>
        <p:txBody>
          <a:bodyPr>
            <a:normAutofit/>
          </a:bodyPr>
          <a:lstStyle>
            <a:lvl1pPr>
              <a:defRPr sz="75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4367468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4_Title Layout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E1E0D31-A522-2243-958C-EA388C5AF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756"/>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p>
            <a:r>
              <a:rPr lang="en-US" smtClean="0"/>
              <a:t>Midwest Lenders Association</a:t>
            </a:r>
            <a:endParaRPr lang="en-US"/>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t>‹#›</a:t>
            </a:fld>
            <a:endParaRPr lang="en-US"/>
          </a:p>
        </p:txBody>
      </p:sp>
      <p:cxnSp>
        <p:nvCxnSpPr>
          <p:cNvPr id="12" name="Straight Connector 11">
            <a:extLst>
              <a:ext uri="{FF2B5EF4-FFF2-40B4-BE49-F238E27FC236}">
                <a16:creationId xmlns:a16="http://schemas.microsoft.com/office/drawing/2014/main" xmlns="" id="{5C45831C-996B-BE4D-A1CD-7A2CC329DB64}"/>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91F8E1F1-42DA-184F-AEC4-5F904D447863}"/>
              </a:ext>
            </a:extLst>
          </p:cNvPr>
          <p:cNvSpPr txBox="1"/>
          <p:nvPr/>
        </p:nvSpPr>
        <p:spPr>
          <a:xfrm>
            <a:off x="287144" y="6437774"/>
            <a:ext cx="1856771" cy="207749"/>
          </a:xfrm>
          <a:prstGeom prst="rect">
            <a:avLst/>
          </a:prstGeom>
          <a:noFill/>
        </p:spPr>
        <p:txBody>
          <a:bodyPr wrap="square" rtlCol="0">
            <a:spAutoFit/>
          </a:bodyPr>
          <a:lstStyle/>
          <a:p>
            <a:r>
              <a:rPr lang="en-US" sz="750" b="1" i="0" dirty="0">
                <a:solidFill>
                  <a:schemeClr val="bg1"/>
                </a:solidFill>
                <a:latin typeface="Museo Sans 300" panose="02000000000000000000" pitchFamily="2" charset="77"/>
              </a:rPr>
              <a:t>Red Capital Group</a:t>
            </a:r>
          </a:p>
        </p:txBody>
      </p:sp>
    </p:spTree>
    <p:extLst>
      <p:ext uri="{BB962C8B-B14F-4D97-AF65-F5344CB8AC3E}">
        <p14:creationId xmlns:p14="http://schemas.microsoft.com/office/powerpoint/2010/main" val="2622287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C 5 lines color half circle">
    <p:spTree>
      <p:nvGrpSpPr>
        <p:cNvPr id="1" name=""/>
        <p:cNvGrpSpPr/>
        <p:nvPr/>
      </p:nvGrpSpPr>
      <p:grpSpPr>
        <a:xfrm>
          <a:off x="0" y="0"/>
          <a:ext cx="0" cy="0"/>
          <a:chOff x="0" y="0"/>
          <a:chExt cx="0" cy="0"/>
        </a:xfrm>
      </p:grpSpPr>
      <p:sp>
        <p:nvSpPr>
          <p:cNvPr id="19" name="Chord 18">
            <a:extLst>
              <a:ext uri="{FF2B5EF4-FFF2-40B4-BE49-F238E27FC236}">
                <a16:creationId xmlns:a16="http://schemas.microsoft.com/office/drawing/2014/main" xmlns="" id="{52DE451E-9651-7E47-9C7E-64A27DF52DF4}"/>
              </a:ext>
            </a:extLst>
          </p:cNvPr>
          <p:cNvSpPr/>
          <p:nvPr/>
        </p:nvSpPr>
        <p:spPr bwMode="auto">
          <a:xfrm rot="10800000">
            <a:off x="432024" y="1285875"/>
            <a:ext cx="567212" cy="567397"/>
          </a:xfrm>
          <a:prstGeom prst="chord">
            <a:avLst>
              <a:gd name="adj1" fmla="val 5420692"/>
              <a:gd name="adj2" fmla="val 16200000"/>
            </a:avLst>
          </a:prstGeom>
          <a:solidFill>
            <a:schemeClr val="accent1"/>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20" name="TextBox 19">
            <a:extLst>
              <a:ext uri="{FF2B5EF4-FFF2-40B4-BE49-F238E27FC236}">
                <a16:creationId xmlns:a16="http://schemas.microsoft.com/office/drawing/2014/main" xmlns="" id="{65E59F3B-EAFC-D444-A160-DD39C7E2A01F}"/>
              </a:ext>
            </a:extLst>
          </p:cNvPr>
          <p:cNvSpPr txBox="1"/>
          <p:nvPr/>
        </p:nvSpPr>
        <p:spPr>
          <a:xfrm>
            <a:off x="322854" y="1419151"/>
            <a:ext cx="392777" cy="294248"/>
          </a:xfrm>
          <a:prstGeom prst="rect">
            <a:avLst/>
          </a:prstGeom>
          <a:noFill/>
        </p:spPr>
        <p:txBody>
          <a:bodyPr wrap="square" rtlCol="0">
            <a:spAutoFit/>
          </a:bodyPr>
          <a:lstStyle/>
          <a:p>
            <a:pPr algn="r"/>
            <a:r>
              <a:rPr lang="en-US" sz="1312" dirty="0">
                <a:solidFill>
                  <a:srgbClr val="404041"/>
                </a:solidFill>
                <a:latin typeface="Museo Sans 500" panose="02000000000000000000" pitchFamily="2" charset="77"/>
              </a:rPr>
              <a:t>1</a:t>
            </a:r>
          </a:p>
        </p:txBody>
      </p:sp>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2042089"/>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Chord 26">
            <a:extLst>
              <a:ext uri="{FF2B5EF4-FFF2-40B4-BE49-F238E27FC236}">
                <a16:creationId xmlns:a16="http://schemas.microsoft.com/office/drawing/2014/main" xmlns="" id="{4630309B-BD9D-FB4F-888F-4096CF035B45}"/>
              </a:ext>
            </a:extLst>
          </p:cNvPr>
          <p:cNvSpPr/>
          <p:nvPr/>
        </p:nvSpPr>
        <p:spPr bwMode="auto">
          <a:xfrm rot="10800000">
            <a:off x="432024" y="2230906"/>
            <a:ext cx="567212" cy="567397"/>
          </a:xfrm>
          <a:prstGeom prst="chord">
            <a:avLst>
              <a:gd name="adj1" fmla="val 5420692"/>
              <a:gd name="adj2" fmla="val 16200000"/>
            </a:avLst>
          </a:prstGeom>
          <a:solidFill>
            <a:schemeClr val="accent2"/>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30" name="TextBox 29">
            <a:extLst>
              <a:ext uri="{FF2B5EF4-FFF2-40B4-BE49-F238E27FC236}">
                <a16:creationId xmlns:a16="http://schemas.microsoft.com/office/drawing/2014/main" xmlns="" id="{BCBF5B20-A3F8-794A-924B-BDB8511C4B2B}"/>
              </a:ext>
            </a:extLst>
          </p:cNvPr>
          <p:cNvSpPr txBox="1"/>
          <p:nvPr/>
        </p:nvSpPr>
        <p:spPr>
          <a:xfrm>
            <a:off x="322854" y="2364182"/>
            <a:ext cx="392777" cy="294248"/>
          </a:xfrm>
          <a:prstGeom prst="rect">
            <a:avLst/>
          </a:prstGeom>
          <a:noFill/>
        </p:spPr>
        <p:txBody>
          <a:bodyPr wrap="square" rtlCol="0">
            <a:spAutoFit/>
          </a:bodyPr>
          <a:lstStyle/>
          <a:p>
            <a:pPr algn="r"/>
            <a:r>
              <a:rPr lang="en-US" sz="1312" dirty="0">
                <a:solidFill>
                  <a:srgbClr val="404041"/>
                </a:solidFill>
                <a:latin typeface="Museo Sans 500" panose="02000000000000000000" pitchFamily="2" charset="77"/>
              </a:rPr>
              <a:t>2</a:t>
            </a:r>
          </a:p>
        </p:txBody>
      </p:sp>
      <p:cxnSp>
        <p:nvCxnSpPr>
          <p:cNvPr id="32" name="Straight Connector 31">
            <a:extLst>
              <a:ext uri="{FF2B5EF4-FFF2-40B4-BE49-F238E27FC236}">
                <a16:creationId xmlns:a16="http://schemas.microsoft.com/office/drawing/2014/main" xmlns="" id="{A218F09F-F477-914D-B328-C79BA13F3DE8}"/>
              </a:ext>
            </a:extLst>
          </p:cNvPr>
          <p:cNvCxnSpPr/>
          <p:nvPr/>
        </p:nvCxnSpPr>
        <p:spPr bwMode="auto">
          <a:xfrm>
            <a:off x="715630" y="2987120"/>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4" name="Chord 33">
            <a:extLst>
              <a:ext uri="{FF2B5EF4-FFF2-40B4-BE49-F238E27FC236}">
                <a16:creationId xmlns:a16="http://schemas.microsoft.com/office/drawing/2014/main" xmlns="" id="{6C1EFA0D-D63B-ED42-BF33-E99F7C48A99B}"/>
              </a:ext>
            </a:extLst>
          </p:cNvPr>
          <p:cNvSpPr/>
          <p:nvPr/>
        </p:nvSpPr>
        <p:spPr bwMode="auto">
          <a:xfrm rot="10800000">
            <a:off x="432024" y="3163632"/>
            <a:ext cx="567212" cy="567397"/>
          </a:xfrm>
          <a:prstGeom prst="chord">
            <a:avLst>
              <a:gd name="adj1" fmla="val 5420692"/>
              <a:gd name="adj2" fmla="val 16200000"/>
            </a:avLst>
          </a:prstGeom>
          <a:solidFill>
            <a:schemeClr val="accent3"/>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35" name="TextBox 34">
            <a:extLst>
              <a:ext uri="{FF2B5EF4-FFF2-40B4-BE49-F238E27FC236}">
                <a16:creationId xmlns:a16="http://schemas.microsoft.com/office/drawing/2014/main" xmlns="" id="{D23AC2BF-2C85-524F-8490-C587C798321E}"/>
              </a:ext>
            </a:extLst>
          </p:cNvPr>
          <p:cNvSpPr txBox="1"/>
          <p:nvPr/>
        </p:nvSpPr>
        <p:spPr>
          <a:xfrm>
            <a:off x="322854" y="3296908"/>
            <a:ext cx="392777" cy="294248"/>
          </a:xfrm>
          <a:prstGeom prst="rect">
            <a:avLst/>
          </a:prstGeom>
          <a:noFill/>
        </p:spPr>
        <p:txBody>
          <a:bodyPr wrap="square" rtlCol="0">
            <a:spAutoFit/>
          </a:bodyPr>
          <a:lstStyle/>
          <a:p>
            <a:pPr algn="r"/>
            <a:r>
              <a:rPr lang="en-US" sz="1312" dirty="0">
                <a:solidFill>
                  <a:srgbClr val="404041"/>
                </a:solidFill>
                <a:latin typeface="Museo Sans 500" panose="02000000000000000000" pitchFamily="2" charset="77"/>
              </a:rPr>
              <a:t>3</a:t>
            </a:r>
          </a:p>
        </p:txBody>
      </p:sp>
      <p:cxnSp>
        <p:nvCxnSpPr>
          <p:cNvPr id="45" name="Straight Connector 44">
            <a:extLst>
              <a:ext uri="{FF2B5EF4-FFF2-40B4-BE49-F238E27FC236}">
                <a16:creationId xmlns:a16="http://schemas.microsoft.com/office/drawing/2014/main" xmlns="" id="{4F82BF1A-F7B5-C642-89E8-DAA916C05D33}"/>
              </a:ext>
            </a:extLst>
          </p:cNvPr>
          <p:cNvCxnSpPr/>
          <p:nvPr/>
        </p:nvCxnSpPr>
        <p:spPr bwMode="auto">
          <a:xfrm>
            <a:off x="715630" y="3919846"/>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 name="Chord 46">
            <a:extLst>
              <a:ext uri="{FF2B5EF4-FFF2-40B4-BE49-F238E27FC236}">
                <a16:creationId xmlns:a16="http://schemas.microsoft.com/office/drawing/2014/main" xmlns="" id="{85CD62C4-433B-774E-ADC7-79AAF710E9B7}"/>
              </a:ext>
            </a:extLst>
          </p:cNvPr>
          <p:cNvSpPr/>
          <p:nvPr/>
        </p:nvSpPr>
        <p:spPr bwMode="auto">
          <a:xfrm rot="10800000">
            <a:off x="432024" y="4108663"/>
            <a:ext cx="567212" cy="567397"/>
          </a:xfrm>
          <a:prstGeom prst="chord">
            <a:avLst>
              <a:gd name="adj1" fmla="val 5420692"/>
              <a:gd name="adj2" fmla="val 16200000"/>
            </a:avLst>
          </a:prstGeom>
          <a:solidFill>
            <a:schemeClr val="accent4"/>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48" name="TextBox 47">
            <a:extLst>
              <a:ext uri="{FF2B5EF4-FFF2-40B4-BE49-F238E27FC236}">
                <a16:creationId xmlns:a16="http://schemas.microsoft.com/office/drawing/2014/main" xmlns="" id="{2CD92232-014C-7444-B681-5179FDB40E18}"/>
              </a:ext>
            </a:extLst>
          </p:cNvPr>
          <p:cNvSpPr txBox="1"/>
          <p:nvPr/>
        </p:nvSpPr>
        <p:spPr>
          <a:xfrm>
            <a:off x="322854" y="4241939"/>
            <a:ext cx="392777" cy="294248"/>
          </a:xfrm>
          <a:prstGeom prst="rect">
            <a:avLst/>
          </a:prstGeom>
          <a:noFill/>
        </p:spPr>
        <p:txBody>
          <a:bodyPr wrap="square" rtlCol="0">
            <a:spAutoFit/>
          </a:bodyPr>
          <a:lstStyle/>
          <a:p>
            <a:pPr algn="r"/>
            <a:r>
              <a:rPr lang="en-US" sz="1312" dirty="0">
                <a:solidFill>
                  <a:srgbClr val="404041"/>
                </a:solidFill>
                <a:latin typeface="Museo Sans 500" panose="02000000000000000000" pitchFamily="2" charset="77"/>
              </a:rPr>
              <a:t>4</a:t>
            </a:r>
          </a:p>
        </p:txBody>
      </p:sp>
      <p:cxnSp>
        <p:nvCxnSpPr>
          <p:cNvPr id="50" name="Straight Connector 49">
            <a:extLst>
              <a:ext uri="{FF2B5EF4-FFF2-40B4-BE49-F238E27FC236}">
                <a16:creationId xmlns:a16="http://schemas.microsoft.com/office/drawing/2014/main" xmlns="" id="{029D2E14-C469-494D-ADF5-82D494E29E9F}"/>
              </a:ext>
            </a:extLst>
          </p:cNvPr>
          <p:cNvCxnSpPr/>
          <p:nvPr/>
        </p:nvCxnSpPr>
        <p:spPr bwMode="auto">
          <a:xfrm>
            <a:off x="715630" y="4864877"/>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2" name="Chord 51">
            <a:extLst>
              <a:ext uri="{FF2B5EF4-FFF2-40B4-BE49-F238E27FC236}">
                <a16:creationId xmlns:a16="http://schemas.microsoft.com/office/drawing/2014/main" xmlns="" id="{8C612D41-DE96-AE4A-817D-58D3D212263B}"/>
              </a:ext>
            </a:extLst>
          </p:cNvPr>
          <p:cNvSpPr/>
          <p:nvPr/>
        </p:nvSpPr>
        <p:spPr bwMode="auto">
          <a:xfrm rot="10800000">
            <a:off x="432024" y="5036538"/>
            <a:ext cx="567212" cy="567397"/>
          </a:xfrm>
          <a:prstGeom prst="chord">
            <a:avLst>
              <a:gd name="adj1" fmla="val 5420692"/>
              <a:gd name="adj2" fmla="val 16200000"/>
            </a:avLst>
          </a:prstGeom>
          <a:solidFill>
            <a:schemeClr val="accent5"/>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53" name="TextBox 52">
            <a:extLst>
              <a:ext uri="{FF2B5EF4-FFF2-40B4-BE49-F238E27FC236}">
                <a16:creationId xmlns:a16="http://schemas.microsoft.com/office/drawing/2014/main" xmlns="" id="{3B39B0A2-8D70-734D-8CA1-D9AD6B6C1B95}"/>
              </a:ext>
            </a:extLst>
          </p:cNvPr>
          <p:cNvSpPr txBox="1"/>
          <p:nvPr/>
        </p:nvSpPr>
        <p:spPr>
          <a:xfrm>
            <a:off x="322854" y="5169814"/>
            <a:ext cx="392777" cy="294248"/>
          </a:xfrm>
          <a:prstGeom prst="rect">
            <a:avLst/>
          </a:prstGeom>
          <a:noFill/>
        </p:spPr>
        <p:txBody>
          <a:bodyPr wrap="square" rtlCol="0">
            <a:spAutoFit/>
          </a:bodyPr>
          <a:lstStyle/>
          <a:p>
            <a:pPr algn="r"/>
            <a:r>
              <a:rPr lang="en-US" sz="1312" dirty="0">
                <a:solidFill>
                  <a:srgbClr val="404041"/>
                </a:solidFill>
                <a:latin typeface="Museo Sans 500" panose="02000000000000000000" pitchFamily="2" charset="77"/>
              </a:rPr>
              <a:t>5</a:t>
            </a:r>
          </a:p>
        </p:txBody>
      </p:sp>
      <p:sp>
        <p:nvSpPr>
          <p:cNvPr id="4" name="Footer Placeholder 3">
            <a:extLst>
              <a:ext uri="{FF2B5EF4-FFF2-40B4-BE49-F238E27FC236}">
                <a16:creationId xmlns:a16="http://schemas.microsoft.com/office/drawing/2014/main" xmlns="" id="{A52270B5-FD26-964A-A40C-C910F8CFC878}"/>
              </a:ext>
            </a:extLst>
          </p:cNvPr>
          <p:cNvSpPr>
            <a:spLocks noGrp="1"/>
          </p:cNvSpPr>
          <p:nvPr>
            <p:ph type="ftr" sz="quarter" idx="15"/>
          </p:nvPr>
        </p:nvSpPr>
        <p:spPr/>
        <p:txBody>
          <a:bodyPr/>
          <a:lstStyle/>
          <a:p>
            <a:r>
              <a:rPr lang="en-US" smtClean="0">
                <a:solidFill>
                  <a:srgbClr val="404041"/>
                </a:solidFill>
              </a:rPr>
              <a:t>Midwest Lenders Association</a:t>
            </a:r>
            <a:endParaRPr lang="en-US">
              <a:solidFill>
                <a:srgbClr val="404041"/>
              </a:solidFill>
            </a:endParaRPr>
          </a:p>
        </p:txBody>
      </p:sp>
      <p:sp>
        <p:nvSpPr>
          <p:cNvPr id="5" name="Slide Number Placeholder 4">
            <a:extLst>
              <a:ext uri="{FF2B5EF4-FFF2-40B4-BE49-F238E27FC236}">
                <a16:creationId xmlns:a16="http://schemas.microsoft.com/office/drawing/2014/main" xmlns="" id="{6DF7FF0E-5D59-6C4F-8552-511C14C687F9}"/>
              </a:ext>
            </a:extLst>
          </p:cNvPr>
          <p:cNvSpPr>
            <a:spLocks noGrp="1"/>
          </p:cNvSpPr>
          <p:nvPr>
            <p:ph type="sldNum" sz="quarter" idx="16"/>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2" name="Title 1">
            <a:extLst>
              <a:ext uri="{FF2B5EF4-FFF2-40B4-BE49-F238E27FC236}">
                <a16:creationId xmlns:a16="http://schemas.microsoft.com/office/drawing/2014/main" xmlns="" id="{1B0D3736-D51D-554F-B9B9-EFDAD99C8E80}"/>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
        <p:nvSpPr>
          <p:cNvPr id="7" name="Text Placeholder 6">
            <a:extLst>
              <a:ext uri="{FF2B5EF4-FFF2-40B4-BE49-F238E27FC236}">
                <a16:creationId xmlns:a16="http://schemas.microsoft.com/office/drawing/2014/main" xmlns="" id="{2E196C09-A895-BE4A-A3EA-54628956A2B9}"/>
              </a:ext>
            </a:extLst>
          </p:cNvPr>
          <p:cNvSpPr>
            <a:spLocks noGrp="1"/>
          </p:cNvSpPr>
          <p:nvPr>
            <p:ph type="body" sz="quarter" idx="17"/>
          </p:nvPr>
        </p:nvSpPr>
        <p:spPr>
          <a:xfrm>
            <a:off x="1072701" y="1285875"/>
            <a:ext cx="7319963"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6" name="Text Placeholder 6">
            <a:extLst>
              <a:ext uri="{FF2B5EF4-FFF2-40B4-BE49-F238E27FC236}">
                <a16:creationId xmlns:a16="http://schemas.microsoft.com/office/drawing/2014/main" xmlns="" id="{91C0E8E4-8EA7-0245-B478-9F096B8853A9}"/>
              </a:ext>
            </a:extLst>
          </p:cNvPr>
          <p:cNvSpPr>
            <a:spLocks noGrp="1"/>
          </p:cNvSpPr>
          <p:nvPr>
            <p:ph type="body" sz="quarter" idx="18"/>
          </p:nvPr>
        </p:nvSpPr>
        <p:spPr>
          <a:xfrm>
            <a:off x="1072701" y="2222716"/>
            <a:ext cx="7319963"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8" name="Text Placeholder 6">
            <a:extLst>
              <a:ext uri="{FF2B5EF4-FFF2-40B4-BE49-F238E27FC236}">
                <a16:creationId xmlns:a16="http://schemas.microsoft.com/office/drawing/2014/main" xmlns="" id="{8D6E1C46-3D0D-D04B-9681-D2AD15802581}"/>
              </a:ext>
            </a:extLst>
          </p:cNvPr>
          <p:cNvSpPr>
            <a:spLocks noGrp="1"/>
          </p:cNvSpPr>
          <p:nvPr>
            <p:ph type="body" sz="quarter" idx="19"/>
          </p:nvPr>
        </p:nvSpPr>
        <p:spPr>
          <a:xfrm>
            <a:off x="1072701" y="3159557"/>
            <a:ext cx="7319963"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9" name="Text Placeholder 6">
            <a:extLst>
              <a:ext uri="{FF2B5EF4-FFF2-40B4-BE49-F238E27FC236}">
                <a16:creationId xmlns:a16="http://schemas.microsoft.com/office/drawing/2014/main" xmlns="" id="{75FAAABF-18FD-6F4B-A957-8129B2F6C71D}"/>
              </a:ext>
            </a:extLst>
          </p:cNvPr>
          <p:cNvSpPr>
            <a:spLocks noGrp="1"/>
          </p:cNvSpPr>
          <p:nvPr>
            <p:ph type="body" sz="quarter" idx="20"/>
          </p:nvPr>
        </p:nvSpPr>
        <p:spPr>
          <a:xfrm>
            <a:off x="1072701" y="4096398"/>
            <a:ext cx="7319963"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31" name="Text Placeholder 6">
            <a:extLst>
              <a:ext uri="{FF2B5EF4-FFF2-40B4-BE49-F238E27FC236}">
                <a16:creationId xmlns:a16="http://schemas.microsoft.com/office/drawing/2014/main" xmlns="" id="{F352C9ED-FA46-AA47-8914-DFE86D96DBF3}"/>
              </a:ext>
            </a:extLst>
          </p:cNvPr>
          <p:cNvSpPr>
            <a:spLocks noGrp="1"/>
          </p:cNvSpPr>
          <p:nvPr>
            <p:ph type="body" sz="quarter" idx="21"/>
          </p:nvPr>
        </p:nvSpPr>
        <p:spPr>
          <a:xfrm>
            <a:off x="1072701" y="5033239"/>
            <a:ext cx="7319963"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33867521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C 6 lines - color half circle">
    <p:spTree>
      <p:nvGrpSpPr>
        <p:cNvPr id="1" name=""/>
        <p:cNvGrpSpPr/>
        <p:nvPr/>
      </p:nvGrpSpPr>
      <p:grpSpPr>
        <a:xfrm>
          <a:off x="0" y="0"/>
          <a:ext cx="0" cy="0"/>
          <a:chOff x="0" y="0"/>
          <a:chExt cx="0" cy="0"/>
        </a:xfrm>
      </p:grpSpPr>
      <p:sp>
        <p:nvSpPr>
          <p:cNvPr id="19" name="Chord 18">
            <a:extLst>
              <a:ext uri="{FF2B5EF4-FFF2-40B4-BE49-F238E27FC236}">
                <a16:creationId xmlns:a16="http://schemas.microsoft.com/office/drawing/2014/main" xmlns="" id="{52DE451E-9651-7E47-9C7E-64A27DF52DF4}"/>
              </a:ext>
            </a:extLst>
          </p:cNvPr>
          <p:cNvSpPr/>
          <p:nvPr/>
        </p:nvSpPr>
        <p:spPr bwMode="auto">
          <a:xfrm rot="10800000">
            <a:off x="502411" y="1335591"/>
            <a:ext cx="426435" cy="426574"/>
          </a:xfrm>
          <a:prstGeom prst="chord">
            <a:avLst>
              <a:gd name="adj1" fmla="val 5420692"/>
              <a:gd name="adj2" fmla="val 16200000"/>
            </a:avLst>
          </a:prstGeom>
          <a:solidFill>
            <a:schemeClr val="accent1"/>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20" name="TextBox 19">
            <a:extLst>
              <a:ext uri="{FF2B5EF4-FFF2-40B4-BE49-F238E27FC236}">
                <a16:creationId xmlns:a16="http://schemas.microsoft.com/office/drawing/2014/main" xmlns="" id="{65E59F3B-EAFC-D444-A160-DD39C7E2A01F}"/>
              </a:ext>
            </a:extLst>
          </p:cNvPr>
          <p:cNvSpPr txBox="1"/>
          <p:nvPr/>
        </p:nvSpPr>
        <p:spPr>
          <a:xfrm>
            <a:off x="322854" y="1403582"/>
            <a:ext cx="392777" cy="294248"/>
          </a:xfrm>
          <a:prstGeom prst="rect">
            <a:avLst/>
          </a:prstGeom>
          <a:noFill/>
        </p:spPr>
        <p:txBody>
          <a:bodyPr wrap="square" rtlCol="0">
            <a:spAutoFit/>
          </a:bodyPr>
          <a:lstStyle/>
          <a:p>
            <a:pPr algn="r"/>
            <a:r>
              <a:rPr lang="en-US" sz="1312" dirty="0">
                <a:solidFill>
                  <a:srgbClr val="404041"/>
                </a:solidFill>
                <a:latin typeface="Museo Sans 500" panose="02000000000000000000" pitchFamily="2" charset="77"/>
              </a:rPr>
              <a:t>1</a:t>
            </a:r>
          </a:p>
        </p:txBody>
      </p:sp>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192420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5" name="Chord 64">
            <a:extLst>
              <a:ext uri="{FF2B5EF4-FFF2-40B4-BE49-F238E27FC236}">
                <a16:creationId xmlns:a16="http://schemas.microsoft.com/office/drawing/2014/main" xmlns="" id="{8A41CF3A-887A-1E42-BC06-4D70570B2E80}"/>
              </a:ext>
            </a:extLst>
          </p:cNvPr>
          <p:cNvSpPr/>
          <p:nvPr/>
        </p:nvSpPr>
        <p:spPr bwMode="auto">
          <a:xfrm rot="10800000">
            <a:off x="502411" y="2086251"/>
            <a:ext cx="426435" cy="426574"/>
          </a:xfrm>
          <a:prstGeom prst="chord">
            <a:avLst>
              <a:gd name="adj1" fmla="val 5420692"/>
              <a:gd name="adj2" fmla="val 16200000"/>
            </a:avLst>
          </a:prstGeom>
          <a:solidFill>
            <a:schemeClr val="accent2"/>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66" name="TextBox 65">
            <a:extLst>
              <a:ext uri="{FF2B5EF4-FFF2-40B4-BE49-F238E27FC236}">
                <a16:creationId xmlns:a16="http://schemas.microsoft.com/office/drawing/2014/main" xmlns="" id="{1372A4BD-D7F9-0040-B636-B3FFE4222474}"/>
              </a:ext>
            </a:extLst>
          </p:cNvPr>
          <p:cNvSpPr txBox="1"/>
          <p:nvPr/>
        </p:nvSpPr>
        <p:spPr>
          <a:xfrm>
            <a:off x="322854" y="2154139"/>
            <a:ext cx="392777" cy="294248"/>
          </a:xfrm>
          <a:prstGeom prst="rect">
            <a:avLst/>
          </a:prstGeom>
          <a:noFill/>
        </p:spPr>
        <p:txBody>
          <a:bodyPr wrap="square" rtlCol="0">
            <a:spAutoFit/>
          </a:bodyPr>
          <a:lstStyle/>
          <a:p>
            <a:pPr algn="r"/>
            <a:r>
              <a:rPr lang="en-US" sz="1312" dirty="0">
                <a:solidFill>
                  <a:srgbClr val="404041"/>
                </a:solidFill>
                <a:latin typeface="Museo Sans 500" panose="02000000000000000000" pitchFamily="2" charset="77"/>
              </a:rPr>
              <a:t>2</a:t>
            </a:r>
          </a:p>
        </p:txBody>
      </p:sp>
      <p:cxnSp>
        <p:nvCxnSpPr>
          <p:cNvPr id="67" name="Straight Connector 66">
            <a:extLst>
              <a:ext uri="{FF2B5EF4-FFF2-40B4-BE49-F238E27FC236}">
                <a16:creationId xmlns:a16="http://schemas.microsoft.com/office/drawing/2014/main" xmlns="" id="{1E774192-717F-1A42-BB11-A2DF1F6A30EF}"/>
              </a:ext>
            </a:extLst>
          </p:cNvPr>
          <p:cNvCxnSpPr/>
          <p:nvPr/>
        </p:nvCxnSpPr>
        <p:spPr bwMode="auto">
          <a:xfrm>
            <a:off x="715630" y="267486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Chord 71">
            <a:extLst>
              <a:ext uri="{FF2B5EF4-FFF2-40B4-BE49-F238E27FC236}">
                <a16:creationId xmlns:a16="http://schemas.microsoft.com/office/drawing/2014/main" xmlns="" id="{C16B7643-521E-344B-9AD0-02EAB727B4AD}"/>
              </a:ext>
            </a:extLst>
          </p:cNvPr>
          <p:cNvSpPr/>
          <p:nvPr/>
        </p:nvSpPr>
        <p:spPr bwMode="auto">
          <a:xfrm rot="10800000">
            <a:off x="502411" y="2836911"/>
            <a:ext cx="426435" cy="426574"/>
          </a:xfrm>
          <a:prstGeom prst="chord">
            <a:avLst>
              <a:gd name="adj1" fmla="val 5420692"/>
              <a:gd name="adj2" fmla="val 16200000"/>
            </a:avLst>
          </a:prstGeom>
          <a:solidFill>
            <a:schemeClr val="accent3"/>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73" name="TextBox 72">
            <a:extLst>
              <a:ext uri="{FF2B5EF4-FFF2-40B4-BE49-F238E27FC236}">
                <a16:creationId xmlns:a16="http://schemas.microsoft.com/office/drawing/2014/main" xmlns="" id="{E4BD2220-04B1-494B-BB8D-F390E50D80AE}"/>
              </a:ext>
            </a:extLst>
          </p:cNvPr>
          <p:cNvSpPr txBox="1"/>
          <p:nvPr/>
        </p:nvSpPr>
        <p:spPr>
          <a:xfrm>
            <a:off x="322854" y="2904695"/>
            <a:ext cx="392777" cy="294248"/>
          </a:xfrm>
          <a:prstGeom prst="rect">
            <a:avLst/>
          </a:prstGeom>
          <a:noFill/>
        </p:spPr>
        <p:txBody>
          <a:bodyPr wrap="square" rtlCol="0">
            <a:spAutoFit/>
          </a:bodyPr>
          <a:lstStyle/>
          <a:p>
            <a:pPr algn="r"/>
            <a:r>
              <a:rPr lang="en-US" sz="1312" dirty="0">
                <a:solidFill>
                  <a:srgbClr val="404041"/>
                </a:solidFill>
                <a:latin typeface="Museo Sans 500" panose="02000000000000000000" pitchFamily="2" charset="77"/>
              </a:rPr>
              <a:t>3</a:t>
            </a:r>
          </a:p>
        </p:txBody>
      </p:sp>
      <p:cxnSp>
        <p:nvCxnSpPr>
          <p:cNvPr id="74" name="Straight Connector 73">
            <a:extLst>
              <a:ext uri="{FF2B5EF4-FFF2-40B4-BE49-F238E27FC236}">
                <a16:creationId xmlns:a16="http://schemas.microsoft.com/office/drawing/2014/main" xmlns="" id="{3CBE5890-FE93-D145-91F7-D706E7781D71}"/>
              </a:ext>
            </a:extLst>
          </p:cNvPr>
          <p:cNvCxnSpPr/>
          <p:nvPr/>
        </p:nvCxnSpPr>
        <p:spPr bwMode="auto">
          <a:xfrm>
            <a:off x="715630" y="342552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6" name="Chord 75">
            <a:extLst>
              <a:ext uri="{FF2B5EF4-FFF2-40B4-BE49-F238E27FC236}">
                <a16:creationId xmlns:a16="http://schemas.microsoft.com/office/drawing/2014/main" xmlns="" id="{7DB2A100-12DA-1049-B493-BA9F99DB2587}"/>
              </a:ext>
            </a:extLst>
          </p:cNvPr>
          <p:cNvSpPr/>
          <p:nvPr/>
        </p:nvSpPr>
        <p:spPr bwMode="auto">
          <a:xfrm rot="10800000">
            <a:off x="502411" y="3587571"/>
            <a:ext cx="426435" cy="426574"/>
          </a:xfrm>
          <a:prstGeom prst="chord">
            <a:avLst>
              <a:gd name="adj1" fmla="val 5420692"/>
              <a:gd name="adj2" fmla="val 16200000"/>
            </a:avLst>
          </a:prstGeom>
          <a:solidFill>
            <a:schemeClr val="accent4"/>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77" name="TextBox 76">
            <a:extLst>
              <a:ext uri="{FF2B5EF4-FFF2-40B4-BE49-F238E27FC236}">
                <a16:creationId xmlns:a16="http://schemas.microsoft.com/office/drawing/2014/main" xmlns="" id="{9D35B74B-903E-F049-8560-A8BCF8BE6E72}"/>
              </a:ext>
            </a:extLst>
          </p:cNvPr>
          <p:cNvSpPr txBox="1"/>
          <p:nvPr/>
        </p:nvSpPr>
        <p:spPr>
          <a:xfrm>
            <a:off x="322854" y="3655252"/>
            <a:ext cx="392777" cy="294248"/>
          </a:xfrm>
          <a:prstGeom prst="rect">
            <a:avLst/>
          </a:prstGeom>
          <a:noFill/>
        </p:spPr>
        <p:txBody>
          <a:bodyPr wrap="square" rtlCol="0">
            <a:spAutoFit/>
          </a:bodyPr>
          <a:lstStyle/>
          <a:p>
            <a:pPr algn="r"/>
            <a:r>
              <a:rPr lang="en-US" sz="1312" dirty="0">
                <a:solidFill>
                  <a:srgbClr val="404041"/>
                </a:solidFill>
                <a:latin typeface="Museo Sans 500" panose="02000000000000000000" pitchFamily="2" charset="77"/>
              </a:rPr>
              <a:t>4</a:t>
            </a:r>
          </a:p>
        </p:txBody>
      </p:sp>
      <p:cxnSp>
        <p:nvCxnSpPr>
          <p:cNvPr id="78" name="Straight Connector 77">
            <a:extLst>
              <a:ext uri="{FF2B5EF4-FFF2-40B4-BE49-F238E27FC236}">
                <a16:creationId xmlns:a16="http://schemas.microsoft.com/office/drawing/2014/main" xmlns="" id="{D228E7E1-A4BC-344A-992C-1182B4D4F007}"/>
              </a:ext>
            </a:extLst>
          </p:cNvPr>
          <p:cNvCxnSpPr/>
          <p:nvPr/>
        </p:nvCxnSpPr>
        <p:spPr bwMode="auto">
          <a:xfrm>
            <a:off x="715630" y="417618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0" name="Chord 79">
            <a:extLst>
              <a:ext uri="{FF2B5EF4-FFF2-40B4-BE49-F238E27FC236}">
                <a16:creationId xmlns:a16="http://schemas.microsoft.com/office/drawing/2014/main" xmlns="" id="{F2E9A552-39EE-274B-8B29-E3430D77AC90}"/>
              </a:ext>
            </a:extLst>
          </p:cNvPr>
          <p:cNvSpPr/>
          <p:nvPr/>
        </p:nvSpPr>
        <p:spPr bwMode="auto">
          <a:xfrm rot="10800000">
            <a:off x="502411" y="4338231"/>
            <a:ext cx="426435" cy="426574"/>
          </a:xfrm>
          <a:prstGeom prst="chord">
            <a:avLst>
              <a:gd name="adj1" fmla="val 5420692"/>
              <a:gd name="adj2" fmla="val 16200000"/>
            </a:avLst>
          </a:prstGeom>
          <a:solidFill>
            <a:schemeClr val="accent5"/>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81" name="TextBox 80">
            <a:extLst>
              <a:ext uri="{FF2B5EF4-FFF2-40B4-BE49-F238E27FC236}">
                <a16:creationId xmlns:a16="http://schemas.microsoft.com/office/drawing/2014/main" xmlns="" id="{668FA662-1966-174F-8FB7-744664BC2B2F}"/>
              </a:ext>
            </a:extLst>
          </p:cNvPr>
          <p:cNvSpPr txBox="1"/>
          <p:nvPr/>
        </p:nvSpPr>
        <p:spPr>
          <a:xfrm>
            <a:off x="322854" y="4405809"/>
            <a:ext cx="392777" cy="294248"/>
          </a:xfrm>
          <a:prstGeom prst="rect">
            <a:avLst/>
          </a:prstGeom>
          <a:noFill/>
        </p:spPr>
        <p:txBody>
          <a:bodyPr wrap="square" rtlCol="0">
            <a:spAutoFit/>
          </a:bodyPr>
          <a:lstStyle/>
          <a:p>
            <a:pPr algn="r"/>
            <a:r>
              <a:rPr lang="en-US" sz="1312" dirty="0">
                <a:solidFill>
                  <a:srgbClr val="404041"/>
                </a:solidFill>
                <a:latin typeface="Museo Sans 500" panose="02000000000000000000" pitchFamily="2" charset="77"/>
              </a:rPr>
              <a:t>5</a:t>
            </a:r>
          </a:p>
        </p:txBody>
      </p:sp>
      <p:cxnSp>
        <p:nvCxnSpPr>
          <p:cNvPr id="82" name="Straight Connector 81">
            <a:extLst>
              <a:ext uri="{FF2B5EF4-FFF2-40B4-BE49-F238E27FC236}">
                <a16:creationId xmlns:a16="http://schemas.microsoft.com/office/drawing/2014/main" xmlns="" id="{721C867C-4939-EE46-AAE3-4A4A40605669}"/>
              </a:ext>
            </a:extLst>
          </p:cNvPr>
          <p:cNvCxnSpPr/>
          <p:nvPr/>
        </p:nvCxnSpPr>
        <p:spPr bwMode="auto">
          <a:xfrm>
            <a:off x="715630" y="492684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7" name="Chord 86">
            <a:extLst>
              <a:ext uri="{FF2B5EF4-FFF2-40B4-BE49-F238E27FC236}">
                <a16:creationId xmlns:a16="http://schemas.microsoft.com/office/drawing/2014/main" xmlns="" id="{72D33295-AC18-094A-8D36-96962FCD442B}"/>
              </a:ext>
            </a:extLst>
          </p:cNvPr>
          <p:cNvSpPr/>
          <p:nvPr/>
        </p:nvSpPr>
        <p:spPr bwMode="auto">
          <a:xfrm rot="10800000">
            <a:off x="502411" y="5088887"/>
            <a:ext cx="426435" cy="426574"/>
          </a:xfrm>
          <a:prstGeom prst="chord">
            <a:avLst>
              <a:gd name="adj1" fmla="val 5420692"/>
              <a:gd name="adj2" fmla="val 16200000"/>
            </a:avLst>
          </a:prstGeom>
          <a:solidFill>
            <a:schemeClr val="tx1">
              <a:lumMod val="20000"/>
              <a:lumOff val="80000"/>
            </a:schemeClr>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88" name="TextBox 87">
            <a:extLst>
              <a:ext uri="{FF2B5EF4-FFF2-40B4-BE49-F238E27FC236}">
                <a16:creationId xmlns:a16="http://schemas.microsoft.com/office/drawing/2014/main" xmlns="" id="{0ECB977E-79B6-C443-94F1-0226EE0BAC9F}"/>
              </a:ext>
            </a:extLst>
          </p:cNvPr>
          <p:cNvSpPr txBox="1"/>
          <p:nvPr/>
        </p:nvSpPr>
        <p:spPr>
          <a:xfrm>
            <a:off x="322854" y="5156367"/>
            <a:ext cx="392777" cy="294248"/>
          </a:xfrm>
          <a:prstGeom prst="rect">
            <a:avLst/>
          </a:prstGeom>
          <a:noFill/>
        </p:spPr>
        <p:txBody>
          <a:bodyPr wrap="square" rtlCol="0">
            <a:spAutoFit/>
          </a:bodyPr>
          <a:lstStyle/>
          <a:p>
            <a:pPr algn="r"/>
            <a:r>
              <a:rPr lang="en-US" sz="1312" dirty="0">
                <a:solidFill>
                  <a:srgbClr val="404041"/>
                </a:solidFill>
                <a:latin typeface="Museo Sans 500" panose="02000000000000000000" pitchFamily="2" charset="77"/>
              </a:rPr>
              <a:t>6</a:t>
            </a:r>
          </a:p>
        </p:txBody>
      </p:sp>
      <p:sp>
        <p:nvSpPr>
          <p:cNvPr id="2" name="Footer Placeholder 1">
            <a:extLst>
              <a:ext uri="{FF2B5EF4-FFF2-40B4-BE49-F238E27FC236}">
                <a16:creationId xmlns:a16="http://schemas.microsoft.com/office/drawing/2014/main" xmlns="" id="{00805C8A-353B-6449-82AC-D527CB634664}"/>
              </a:ext>
            </a:extLst>
          </p:cNvPr>
          <p:cNvSpPr>
            <a:spLocks noGrp="1"/>
          </p:cNvSpPr>
          <p:nvPr>
            <p:ph type="ftr" sz="quarter" idx="16"/>
          </p:nvPr>
        </p:nvSpPr>
        <p:spPr/>
        <p:txBody>
          <a:bodyPr/>
          <a:lstStyle/>
          <a:p>
            <a:r>
              <a:rPr lang="en-US" smtClean="0">
                <a:solidFill>
                  <a:srgbClr val="404041"/>
                </a:solidFill>
              </a:rPr>
              <a:t>Midwest Lenders Association</a:t>
            </a:r>
            <a:endParaRPr lang="en-US">
              <a:solidFill>
                <a:srgbClr val="404041"/>
              </a:solidFill>
            </a:endParaRPr>
          </a:p>
        </p:txBody>
      </p:sp>
      <p:sp>
        <p:nvSpPr>
          <p:cNvPr id="4" name="Slide Number Placeholder 3">
            <a:extLst>
              <a:ext uri="{FF2B5EF4-FFF2-40B4-BE49-F238E27FC236}">
                <a16:creationId xmlns:a16="http://schemas.microsoft.com/office/drawing/2014/main" xmlns="" id="{C19DBC3D-ADCF-B54C-B577-9DC9555FF740}"/>
              </a:ext>
            </a:extLst>
          </p:cNvPr>
          <p:cNvSpPr>
            <a:spLocks noGrp="1"/>
          </p:cNvSpPr>
          <p:nvPr>
            <p:ph type="sldNum" sz="quarter" idx="17"/>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5" name="Title 4">
            <a:extLst>
              <a:ext uri="{FF2B5EF4-FFF2-40B4-BE49-F238E27FC236}">
                <a16:creationId xmlns:a16="http://schemas.microsoft.com/office/drawing/2014/main" xmlns="" id="{0B55B033-615B-2A41-A006-23729318D667}"/>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
        <p:nvSpPr>
          <p:cNvPr id="7" name="Text Placeholder 6">
            <a:extLst>
              <a:ext uri="{FF2B5EF4-FFF2-40B4-BE49-F238E27FC236}">
                <a16:creationId xmlns:a16="http://schemas.microsoft.com/office/drawing/2014/main" xmlns="" id="{F7121D21-12D4-754C-8116-EBA83367A074}"/>
              </a:ext>
            </a:extLst>
          </p:cNvPr>
          <p:cNvSpPr>
            <a:spLocks noGrp="1"/>
          </p:cNvSpPr>
          <p:nvPr>
            <p:ph type="body" sz="quarter" idx="18"/>
          </p:nvPr>
        </p:nvSpPr>
        <p:spPr>
          <a:xfrm>
            <a:off x="928688" y="133035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0" name="Text Placeholder 6">
            <a:extLst>
              <a:ext uri="{FF2B5EF4-FFF2-40B4-BE49-F238E27FC236}">
                <a16:creationId xmlns:a16="http://schemas.microsoft.com/office/drawing/2014/main" xmlns="" id="{768E7E73-4CB4-264A-A938-0B39B57F0578}"/>
              </a:ext>
            </a:extLst>
          </p:cNvPr>
          <p:cNvSpPr>
            <a:spLocks noGrp="1"/>
          </p:cNvSpPr>
          <p:nvPr>
            <p:ph type="body" sz="quarter" idx="19"/>
          </p:nvPr>
        </p:nvSpPr>
        <p:spPr>
          <a:xfrm>
            <a:off x="928688" y="208144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1" name="Text Placeholder 6">
            <a:extLst>
              <a:ext uri="{FF2B5EF4-FFF2-40B4-BE49-F238E27FC236}">
                <a16:creationId xmlns:a16="http://schemas.microsoft.com/office/drawing/2014/main" xmlns="" id="{0372C621-1E3D-D244-9309-C6570FC485A1}"/>
              </a:ext>
            </a:extLst>
          </p:cNvPr>
          <p:cNvSpPr>
            <a:spLocks noGrp="1"/>
          </p:cNvSpPr>
          <p:nvPr>
            <p:ph type="body" sz="quarter" idx="20"/>
          </p:nvPr>
        </p:nvSpPr>
        <p:spPr>
          <a:xfrm>
            <a:off x="928688" y="283253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2" name="Text Placeholder 6">
            <a:extLst>
              <a:ext uri="{FF2B5EF4-FFF2-40B4-BE49-F238E27FC236}">
                <a16:creationId xmlns:a16="http://schemas.microsoft.com/office/drawing/2014/main" xmlns="" id="{EF596EF8-8E31-FE44-BE21-345935D9B2B0}"/>
              </a:ext>
            </a:extLst>
          </p:cNvPr>
          <p:cNvSpPr>
            <a:spLocks noGrp="1"/>
          </p:cNvSpPr>
          <p:nvPr>
            <p:ph type="body" sz="quarter" idx="21"/>
          </p:nvPr>
        </p:nvSpPr>
        <p:spPr>
          <a:xfrm>
            <a:off x="928688" y="358362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3" name="Text Placeholder 6">
            <a:extLst>
              <a:ext uri="{FF2B5EF4-FFF2-40B4-BE49-F238E27FC236}">
                <a16:creationId xmlns:a16="http://schemas.microsoft.com/office/drawing/2014/main" xmlns="" id="{1A23072E-BB20-6F4C-88F6-5C76A52B98E1}"/>
              </a:ext>
            </a:extLst>
          </p:cNvPr>
          <p:cNvSpPr>
            <a:spLocks noGrp="1"/>
          </p:cNvSpPr>
          <p:nvPr>
            <p:ph type="body" sz="quarter" idx="22"/>
          </p:nvPr>
        </p:nvSpPr>
        <p:spPr>
          <a:xfrm>
            <a:off x="928688" y="433471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4" name="Text Placeholder 6">
            <a:extLst>
              <a:ext uri="{FF2B5EF4-FFF2-40B4-BE49-F238E27FC236}">
                <a16:creationId xmlns:a16="http://schemas.microsoft.com/office/drawing/2014/main" xmlns="" id="{81546089-9FDA-9047-8161-7A0FBDA49F53}"/>
              </a:ext>
            </a:extLst>
          </p:cNvPr>
          <p:cNvSpPr>
            <a:spLocks noGrp="1"/>
          </p:cNvSpPr>
          <p:nvPr>
            <p:ph type="body" sz="quarter" idx="23"/>
          </p:nvPr>
        </p:nvSpPr>
        <p:spPr>
          <a:xfrm>
            <a:off x="928688" y="5085805"/>
            <a:ext cx="7463975"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43979410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C 8 lines - color half circle">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182748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6">
            <a:extLst>
              <a:ext uri="{FF2B5EF4-FFF2-40B4-BE49-F238E27FC236}">
                <a16:creationId xmlns:a16="http://schemas.microsoft.com/office/drawing/2014/main" xmlns="" id="{1E774192-717F-1A42-BB11-A2DF1F6A30EF}"/>
              </a:ext>
            </a:extLst>
          </p:cNvPr>
          <p:cNvCxnSpPr/>
          <p:nvPr/>
        </p:nvCxnSpPr>
        <p:spPr bwMode="auto">
          <a:xfrm>
            <a:off x="715630" y="2406637"/>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Straight Connector 73">
            <a:extLst>
              <a:ext uri="{FF2B5EF4-FFF2-40B4-BE49-F238E27FC236}">
                <a16:creationId xmlns:a16="http://schemas.microsoft.com/office/drawing/2014/main" xmlns="" id="{3CBE5890-FE93-D145-91F7-D706E7781D71}"/>
              </a:ext>
            </a:extLst>
          </p:cNvPr>
          <p:cNvCxnSpPr/>
          <p:nvPr/>
        </p:nvCxnSpPr>
        <p:spPr bwMode="auto">
          <a:xfrm>
            <a:off x="715630" y="2985786"/>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Straight Connector 77">
            <a:extLst>
              <a:ext uri="{FF2B5EF4-FFF2-40B4-BE49-F238E27FC236}">
                <a16:creationId xmlns:a16="http://schemas.microsoft.com/office/drawing/2014/main" xmlns="" id="{D228E7E1-A4BC-344A-992C-1182B4D4F007}"/>
              </a:ext>
            </a:extLst>
          </p:cNvPr>
          <p:cNvCxnSpPr/>
          <p:nvPr/>
        </p:nvCxnSpPr>
        <p:spPr bwMode="auto">
          <a:xfrm>
            <a:off x="715630" y="3564935"/>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Straight Connector 81">
            <a:extLst>
              <a:ext uri="{FF2B5EF4-FFF2-40B4-BE49-F238E27FC236}">
                <a16:creationId xmlns:a16="http://schemas.microsoft.com/office/drawing/2014/main" xmlns="" id="{721C867C-4939-EE46-AAE3-4A4A40605669}"/>
              </a:ext>
            </a:extLst>
          </p:cNvPr>
          <p:cNvCxnSpPr/>
          <p:nvPr/>
        </p:nvCxnSpPr>
        <p:spPr bwMode="auto">
          <a:xfrm>
            <a:off x="715630" y="4144084"/>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Footer Placeholder 1">
            <a:extLst>
              <a:ext uri="{FF2B5EF4-FFF2-40B4-BE49-F238E27FC236}">
                <a16:creationId xmlns:a16="http://schemas.microsoft.com/office/drawing/2014/main" xmlns="" id="{C05BAA7D-7009-8743-BFBC-C08AE324847D}"/>
              </a:ext>
            </a:extLst>
          </p:cNvPr>
          <p:cNvSpPr>
            <a:spLocks noGrp="1"/>
          </p:cNvSpPr>
          <p:nvPr>
            <p:ph type="ftr" sz="quarter" idx="16"/>
          </p:nvPr>
        </p:nvSpPr>
        <p:spPr/>
        <p:txBody>
          <a:bodyPr/>
          <a:lstStyle/>
          <a:p>
            <a:r>
              <a:rPr lang="en-US" smtClean="0">
                <a:solidFill>
                  <a:srgbClr val="404041"/>
                </a:solidFill>
              </a:rPr>
              <a:t>Midwest Lenders Association</a:t>
            </a:r>
            <a:endParaRPr lang="en-US">
              <a:solidFill>
                <a:srgbClr val="404041"/>
              </a:solidFill>
            </a:endParaRPr>
          </a:p>
        </p:txBody>
      </p:sp>
      <p:sp>
        <p:nvSpPr>
          <p:cNvPr id="4" name="Slide Number Placeholder 3">
            <a:extLst>
              <a:ext uri="{FF2B5EF4-FFF2-40B4-BE49-F238E27FC236}">
                <a16:creationId xmlns:a16="http://schemas.microsoft.com/office/drawing/2014/main" xmlns="" id="{81305642-8F8E-514C-B134-73A25BA277A6}"/>
              </a:ext>
            </a:extLst>
          </p:cNvPr>
          <p:cNvSpPr>
            <a:spLocks noGrp="1"/>
          </p:cNvSpPr>
          <p:nvPr>
            <p:ph type="sldNum" sz="quarter" idx="17"/>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6" name="Title 5">
            <a:extLst>
              <a:ext uri="{FF2B5EF4-FFF2-40B4-BE49-F238E27FC236}">
                <a16:creationId xmlns:a16="http://schemas.microsoft.com/office/drawing/2014/main" xmlns="" id="{F77AACD5-2DC7-3346-80C6-676DD40526B2}"/>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cxnSp>
        <p:nvCxnSpPr>
          <p:cNvPr id="18" name="Straight Connector 17">
            <a:extLst>
              <a:ext uri="{FF2B5EF4-FFF2-40B4-BE49-F238E27FC236}">
                <a16:creationId xmlns:a16="http://schemas.microsoft.com/office/drawing/2014/main" xmlns="" id="{B133E09B-5D9C-AC46-8A1B-FC644DCAC107}"/>
              </a:ext>
            </a:extLst>
          </p:cNvPr>
          <p:cNvCxnSpPr/>
          <p:nvPr userDrawn="1"/>
        </p:nvCxnSpPr>
        <p:spPr bwMode="auto">
          <a:xfrm>
            <a:off x="715630" y="4723233"/>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9">
            <a:extLst>
              <a:ext uri="{FF2B5EF4-FFF2-40B4-BE49-F238E27FC236}">
                <a16:creationId xmlns:a16="http://schemas.microsoft.com/office/drawing/2014/main" xmlns="" id="{1553EC5C-4446-554D-94F5-5C851692CC3D}"/>
              </a:ext>
            </a:extLst>
          </p:cNvPr>
          <p:cNvCxnSpPr/>
          <p:nvPr userDrawn="1"/>
        </p:nvCxnSpPr>
        <p:spPr bwMode="auto">
          <a:xfrm>
            <a:off x="715630" y="5302382"/>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 name="Chord 21">
            <a:extLst>
              <a:ext uri="{FF2B5EF4-FFF2-40B4-BE49-F238E27FC236}">
                <a16:creationId xmlns:a16="http://schemas.microsoft.com/office/drawing/2014/main" xmlns="" id="{1CDF62A3-DC01-9A41-9D4F-DBE61FC969DD}"/>
              </a:ext>
            </a:extLst>
          </p:cNvPr>
          <p:cNvSpPr/>
          <p:nvPr userDrawn="1"/>
        </p:nvSpPr>
        <p:spPr bwMode="auto">
          <a:xfrm rot="10800000">
            <a:off x="543883" y="1376896"/>
            <a:ext cx="320828" cy="320933"/>
          </a:xfrm>
          <a:prstGeom prst="chord">
            <a:avLst>
              <a:gd name="adj1" fmla="val 5420692"/>
              <a:gd name="adj2" fmla="val 16200000"/>
            </a:avLst>
          </a:prstGeom>
          <a:solidFill>
            <a:schemeClr val="accent1"/>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24" name="TextBox 23">
            <a:extLst>
              <a:ext uri="{FF2B5EF4-FFF2-40B4-BE49-F238E27FC236}">
                <a16:creationId xmlns:a16="http://schemas.microsoft.com/office/drawing/2014/main" xmlns="" id="{700B6859-CBD8-E14E-BEFC-B1E042B22164}"/>
              </a:ext>
            </a:extLst>
          </p:cNvPr>
          <p:cNvSpPr txBox="1"/>
          <p:nvPr userDrawn="1"/>
        </p:nvSpPr>
        <p:spPr>
          <a:xfrm>
            <a:off x="337484" y="1421551"/>
            <a:ext cx="392777" cy="246221"/>
          </a:xfrm>
          <a:prstGeom prst="rect">
            <a:avLst/>
          </a:prstGeom>
          <a:noFill/>
        </p:spPr>
        <p:txBody>
          <a:bodyPr wrap="square" rtlCol="0">
            <a:spAutoFit/>
          </a:bodyPr>
          <a:lstStyle/>
          <a:p>
            <a:pPr algn="r"/>
            <a:r>
              <a:rPr lang="en-US" sz="1000" dirty="0">
                <a:solidFill>
                  <a:srgbClr val="404041"/>
                </a:solidFill>
                <a:latin typeface="Museo Sans 500" panose="02000000000000000000" pitchFamily="2" charset="77"/>
              </a:rPr>
              <a:t>1</a:t>
            </a:r>
          </a:p>
        </p:txBody>
      </p:sp>
      <p:sp>
        <p:nvSpPr>
          <p:cNvPr id="27" name="Chord 26">
            <a:extLst>
              <a:ext uri="{FF2B5EF4-FFF2-40B4-BE49-F238E27FC236}">
                <a16:creationId xmlns:a16="http://schemas.microsoft.com/office/drawing/2014/main" xmlns="" id="{171F4F68-C17B-B24C-A623-30EF0DA5B691}"/>
              </a:ext>
            </a:extLst>
          </p:cNvPr>
          <p:cNvSpPr/>
          <p:nvPr userDrawn="1"/>
        </p:nvSpPr>
        <p:spPr bwMode="auto">
          <a:xfrm rot="10800000">
            <a:off x="543883" y="1955246"/>
            <a:ext cx="320828" cy="320933"/>
          </a:xfrm>
          <a:prstGeom prst="chord">
            <a:avLst>
              <a:gd name="adj1" fmla="val 5420692"/>
              <a:gd name="adj2" fmla="val 16200000"/>
            </a:avLst>
          </a:prstGeom>
          <a:solidFill>
            <a:schemeClr val="accent2"/>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28" name="Chord 27">
            <a:extLst>
              <a:ext uri="{FF2B5EF4-FFF2-40B4-BE49-F238E27FC236}">
                <a16:creationId xmlns:a16="http://schemas.microsoft.com/office/drawing/2014/main" xmlns="" id="{3B3D3C36-EDC2-A244-B727-DDF9827CCBD5}"/>
              </a:ext>
            </a:extLst>
          </p:cNvPr>
          <p:cNvSpPr/>
          <p:nvPr userDrawn="1"/>
        </p:nvSpPr>
        <p:spPr bwMode="auto">
          <a:xfrm rot="10800000">
            <a:off x="543883" y="2533596"/>
            <a:ext cx="320828" cy="320933"/>
          </a:xfrm>
          <a:prstGeom prst="chord">
            <a:avLst>
              <a:gd name="adj1" fmla="val 5420692"/>
              <a:gd name="adj2" fmla="val 16200000"/>
            </a:avLst>
          </a:prstGeom>
          <a:solidFill>
            <a:schemeClr val="accent3"/>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32" name="Chord 31">
            <a:extLst>
              <a:ext uri="{FF2B5EF4-FFF2-40B4-BE49-F238E27FC236}">
                <a16:creationId xmlns:a16="http://schemas.microsoft.com/office/drawing/2014/main" xmlns="" id="{617C930D-D853-024E-A372-E935318E1590}"/>
              </a:ext>
            </a:extLst>
          </p:cNvPr>
          <p:cNvSpPr/>
          <p:nvPr userDrawn="1"/>
        </p:nvSpPr>
        <p:spPr bwMode="auto">
          <a:xfrm rot="10800000">
            <a:off x="543883" y="3111946"/>
            <a:ext cx="320828" cy="320933"/>
          </a:xfrm>
          <a:prstGeom prst="chord">
            <a:avLst>
              <a:gd name="adj1" fmla="val 5420692"/>
              <a:gd name="adj2" fmla="val 16200000"/>
            </a:avLst>
          </a:prstGeom>
          <a:solidFill>
            <a:schemeClr val="accent4"/>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33" name="Chord 32">
            <a:extLst>
              <a:ext uri="{FF2B5EF4-FFF2-40B4-BE49-F238E27FC236}">
                <a16:creationId xmlns:a16="http://schemas.microsoft.com/office/drawing/2014/main" xmlns="" id="{8B002D3B-E7D7-BF44-8D5C-90F102B6E4F9}"/>
              </a:ext>
            </a:extLst>
          </p:cNvPr>
          <p:cNvSpPr/>
          <p:nvPr userDrawn="1"/>
        </p:nvSpPr>
        <p:spPr bwMode="auto">
          <a:xfrm rot="10800000">
            <a:off x="543883" y="3690296"/>
            <a:ext cx="320828" cy="320933"/>
          </a:xfrm>
          <a:prstGeom prst="chord">
            <a:avLst>
              <a:gd name="adj1" fmla="val 5420692"/>
              <a:gd name="adj2" fmla="val 16200000"/>
            </a:avLst>
          </a:prstGeom>
          <a:solidFill>
            <a:schemeClr val="accent5"/>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34" name="Chord 33">
            <a:extLst>
              <a:ext uri="{FF2B5EF4-FFF2-40B4-BE49-F238E27FC236}">
                <a16:creationId xmlns:a16="http://schemas.microsoft.com/office/drawing/2014/main" xmlns="" id="{DCBFC69F-7F95-8947-ADE9-41960EF700EA}"/>
              </a:ext>
            </a:extLst>
          </p:cNvPr>
          <p:cNvSpPr/>
          <p:nvPr userDrawn="1"/>
        </p:nvSpPr>
        <p:spPr bwMode="auto">
          <a:xfrm rot="10800000">
            <a:off x="543883" y="4268646"/>
            <a:ext cx="320828" cy="320933"/>
          </a:xfrm>
          <a:prstGeom prst="chord">
            <a:avLst>
              <a:gd name="adj1" fmla="val 5420692"/>
              <a:gd name="adj2" fmla="val 16200000"/>
            </a:avLst>
          </a:prstGeom>
          <a:solidFill>
            <a:schemeClr val="tx1">
              <a:lumMod val="20000"/>
              <a:lumOff val="80000"/>
            </a:schemeClr>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35" name="Chord 34">
            <a:extLst>
              <a:ext uri="{FF2B5EF4-FFF2-40B4-BE49-F238E27FC236}">
                <a16:creationId xmlns:a16="http://schemas.microsoft.com/office/drawing/2014/main" xmlns="" id="{C020877F-EC08-D34B-95BD-C79F882ABDD9}"/>
              </a:ext>
            </a:extLst>
          </p:cNvPr>
          <p:cNvSpPr/>
          <p:nvPr userDrawn="1"/>
        </p:nvSpPr>
        <p:spPr bwMode="auto">
          <a:xfrm rot="10800000">
            <a:off x="543883" y="4846996"/>
            <a:ext cx="320828" cy="320933"/>
          </a:xfrm>
          <a:prstGeom prst="chord">
            <a:avLst>
              <a:gd name="adj1" fmla="val 5420692"/>
              <a:gd name="adj2" fmla="val 16200000"/>
            </a:avLst>
          </a:prstGeom>
          <a:solidFill>
            <a:schemeClr val="tx1">
              <a:lumMod val="60000"/>
              <a:lumOff val="40000"/>
            </a:schemeClr>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36" name="Chord 35">
            <a:extLst>
              <a:ext uri="{FF2B5EF4-FFF2-40B4-BE49-F238E27FC236}">
                <a16:creationId xmlns:a16="http://schemas.microsoft.com/office/drawing/2014/main" xmlns="" id="{6E04F26A-9C32-C449-836B-122186F0CF21}"/>
              </a:ext>
            </a:extLst>
          </p:cNvPr>
          <p:cNvSpPr/>
          <p:nvPr userDrawn="1"/>
        </p:nvSpPr>
        <p:spPr bwMode="auto">
          <a:xfrm rot="10800000">
            <a:off x="543883" y="5425344"/>
            <a:ext cx="320828" cy="320933"/>
          </a:xfrm>
          <a:prstGeom prst="chord">
            <a:avLst>
              <a:gd name="adj1" fmla="val 5420692"/>
              <a:gd name="adj2" fmla="val 16200000"/>
            </a:avLst>
          </a:prstGeom>
          <a:solidFill>
            <a:schemeClr val="tx1"/>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37" name="TextBox 36">
            <a:extLst>
              <a:ext uri="{FF2B5EF4-FFF2-40B4-BE49-F238E27FC236}">
                <a16:creationId xmlns:a16="http://schemas.microsoft.com/office/drawing/2014/main" xmlns="" id="{B4823109-0BB9-6F47-A62B-C32C8C6955C0}"/>
              </a:ext>
            </a:extLst>
          </p:cNvPr>
          <p:cNvSpPr txBox="1"/>
          <p:nvPr userDrawn="1"/>
        </p:nvSpPr>
        <p:spPr>
          <a:xfrm>
            <a:off x="337484" y="1998858"/>
            <a:ext cx="392777" cy="246221"/>
          </a:xfrm>
          <a:prstGeom prst="rect">
            <a:avLst/>
          </a:prstGeom>
          <a:noFill/>
        </p:spPr>
        <p:txBody>
          <a:bodyPr wrap="square" rtlCol="0">
            <a:spAutoFit/>
          </a:bodyPr>
          <a:lstStyle/>
          <a:p>
            <a:pPr algn="r"/>
            <a:r>
              <a:rPr lang="en-US" sz="1000" dirty="0">
                <a:solidFill>
                  <a:srgbClr val="404041"/>
                </a:solidFill>
                <a:latin typeface="Museo Sans 500" panose="02000000000000000000" pitchFamily="2" charset="77"/>
              </a:rPr>
              <a:t>2</a:t>
            </a:r>
          </a:p>
        </p:txBody>
      </p:sp>
      <p:sp>
        <p:nvSpPr>
          <p:cNvPr id="38" name="TextBox 37">
            <a:extLst>
              <a:ext uri="{FF2B5EF4-FFF2-40B4-BE49-F238E27FC236}">
                <a16:creationId xmlns:a16="http://schemas.microsoft.com/office/drawing/2014/main" xmlns="" id="{640AE315-16B4-5E43-B307-43E91EB04121}"/>
              </a:ext>
            </a:extLst>
          </p:cNvPr>
          <p:cNvSpPr txBox="1"/>
          <p:nvPr userDrawn="1"/>
        </p:nvSpPr>
        <p:spPr>
          <a:xfrm>
            <a:off x="337484" y="2576165"/>
            <a:ext cx="392777" cy="246221"/>
          </a:xfrm>
          <a:prstGeom prst="rect">
            <a:avLst/>
          </a:prstGeom>
          <a:noFill/>
        </p:spPr>
        <p:txBody>
          <a:bodyPr wrap="square" rtlCol="0">
            <a:spAutoFit/>
          </a:bodyPr>
          <a:lstStyle/>
          <a:p>
            <a:pPr algn="r"/>
            <a:r>
              <a:rPr lang="en-US" sz="1000" dirty="0">
                <a:solidFill>
                  <a:srgbClr val="404041"/>
                </a:solidFill>
                <a:latin typeface="Museo Sans 500" panose="02000000000000000000" pitchFamily="2" charset="77"/>
              </a:rPr>
              <a:t>3</a:t>
            </a:r>
          </a:p>
        </p:txBody>
      </p:sp>
      <p:sp>
        <p:nvSpPr>
          <p:cNvPr id="39" name="TextBox 38">
            <a:extLst>
              <a:ext uri="{FF2B5EF4-FFF2-40B4-BE49-F238E27FC236}">
                <a16:creationId xmlns:a16="http://schemas.microsoft.com/office/drawing/2014/main" xmlns="" id="{533B8F7A-1EF1-6D4B-A94F-4D496B6B29FF}"/>
              </a:ext>
            </a:extLst>
          </p:cNvPr>
          <p:cNvSpPr txBox="1"/>
          <p:nvPr userDrawn="1"/>
        </p:nvSpPr>
        <p:spPr>
          <a:xfrm>
            <a:off x="337484" y="3153472"/>
            <a:ext cx="392777" cy="246221"/>
          </a:xfrm>
          <a:prstGeom prst="rect">
            <a:avLst/>
          </a:prstGeom>
          <a:noFill/>
        </p:spPr>
        <p:txBody>
          <a:bodyPr wrap="square" rtlCol="0">
            <a:spAutoFit/>
          </a:bodyPr>
          <a:lstStyle/>
          <a:p>
            <a:pPr algn="r"/>
            <a:r>
              <a:rPr lang="en-US" sz="1000" dirty="0">
                <a:solidFill>
                  <a:srgbClr val="404041"/>
                </a:solidFill>
                <a:latin typeface="Museo Sans 500" panose="02000000000000000000" pitchFamily="2" charset="77"/>
              </a:rPr>
              <a:t>4</a:t>
            </a:r>
          </a:p>
        </p:txBody>
      </p:sp>
      <p:sp>
        <p:nvSpPr>
          <p:cNvPr id="40" name="TextBox 39">
            <a:extLst>
              <a:ext uri="{FF2B5EF4-FFF2-40B4-BE49-F238E27FC236}">
                <a16:creationId xmlns:a16="http://schemas.microsoft.com/office/drawing/2014/main" xmlns="" id="{1FCB9429-99A4-EF49-807A-B4347F971C79}"/>
              </a:ext>
            </a:extLst>
          </p:cNvPr>
          <p:cNvSpPr txBox="1"/>
          <p:nvPr userDrawn="1"/>
        </p:nvSpPr>
        <p:spPr>
          <a:xfrm>
            <a:off x="337484" y="3730779"/>
            <a:ext cx="392777" cy="246221"/>
          </a:xfrm>
          <a:prstGeom prst="rect">
            <a:avLst/>
          </a:prstGeom>
          <a:noFill/>
        </p:spPr>
        <p:txBody>
          <a:bodyPr wrap="square" rtlCol="0">
            <a:spAutoFit/>
          </a:bodyPr>
          <a:lstStyle/>
          <a:p>
            <a:pPr algn="r"/>
            <a:r>
              <a:rPr lang="en-US" sz="1000" dirty="0">
                <a:solidFill>
                  <a:srgbClr val="404041"/>
                </a:solidFill>
                <a:latin typeface="Museo Sans 500" panose="02000000000000000000" pitchFamily="2" charset="77"/>
              </a:rPr>
              <a:t>5</a:t>
            </a:r>
          </a:p>
        </p:txBody>
      </p:sp>
      <p:sp>
        <p:nvSpPr>
          <p:cNvPr id="41" name="TextBox 40">
            <a:extLst>
              <a:ext uri="{FF2B5EF4-FFF2-40B4-BE49-F238E27FC236}">
                <a16:creationId xmlns:a16="http://schemas.microsoft.com/office/drawing/2014/main" xmlns="" id="{0F05F6C8-059B-F341-B91B-D2437F2C2893}"/>
              </a:ext>
            </a:extLst>
          </p:cNvPr>
          <p:cNvSpPr txBox="1"/>
          <p:nvPr userDrawn="1"/>
        </p:nvSpPr>
        <p:spPr>
          <a:xfrm>
            <a:off x="337484" y="4308086"/>
            <a:ext cx="392777" cy="246221"/>
          </a:xfrm>
          <a:prstGeom prst="rect">
            <a:avLst/>
          </a:prstGeom>
          <a:noFill/>
        </p:spPr>
        <p:txBody>
          <a:bodyPr wrap="square" rtlCol="0">
            <a:spAutoFit/>
          </a:bodyPr>
          <a:lstStyle/>
          <a:p>
            <a:pPr algn="r"/>
            <a:r>
              <a:rPr lang="en-US" sz="1000" dirty="0">
                <a:solidFill>
                  <a:srgbClr val="404041"/>
                </a:solidFill>
                <a:latin typeface="Museo Sans 500" panose="02000000000000000000" pitchFamily="2" charset="77"/>
              </a:rPr>
              <a:t>6</a:t>
            </a:r>
          </a:p>
        </p:txBody>
      </p:sp>
      <p:sp>
        <p:nvSpPr>
          <p:cNvPr id="42" name="TextBox 41">
            <a:extLst>
              <a:ext uri="{FF2B5EF4-FFF2-40B4-BE49-F238E27FC236}">
                <a16:creationId xmlns:a16="http://schemas.microsoft.com/office/drawing/2014/main" xmlns="" id="{69ECE408-6E90-0C4C-B5DC-500D5BB68E46}"/>
              </a:ext>
            </a:extLst>
          </p:cNvPr>
          <p:cNvSpPr txBox="1"/>
          <p:nvPr userDrawn="1"/>
        </p:nvSpPr>
        <p:spPr>
          <a:xfrm>
            <a:off x="337484" y="4885393"/>
            <a:ext cx="392777" cy="246221"/>
          </a:xfrm>
          <a:prstGeom prst="rect">
            <a:avLst/>
          </a:prstGeom>
          <a:noFill/>
        </p:spPr>
        <p:txBody>
          <a:bodyPr wrap="square" rtlCol="0">
            <a:spAutoFit/>
          </a:bodyPr>
          <a:lstStyle/>
          <a:p>
            <a:pPr algn="r"/>
            <a:r>
              <a:rPr lang="en-US" sz="1000" dirty="0">
                <a:solidFill>
                  <a:srgbClr val="404041"/>
                </a:solidFill>
                <a:latin typeface="Museo Sans 500" panose="02000000000000000000" pitchFamily="2" charset="77"/>
              </a:rPr>
              <a:t>7</a:t>
            </a:r>
          </a:p>
        </p:txBody>
      </p:sp>
      <p:sp>
        <p:nvSpPr>
          <p:cNvPr id="43" name="TextBox 42">
            <a:extLst>
              <a:ext uri="{FF2B5EF4-FFF2-40B4-BE49-F238E27FC236}">
                <a16:creationId xmlns:a16="http://schemas.microsoft.com/office/drawing/2014/main" xmlns="" id="{2C85FC13-73E8-544E-92B0-5BA9CC461FBB}"/>
              </a:ext>
            </a:extLst>
          </p:cNvPr>
          <p:cNvSpPr txBox="1"/>
          <p:nvPr userDrawn="1"/>
        </p:nvSpPr>
        <p:spPr>
          <a:xfrm>
            <a:off x="337484" y="5462699"/>
            <a:ext cx="392777" cy="246221"/>
          </a:xfrm>
          <a:prstGeom prst="rect">
            <a:avLst/>
          </a:prstGeom>
          <a:noFill/>
        </p:spPr>
        <p:txBody>
          <a:bodyPr wrap="square" rtlCol="0">
            <a:spAutoFit/>
          </a:bodyPr>
          <a:lstStyle/>
          <a:p>
            <a:pPr algn="r"/>
            <a:r>
              <a:rPr lang="en-US" sz="1000" dirty="0">
                <a:solidFill>
                  <a:srgbClr val="404041"/>
                </a:solidFill>
                <a:latin typeface="Museo Sans 500" panose="02000000000000000000" pitchFamily="2" charset="77"/>
              </a:rPr>
              <a:t>8</a:t>
            </a:r>
          </a:p>
        </p:txBody>
      </p:sp>
      <p:sp>
        <p:nvSpPr>
          <p:cNvPr id="7" name="Text Placeholder 6">
            <a:extLst>
              <a:ext uri="{FF2B5EF4-FFF2-40B4-BE49-F238E27FC236}">
                <a16:creationId xmlns:a16="http://schemas.microsoft.com/office/drawing/2014/main" xmlns="" id="{1DF0C1B6-3E37-AC4A-8A80-F8D9DEFF6141}"/>
              </a:ext>
            </a:extLst>
          </p:cNvPr>
          <p:cNvSpPr>
            <a:spLocks noGrp="1"/>
          </p:cNvSpPr>
          <p:nvPr>
            <p:ph type="body" sz="quarter" idx="20"/>
          </p:nvPr>
        </p:nvSpPr>
        <p:spPr>
          <a:xfrm>
            <a:off x="864711" y="137689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4" name="Text Placeholder 6">
            <a:extLst>
              <a:ext uri="{FF2B5EF4-FFF2-40B4-BE49-F238E27FC236}">
                <a16:creationId xmlns:a16="http://schemas.microsoft.com/office/drawing/2014/main" xmlns="" id="{CA17D8DE-FDD6-7348-A220-6F0655030C2F}"/>
              </a:ext>
            </a:extLst>
          </p:cNvPr>
          <p:cNvSpPr>
            <a:spLocks noGrp="1"/>
          </p:cNvSpPr>
          <p:nvPr>
            <p:ph type="body" sz="quarter" idx="21"/>
          </p:nvPr>
        </p:nvSpPr>
        <p:spPr>
          <a:xfrm>
            <a:off x="864711" y="195524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5" name="Text Placeholder 6">
            <a:extLst>
              <a:ext uri="{FF2B5EF4-FFF2-40B4-BE49-F238E27FC236}">
                <a16:creationId xmlns:a16="http://schemas.microsoft.com/office/drawing/2014/main" xmlns="" id="{CDA97250-85EF-764A-B0D8-DBE1ADF1454B}"/>
              </a:ext>
            </a:extLst>
          </p:cNvPr>
          <p:cNvSpPr>
            <a:spLocks noGrp="1"/>
          </p:cNvSpPr>
          <p:nvPr>
            <p:ph type="body" sz="quarter" idx="22"/>
          </p:nvPr>
        </p:nvSpPr>
        <p:spPr>
          <a:xfrm>
            <a:off x="864711" y="253359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6" name="Text Placeholder 6">
            <a:extLst>
              <a:ext uri="{FF2B5EF4-FFF2-40B4-BE49-F238E27FC236}">
                <a16:creationId xmlns:a16="http://schemas.microsoft.com/office/drawing/2014/main" xmlns="" id="{8802190A-C567-A74C-8B06-44F464F5A29E}"/>
              </a:ext>
            </a:extLst>
          </p:cNvPr>
          <p:cNvSpPr>
            <a:spLocks noGrp="1"/>
          </p:cNvSpPr>
          <p:nvPr>
            <p:ph type="body" sz="quarter" idx="23"/>
          </p:nvPr>
        </p:nvSpPr>
        <p:spPr>
          <a:xfrm>
            <a:off x="864711" y="311194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7" name="Text Placeholder 6">
            <a:extLst>
              <a:ext uri="{FF2B5EF4-FFF2-40B4-BE49-F238E27FC236}">
                <a16:creationId xmlns:a16="http://schemas.microsoft.com/office/drawing/2014/main" xmlns="" id="{2B9B1803-C498-BF4D-AAE3-0AFDA5AC0A9A}"/>
              </a:ext>
            </a:extLst>
          </p:cNvPr>
          <p:cNvSpPr>
            <a:spLocks noGrp="1"/>
          </p:cNvSpPr>
          <p:nvPr>
            <p:ph type="body" sz="quarter" idx="24"/>
          </p:nvPr>
        </p:nvSpPr>
        <p:spPr>
          <a:xfrm>
            <a:off x="864711" y="369029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8" name="Text Placeholder 6">
            <a:extLst>
              <a:ext uri="{FF2B5EF4-FFF2-40B4-BE49-F238E27FC236}">
                <a16:creationId xmlns:a16="http://schemas.microsoft.com/office/drawing/2014/main" xmlns="" id="{98995493-0851-2F43-957B-32479E08AFD4}"/>
              </a:ext>
            </a:extLst>
          </p:cNvPr>
          <p:cNvSpPr>
            <a:spLocks noGrp="1"/>
          </p:cNvSpPr>
          <p:nvPr>
            <p:ph type="body" sz="quarter" idx="25"/>
          </p:nvPr>
        </p:nvSpPr>
        <p:spPr>
          <a:xfrm>
            <a:off x="864711" y="426864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9" name="Text Placeholder 6">
            <a:extLst>
              <a:ext uri="{FF2B5EF4-FFF2-40B4-BE49-F238E27FC236}">
                <a16:creationId xmlns:a16="http://schemas.microsoft.com/office/drawing/2014/main" xmlns="" id="{F5BDDD19-11B4-E745-915C-B9C812252144}"/>
              </a:ext>
            </a:extLst>
          </p:cNvPr>
          <p:cNvSpPr>
            <a:spLocks noGrp="1"/>
          </p:cNvSpPr>
          <p:nvPr>
            <p:ph type="body" sz="quarter" idx="26"/>
          </p:nvPr>
        </p:nvSpPr>
        <p:spPr>
          <a:xfrm>
            <a:off x="864711" y="4846995"/>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50" name="Text Placeholder 6">
            <a:extLst>
              <a:ext uri="{FF2B5EF4-FFF2-40B4-BE49-F238E27FC236}">
                <a16:creationId xmlns:a16="http://schemas.microsoft.com/office/drawing/2014/main" xmlns="" id="{F83BED89-F420-2E48-AEFC-47B0B3186EAD}"/>
              </a:ext>
            </a:extLst>
          </p:cNvPr>
          <p:cNvSpPr>
            <a:spLocks noGrp="1"/>
          </p:cNvSpPr>
          <p:nvPr>
            <p:ph type="body" sz="quarter" idx="27"/>
          </p:nvPr>
        </p:nvSpPr>
        <p:spPr>
          <a:xfrm>
            <a:off x="864711" y="5425342"/>
            <a:ext cx="7527951"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190080085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st - 5 lines">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2245289"/>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Connector 31">
            <a:extLst>
              <a:ext uri="{FF2B5EF4-FFF2-40B4-BE49-F238E27FC236}">
                <a16:creationId xmlns:a16="http://schemas.microsoft.com/office/drawing/2014/main" xmlns="" id="{A218F09F-F477-914D-B328-C79BA13F3DE8}"/>
              </a:ext>
            </a:extLst>
          </p:cNvPr>
          <p:cNvCxnSpPr/>
          <p:nvPr/>
        </p:nvCxnSpPr>
        <p:spPr bwMode="auto">
          <a:xfrm>
            <a:off x="715630" y="3190320"/>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Straight Connector 44">
            <a:extLst>
              <a:ext uri="{FF2B5EF4-FFF2-40B4-BE49-F238E27FC236}">
                <a16:creationId xmlns:a16="http://schemas.microsoft.com/office/drawing/2014/main" xmlns="" id="{4F82BF1A-F7B5-C642-89E8-DAA916C05D33}"/>
              </a:ext>
            </a:extLst>
          </p:cNvPr>
          <p:cNvCxnSpPr/>
          <p:nvPr/>
        </p:nvCxnSpPr>
        <p:spPr bwMode="auto">
          <a:xfrm>
            <a:off x="715630" y="4123046"/>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Straight Connector 49">
            <a:extLst>
              <a:ext uri="{FF2B5EF4-FFF2-40B4-BE49-F238E27FC236}">
                <a16:creationId xmlns:a16="http://schemas.microsoft.com/office/drawing/2014/main" xmlns="" id="{029D2E14-C469-494D-ADF5-82D494E29E9F}"/>
              </a:ext>
            </a:extLst>
          </p:cNvPr>
          <p:cNvCxnSpPr/>
          <p:nvPr/>
        </p:nvCxnSpPr>
        <p:spPr bwMode="auto">
          <a:xfrm>
            <a:off x="715630" y="5068077"/>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Footer Placeholder 3">
            <a:extLst>
              <a:ext uri="{FF2B5EF4-FFF2-40B4-BE49-F238E27FC236}">
                <a16:creationId xmlns:a16="http://schemas.microsoft.com/office/drawing/2014/main" xmlns="" id="{A52270B5-FD26-964A-A40C-C910F8CFC878}"/>
              </a:ext>
            </a:extLst>
          </p:cNvPr>
          <p:cNvSpPr>
            <a:spLocks noGrp="1"/>
          </p:cNvSpPr>
          <p:nvPr>
            <p:ph type="ftr" sz="quarter" idx="15"/>
          </p:nvPr>
        </p:nvSpPr>
        <p:spPr/>
        <p:txBody>
          <a:bodyPr/>
          <a:lstStyle/>
          <a:p>
            <a:r>
              <a:rPr lang="en-US" smtClean="0">
                <a:solidFill>
                  <a:srgbClr val="404041"/>
                </a:solidFill>
              </a:rPr>
              <a:t>Midwest Lenders Association</a:t>
            </a:r>
            <a:endParaRPr lang="en-US">
              <a:solidFill>
                <a:srgbClr val="404041"/>
              </a:solidFill>
            </a:endParaRPr>
          </a:p>
        </p:txBody>
      </p:sp>
      <p:sp>
        <p:nvSpPr>
          <p:cNvPr id="5" name="Slide Number Placeholder 4">
            <a:extLst>
              <a:ext uri="{FF2B5EF4-FFF2-40B4-BE49-F238E27FC236}">
                <a16:creationId xmlns:a16="http://schemas.microsoft.com/office/drawing/2014/main" xmlns="" id="{6DF7FF0E-5D59-6C4F-8552-511C14C687F9}"/>
              </a:ext>
            </a:extLst>
          </p:cNvPr>
          <p:cNvSpPr>
            <a:spLocks noGrp="1"/>
          </p:cNvSpPr>
          <p:nvPr>
            <p:ph type="sldNum" sz="quarter" idx="16"/>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2" name="Title 1">
            <a:extLst>
              <a:ext uri="{FF2B5EF4-FFF2-40B4-BE49-F238E27FC236}">
                <a16:creationId xmlns:a16="http://schemas.microsoft.com/office/drawing/2014/main" xmlns="" id="{1B0D3736-D51D-554F-B9B9-EFDAD99C8E80}"/>
              </a:ext>
            </a:extLst>
          </p:cNvPr>
          <p:cNvSpPr>
            <a:spLocks noGrp="1"/>
          </p:cNvSpPr>
          <p:nvPr>
            <p:ph type="title"/>
          </p:nvPr>
        </p:nvSpPr>
        <p:spPr>
          <a:xfrm>
            <a:off x="356998" y="457200"/>
            <a:ext cx="8412929" cy="724793"/>
          </a:xfrm>
        </p:spPr>
        <p:txBody>
          <a:bodyPr>
            <a:normAutofit/>
          </a:bodyPr>
          <a:lstStyle>
            <a:lvl1pPr>
              <a:defRPr sz="2800"/>
            </a:lvl1pPr>
          </a:lstStyle>
          <a:p>
            <a:r>
              <a:rPr lang="en-US" smtClean="0"/>
              <a:t>Click to edit Master title style</a:t>
            </a:r>
            <a:endParaRPr lang="en-US" dirty="0"/>
          </a:p>
        </p:txBody>
      </p:sp>
      <p:sp>
        <p:nvSpPr>
          <p:cNvPr id="7" name="Text Placeholder 6">
            <a:extLst>
              <a:ext uri="{FF2B5EF4-FFF2-40B4-BE49-F238E27FC236}">
                <a16:creationId xmlns:a16="http://schemas.microsoft.com/office/drawing/2014/main" xmlns="" id="{2E196C09-A895-BE4A-A3EA-54628956A2B9}"/>
              </a:ext>
            </a:extLst>
          </p:cNvPr>
          <p:cNvSpPr>
            <a:spLocks noGrp="1"/>
          </p:cNvSpPr>
          <p:nvPr>
            <p:ph type="body" sz="quarter" idx="17"/>
          </p:nvPr>
        </p:nvSpPr>
        <p:spPr>
          <a:xfrm>
            <a:off x="715631" y="1489075"/>
            <a:ext cx="7677034"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6" name="Text Placeholder 6">
            <a:extLst>
              <a:ext uri="{FF2B5EF4-FFF2-40B4-BE49-F238E27FC236}">
                <a16:creationId xmlns:a16="http://schemas.microsoft.com/office/drawing/2014/main" xmlns="" id="{91C0E8E4-8EA7-0245-B478-9F096B8853A9}"/>
              </a:ext>
            </a:extLst>
          </p:cNvPr>
          <p:cNvSpPr>
            <a:spLocks noGrp="1"/>
          </p:cNvSpPr>
          <p:nvPr>
            <p:ph type="body" sz="quarter" idx="18"/>
          </p:nvPr>
        </p:nvSpPr>
        <p:spPr>
          <a:xfrm>
            <a:off x="715631" y="2425916"/>
            <a:ext cx="7677034"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8" name="Text Placeholder 6">
            <a:extLst>
              <a:ext uri="{FF2B5EF4-FFF2-40B4-BE49-F238E27FC236}">
                <a16:creationId xmlns:a16="http://schemas.microsoft.com/office/drawing/2014/main" xmlns="" id="{8D6E1C46-3D0D-D04B-9681-D2AD15802581}"/>
              </a:ext>
            </a:extLst>
          </p:cNvPr>
          <p:cNvSpPr>
            <a:spLocks noGrp="1"/>
          </p:cNvSpPr>
          <p:nvPr>
            <p:ph type="body" sz="quarter" idx="19"/>
          </p:nvPr>
        </p:nvSpPr>
        <p:spPr>
          <a:xfrm>
            <a:off x="715631" y="3362757"/>
            <a:ext cx="7677034"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29" name="Text Placeholder 6">
            <a:extLst>
              <a:ext uri="{FF2B5EF4-FFF2-40B4-BE49-F238E27FC236}">
                <a16:creationId xmlns:a16="http://schemas.microsoft.com/office/drawing/2014/main" xmlns="" id="{75FAAABF-18FD-6F4B-A957-8129B2F6C71D}"/>
              </a:ext>
            </a:extLst>
          </p:cNvPr>
          <p:cNvSpPr>
            <a:spLocks noGrp="1"/>
          </p:cNvSpPr>
          <p:nvPr>
            <p:ph type="body" sz="quarter" idx="20"/>
          </p:nvPr>
        </p:nvSpPr>
        <p:spPr>
          <a:xfrm>
            <a:off x="715631" y="4299598"/>
            <a:ext cx="7677034"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
        <p:nvSpPr>
          <p:cNvPr id="31" name="Text Placeholder 6">
            <a:extLst>
              <a:ext uri="{FF2B5EF4-FFF2-40B4-BE49-F238E27FC236}">
                <a16:creationId xmlns:a16="http://schemas.microsoft.com/office/drawing/2014/main" xmlns="" id="{F352C9ED-FA46-AA47-8914-DFE86D96DBF3}"/>
              </a:ext>
            </a:extLst>
          </p:cNvPr>
          <p:cNvSpPr>
            <a:spLocks noGrp="1"/>
          </p:cNvSpPr>
          <p:nvPr>
            <p:ph type="body" sz="quarter" idx="21"/>
          </p:nvPr>
        </p:nvSpPr>
        <p:spPr>
          <a:xfrm>
            <a:off x="715631" y="5236439"/>
            <a:ext cx="7677034" cy="567398"/>
          </a:xfrm>
        </p:spPr>
        <p:txBody>
          <a:bodyPr anchor="ctr">
            <a:normAutofit/>
          </a:bodyPr>
          <a:lstStyle>
            <a:lvl1pPr>
              <a:defRPr sz="280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23391782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st - 6 lines">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192420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6">
            <a:extLst>
              <a:ext uri="{FF2B5EF4-FFF2-40B4-BE49-F238E27FC236}">
                <a16:creationId xmlns:a16="http://schemas.microsoft.com/office/drawing/2014/main" xmlns="" id="{1E774192-717F-1A42-BB11-A2DF1F6A30EF}"/>
              </a:ext>
            </a:extLst>
          </p:cNvPr>
          <p:cNvCxnSpPr/>
          <p:nvPr/>
        </p:nvCxnSpPr>
        <p:spPr bwMode="auto">
          <a:xfrm>
            <a:off x="715630" y="267486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Straight Connector 73">
            <a:extLst>
              <a:ext uri="{FF2B5EF4-FFF2-40B4-BE49-F238E27FC236}">
                <a16:creationId xmlns:a16="http://schemas.microsoft.com/office/drawing/2014/main" xmlns="" id="{3CBE5890-FE93-D145-91F7-D706E7781D71}"/>
              </a:ext>
            </a:extLst>
          </p:cNvPr>
          <p:cNvCxnSpPr/>
          <p:nvPr/>
        </p:nvCxnSpPr>
        <p:spPr bwMode="auto">
          <a:xfrm>
            <a:off x="715630" y="342552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Straight Connector 77">
            <a:extLst>
              <a:ext uri="{FF2B5EF4-FFF2-40B4-BE49-F238E27FC236}">
                <a16:creationId xmlns:a16="http://schemas.microsoft.com/office/drawing/2014/main" xmlns="" id="{D228E7E1-A4BC-344A-992C-1182B4D4F007}"/>
              </a:ext>
            </a:extLst>
          </p:cNvPr>
          <p:cNvCxnSpPr/>
          <p:nvPr/>
        </p:nvCxnSpPr>
        <p:spPr bwMode="auto">
          <a:xfrm>
            <a:off x="715630" y="417618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Straight Connector 81">
            <a:extLst>
              <a:ext uri="{FF2B5EF4-FFF2-40B4-BE49-F238E27FC236}">
                <a16:creationId xmlns:a16="http://schemas.microsoft.com/office/drawing/2014/main" xmlns="" id="{721C867C-4939-EE46-AAE3-4A4A40605669}"/>
              </a:ext>
            </a:extLst>
          </p:cNvPr>
          <p:cNvCxnSpPr/>
          <p:nvPr/>
        </p:nvCxnSpPr>
        <p:spPr bwMode="auto">
          <a:xfrm>
            <a:off x="715630" y="492684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Footer Placeholder 1">
            <a:extLst>
              <a:ext uri="{FF2B5EF4-FFF2-40B4-BE49-F238E27FC236}">
                <a16:creationId xmlns:a16="http://schemas.microsoft.com/office/drawing/2014/main" xmlns="" id="{00805C8A-353B-6449-82AC-D527CB634664}"/>
              </a:ext>
            </a:extLst>
          </p:cNvPr>
          <p:cNvSpPr>
            <a:spLocks noGrp="1"/>
          </p:cNvSpPr>
          <p:nvPr>
            <p:ph type="ftr" sz="quarter" idx="16"/>
          </p:nvPr>
        </p:nvSpPr>
        <p:spPr/>
        <p:txBody>
          <a:bodyPr/>
          <a:lstStyle/>
          <a:p>
            <a:r>
              <a:rPr lang="en-US" smtClean="0">
                <a:solidFill>
                  <a:srgbClr val="404041"/>
                </a:solidFill>
              </a:rPr>
              <a:t>Midwest Lenders Association</a:t>
            </a:r>
            <a:endParaRPr lang="en-US">
              <a:solidFill>
                <a:srgbClr val="404041"/>
              </a:solidFill>
            </a:endParaRPr>
          </a:p>
        </p:txBody>
      </p:sp>
      <p:sp>
        <p:nvSpPr>
          <p:cNvPr id="4" name="Slide Number Placeholder 3">
            <a:extLst>
              <a:ext uri="{FF2B5EF4-FFF2-40B4-BE49-F238E27FC236}">
                <a16:creationId xmlns:a16="http://schemas.microsoft.com/office/drawing/2014/main" xmlns="" id="{C19DBC3D-ADCF-B54C-B577-9DC9555FF740}"/>
              </a:ext>
            </a:extLst>
          </p:cNvPr>
          <p:cNvSpPr>
            <a:spLocks noGrp="1"/>
          </p:cNvSpPr>
          <p:nvPr>
            <p:ph type="sldNum" sz="quarter" idx="17"/>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5" name="Title 4">
            <a:extLst>
              <a:ext uri="{FF2B5EF4-FFF2-40B4-BE49-F238E27FC236}">
                <a16:creationId xmlns:a16="http://schemas.microsoft.com/office/drawing/2014/main" xmlns="" id="{0B55B033-615B-2A41-A006-23729318D667}"/>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
        <p:nvSpPr>
          <p:cNvPr id="7" name="Text Placeholder 6">
            <a:extLst>
              <a:ext uri="{FF2B5EF4-FFF2-40B4-BE49-F238E27FC236}">
                <a16:creationId xmlns:a16="http://schemas.microsoft.com/office/drawing/2014/main" xmlns="" id="{F7121D21-12D4-754C-8116-EBA83367A074}"/>
              </a:ext>
            </a:extLst>
          </p:cNvPr>
          <p:cNvSpPr>
            <a:spLocks noGrp="1"/>
          </p:cNvSpPr>
          <p:nvPr>
            <p:ph type="body" sz="quarter" idx="18"/>
          </p:nvPr>
        </p:nvSpPr>
        <p:spPr>
          <a:xfrm>
            <a:off x="715630" y="133035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0" name="Text Placeholder 6">
            <a:extLst>
              <a:ext uri="{FF2B5EF4-FFF2-40B4-BE49-F238E27FC236}">
                <a16:creationId xmlns:a16="http://schemas.microsoft.com/office/drawing/2014/main" xmlns="" id="{768E7E73-4CB4-264A-A938-0B39B57F0578}"/>
              </a:ext>
            </a:extLst>
          </p:cNvPr>
          <p:cNvSpPr>
            <a:spLocks noGrp="1"/>
          </p:cNvSpPr>
          <p:nvPr>
            <p:ph type="body" sz="quarter" idx="19"/>
          </p:nvPr>
        </p:nvSpPr>
        <p:spPr>
          <a:xfrm>
            <a:off x="715630" y="208144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1" name="Text Placeholder 6">
            <a:extLst>
              <a:ext uri="{FF2B5EF4-FFF2-40B4-BE49-F238E27FC236}">
                <a16:creationId xmlns:a16="http://schemas.microsoft.com/office/drawing/2014/main" xmlns="" id="{0372C621-1E3D-D244-9309-C6570FC485A1}"/>
              </a:ext>
            </a:extLst>
          </p:cNvPr>
          <p:cNvSpPr>
            <a:spLocks noGrp="1"/>
          </p:cNvSpPr>
          <p:nvPr>
            <p:ph type="body" sz="quarter" idx="20"/>
          </p:nvPr>
        </p:nvSpPr>
        <p:spPr>
          <a:xfrm>
            <a:off x="715630" y="283253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2" name="Text Placeholder 6">
            <a:extLst>
              <a:ext uri="{FF2B5EF4-FFF2-40B4-BE49-F238E27FC236}">
                <a16:creationId xmlns:a16="http://schemas.microsoft.com/office/drawing/2014/main" xmlns="" id="{EF596EF8-8E31-FE44-BE21-345935D9B2B0}"/>
              </a:ext>
            </a:extLst>
          </p:cNvPr>
          <p:cNvSpPr>
            <a:spLocks noGrp="1"/>
          </p:cNvSpPr>
          <p:nvPr>
            <p:ph type="body" sz="quarter" idx="21"/>
          </p:nvPr>
        </p:nvSpPr>
        <p:spPr>
          <a:xfrm>
            <a:off x="715630" y="358362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3" name="Text Placeholder 6">
            <a:extLst>
              <a:ext uri="{FF2B5EF4-FFF2-40B4-BE49-F238E27FC236}">
                <a16:creationId xmlns:a16="http://schemas.microsoft.com/office/drawing/2014/main" xmlns="" id="{1A23072E-BB20-6F4C-88F6-5C76A52B98E1}"/>
              </a:ext>
            </a:extLst>
          </p:cNvPr>
          <p:cNvSpPr>
            <a:spLocks noGrp="1"/>
          </p:cNvSpPr>
          <p:nvPr>
            <p:ph type="body" sz="quarter" idx="22"/>
          </p:nvPr>
        </p:nvSpPr>
        <p:spPr>
          <a:xfrm>
            <a:off x="715630" y="433471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
        <p:nvSpPr>
          <p:cNvPr id="34" name="Text Placeholder 6">
            <a:extLst>
              <a:ext uri="{FF2B5EF4-FFF2-40B4-BE49-F238E27FC236}">
                <a16:creationId xmlns:a16="http://schemas.microsoft.com/office/drawing/2014/main" xmlns="" id="{81546089-9FDA-9047-8161-7A0FBDA49F53}"/>
              </a:ext>
            </a:extLst>
          </p:cNvPr>
          <p:cNvSpPr>
            <a:spLocks noGrp="1"/>
          </p:cNvSpPr>
          <p:nvPr>
            <p:ph type="body" sz="quarter" idx="23"/>
          </p:nvPr>
        </p:nvSpPr>
        <p:spPr>
          <a:xfrm>
            <a:off x="715630" y="5085805"/>
            <a:ext cx="7677033" cy="429656"/>
          </a:xfrm>
        </p:spPr>
        <p:txBody>
          <a:bodyPr anchor="b">
            <a:noAutofit/>
          </a:bodyPr>
          <a:lstStyle>
            <a:lvl1pPr>
              <a:defRPr sz="225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326282560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st - 8 lines">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EDB7F9B9-8681-2048-9C73-7B645DE3858A}"/>
              </a:ext>
            </a:extLst>
          </p:cNvPr>
          <p:cNvCxnSpPr/>
          <p:nvPr/>
        </p:nvCxnSpPr>
        <p:spPr bwMode="auto">
          <a:xfrm>
            <a:off x="715630" y="182748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6">
            <a:extLst>
              <a:ext uri="{FF2B5EF4-FFF2-40B4-BE49-F238E27FC236}">
                <a16:creationId xmlns:a16="http://schemas.microsoft.com/office/drawing/2014/main" xmlns="" id="{1E774192-717F-1A42-BB11-A2DF1F6A30EF}"/>
              </a:ext>
            </a:extLst>
          </p:cNvPr>
          <p:cNvCxnSpPr/>
          <p:nvPr/>
        </p:nvCxnSpPr>
        <p:spPr bwMode="auto">
          <a:xfrm>
            <a:off x="715630" y="2406637"/>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Straight Connector 73">
            <a:extLst>
              <a:ext uri="{FF2B5EF4-FFF2-40B4-BE49-F238E27FC236}">
                <a16:creationId xmlns:a16="http://schemas.microsoft.com/office/drawing/2014/main" xmlns="" id="{3CBE5890-FE93-D145-91F7-D706E7781D71}"/>
              </a:ext>
            </a:extLst>
          </p:cNvPr>
          <p:cNvCxnSpPr/>
          <p:nvPr/>
        </p:nvCxnSpPr>
        <p:spPr bwMode="auto">
          <a:xfrm>
            <a:off x="715630" y="2985786"/>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Straight Connector 77">
            <a:extLst>
              <a:ext uri="{FF2B5EF4-FFF2-40B4-BE49-F238E27FC236}">
                <a16:creationId xmlns:a16="http://schemas.microsoft.com/office/drawing/2014/main" xmlns="" id="{D228E7E1-A4BC-344A-992C-1182B4D4F007}"/>
              </a:ext>
            </a:extLst>
          </p:cNvPr>
          <p:cNvCxnSpPr/>
          <p:nvPr/>
        </p:nvCxnSpPr>
        <p:spPr bwMode="auto">
          <a:xfrm>
            <a:off x="715630" y="3564935"/>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Straight Connector 81">
            <a:extLst>
              <a:ext uri="{FF2B5EF4-FFF2-40B4-BE49-F238E27FC236}">
                <a16:creationId xmlns:a16="http://schemas.microsoft.com/office/drawing/2014/main" xmlns="" id="{721C867C-4939-EE46-AAE3-4A4A40605669}"/>
              </a:ext>
            </a:extLst>
          </p:cNvPr>
          <p:cNvCxnSpPr/>
          <p:nvPr/>
        </p:nvCxnSpPr>
        <p:spPr bwMode="auto">
          <a:xfrm>
            <a:off x="715630" y="4144084"/>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Footer Placeholder 1">
            <a:extLst>
              <a:ext uri="{FF2B5EF4-FFF2-40B4-BE49-F238E27FC236}">
                <a16:creationId xmlns:a16="http://schemas.microsoft.com/office/drawing/2014/main" xmlns="" id="{C05BAA7D-7009-8743-BFBC-C08AE324847D}"/>
              </a:ext>
            </a:extLst>
          </p:cNvPr>
          <p:cNvSpPr>
            <a:spLocks noGrp="1"/>
          </p:cNvSpPr>
          <p:nvPr>
            <p:ph type="ftr" sz="quarter" idx="16"/>
          </p:nvPr>
        </p:nvSpPr>
        <p:spPr/>
        <p:txBody>
          <a:bodyPr/>
          <a:lstStyle/>
          <a:p>
            <a:r>
              <a:rPr lang="en-US" smtClean="0">
                <a:solidFill>
                  <a:srgbClr val="404041"/>
                </a:solidFill>
              </a:rPr>
              <a:t>Midwest Lenders Association</a:t>
            </a:r>
            <a:endParaRPr lang="en-US">
              <a:solidFill>
                <a:srgbClr val="404041"/>
              </a:solidFill>
            </a:endParaRPr>
          </a:p>
        </p:txBody>
      </p:sp>
      <p:sp>
        <p:nvSpPr>
          <p:cNvPr id="4" name="Slide Number Placeholder 3">
            <a:extLst>
              <a:ext uri="{FF2B5EF4-FFF2-40B4-BE49-F238E27FC236}">
                <a16:creationId xmlns:a16="http://schemas.microsoft.com/office/drawing/2014/main" xmlns="" id="{81305642-8F8E-514C-B134-73A25BA277A6}"/>
              </a:ext>
            </a:extLst>
          </p:cNvPr>
          <p:cNvSpPr>
            <a:spLocks noGrp="1"/>
          </p:cNvSpPr>
          <p:nvPr>
            <p:ph type="sldNum" sz="quarter" idx="17"/>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6" name="Title 5">
            <a:extLst>
              <a:ext uri="{FF2B5EF4-FFF2-40B4-BE49-F238E27FC236}">
                <a16:creationId xmlns:a16="http://schemas.microsoft.com/office/drawing/2014/main" xmlns="" id="{F77AACD5-2DC7-3346-80C6-676DD40526B2}"/>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cxnSp>
        <p:nvCxnSpPr>
          <p:cNvPr id="18" name="Straight Connector 17">
            <a:extLst>
              <a:ext uri="{FF2B5EF4-FFF2-40B4-BE49-F238E27FC236}">
                <a16:creationId xmlns:a16="http://schemas.microsoft.com/office/drawing/2014/main" xmlns="" id="{B133E09B-5D9C-AC46-8A1B-FC644DCAC107}"/>
              </a:ext>
            </a:extLst>
          </p:cNvPr>
          <p:cNvCxnSpPr/>
          <p:nvPr userDrawn="1"/>
        </p:nvCxnSpPr>
        <p:spPr bwMode="auto">
          <a:xfrm>
            <a:off x="715630" y="4723233"/>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9">
            <a:extLst>
              <a:ext uri="{FF2B5EF4-FFF2-40B4-BE49-F238E27FC236}">
                <a16:creationId xmlns:a16="http://schemas.microsoft.com/office/drawing/2014/main" xmlns="" id="{1553EC5C-4446-554D-94F5-5C851692CC3D}"/>
              </a:ext>
            </a:extLst>
          </p:cNvPr>
          <p:cNvCxnSpPr/>
          <p:nvPr userDrawn="1"/>
        </p:nvCxnSpPr>
        <p:spPr bwMode="auto">
          <a:xfrm>
            <a:off x="715630" y="5302382"/>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Text Placeholder 6">
            <a:extLst>
              <a:ext uri="{FF2B5EF4-FFF2-40B4-BE49-F238E27FC236}">
                <a16:creationId xmlns:a16="http://schemas.microsoft.com/office/drawing/2014/main" xmlns="" id="{1DF0C1B6-3E37-AC4A-8A80-F8D9DEFF6141}"/>
              </a:ext>
            </a:extLst>
          </p:cNvPr>
          <p:cNvSpPr>
            <a:spLocks noGrp="1"/>
          </p:cNvSpPr>
          <p:nvPr>
            <p:ph type="body" sz="quarter" idx="20"/>
          </p:nvPr>
        </p:nvSpPr>
        <p:spPr>
          <a:xfrm>
            <a:off x="715631" y="137689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4" name="Text Placeholder 6">
            <a:extLst>
              <a:ext uri="{FF2B5EF4-FFF2-40B4-BE49-F238E27FC236}">
                <a16:creationId xmlns:a16="http://schemas.microsoft.com/office/drawing/2014/main" xmlns="" id="{CA17D8DE-FDD6-7348-A220-6F0655030C2F}"/>
              </a:ext>
            </a:extLst>
          </p:cNvPr>
          <p:cNvSpPr>
            <a:spLocks noGrp="1"/>
          </p:cNvSpPr>
          <p:nvPr>
            <p:ph type="body" sz="quarter" idx="21"/>
          </p:nvPr>
        </p:nvSpPr>
        <p:spPr>
          <a:xfrm>
            <a:off x="715631" y="195524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5" name="Text Placeholder 6">
            <a:extLst>
              <a:ext uri="{FF2B5EF4-FFF2-40B4-BE49-F238E27FC236}">
                <a16:creationId xmlns:a16="http://schemas.microsoft.com/office/drawing/2014/main" xmlns="" id="{CDA97250-85EF-764A-B0D8-DBE1ADF1454B}"/>
              </a:ext>
            </a:extLst>
          </p:cNvPr>
          <p:cNvSpPr>
            <a:spLocks noGrp="1"/>
          </p:cNvSpPr>
          <p:nvPr>
            <p:ph type="body" sz="quarter" idx="22"/>
          </p:nvPr>
        </p:nvSpPr>
        <p:spPr>
          <a:xfrm>
            <a:off x="715631" y="253359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6" name="Text Placeholder 6">
            <a:extLst>
              <a:ext uri="{FF2B5EF4-FFF2-40B4-BE49-F238E27FC236}">
                <a16:creationId xmlns:a16="http://schemas.microsoft.com/office/drawing/2014/main" xmlns="" id="{8802190A-C567-A74C-8B06-44F464F5A29E}"/>
              </a:ext>
            </a:extLst>
          </p:cNvPr>
          <p:cNvSpPr>
            <a:spLocks noGrp="1"/>
          </p:cNvSpPr>
          <p:nvPr>
            <p:ph type="body" sz="quarter" idx="23"/>
          </p:nvPr>
        </p:nvSpPr>
        <p:spPr>
          <a:xfrm>
            <a:off x="715631" y="311194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7" name="Text Placeholder 6">
            <a:extLst>
              <a:ext uri="{FF2B5EF4-FFF2-40B4-BE49-F238E27FC236}">
                <a16:creationId xmlns:a16="http://schemas.microsoft.com/office/drawing/2014/main" xmlns="" id="{2B9B1803-C498-BF4D-AAE3-0AFDA5AC0A9A}"/>
              </a:ext>
            </a:extLst>
          </p:cNvPr>
          <p:cNvSpPr>
            <a:spLocks noGrp="1"/>
          </p:cNvSpPr>
          <p:nvPr>
            <p:ph type="body" sz="quarter" idx="24"/>
          </p:nvPr>
        </p:nvSpPr>
        <p:spPr>
          <a:xfrm>
            <a:off x="715631" y="369029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8" name="Text Placeholder 6">
            <a:extLst>
              <a:ext uri="{FF2B5EF4-FFF2-40B4-BE49-F238E27FC236}">
                <a16:creationId xmlns:a16="http://schemas.microsoft.com/office/drawing/2014/main" xmlns="" id="{98995493-0851-2F43-957B-32479E08AFD4}"/>
              </a:ext>
            </a:extLst>
          </p:cNvPr>
          <p:cNvSpPr>
            <a:spLocks noGrp="1"/>
          </p:cNvSpPr>
          <p:nvPr>
            <p:ph type="body" sz="quarter" idx="25"/>
          </p:nvPr>
        </p:nvSpPr>
        <p:spPr>
          <a:xfrm>
            <a:off x="715631" y="426864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49" name="Text Placeholder 6">
            <a:extLst>
              <a:ext uri="{FF2B5EF4-FFF2-40B4-BE49-F238E27FC236}">
                <a16:creationId xmlns:a16="http://schemas.microsoft.com/office/drawing/2014/main" xmlns="" id="{F5BDDD19-11B4-E745-915C-B9C812252144}"/>
              </a:ext>
            </a:extLst>
          </p:cNvPr>
          <p:cNvSpPr>
            <a:spLocks noGrp="1"/>
          </p:cNvSpPr>
          <p:nvPr>
            <p:ph type="body" sz="quarter" idx="26"/>
          </p:nvPr>
        </p:nvSpPr>
        <p:spPr>
          <a:xfrm>
            <a:off x="715631" y="4846995"/>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
        <p:nvSpPr>
          <p:cNvPr id="50" name="Text Placeholder 6">
            <a:extLst>
              <a:ext uri="{FF2B5EF4-FFF2-40B4-BE49-F238E27FC236}">
                <a16:creationId xmlns:a16="http://schemas.microsoft.com/office/drawing/2014/main" xmlns="" id="{F83BED89-F420-2E48-AEFC-47B0B3186EAD}"/>
              </a:ext>
            </a:extLst>
          </p:cNvPr>
          <p:cNvSpPr>
            <a:spLocks noGrp="1"/>
          </p:cNvSpPr>
          <p:nvPr>
            <p:ph type="body" sz="quarter" idx="27"/>
          </p:nvPr>
        </p:nvSpPr>
        <p:spPr>
          <a:xfrm>
            <a:off x="715631" y="5425342"/>
            <a:ext cx="7677032" cy="320933"/>
          </a:xfrm>
        </p:spPr>
        <p:txBody>
          <a:bodyPr anchor="b">
            <a:noAutofit/>
          </a:bodyPr>
          <a:lstStyle>
            <a:lvl1pPr>
              <a:defRPr sz="1600" b="0" i="0">
                <a:solidFill>
                  <a:schemeClr val="tx1"/>
                </a:solidFill>
                <a:latin typeface="Museo Sans 300" panose="02000000000000000000" pitchFamily="2" charset="77"/>
              </a:defRPr>
            </a:lvl1pPr>
          </a:lstStyle>
          <a:p>
            <a:pPr lvl="0"/>
            <a:r>
              <a:rPr lang="en-US" smtClean="0"/>
              <a:t>Click to edit Master text styles</a:t>
            </a:r>
          </a:p>
        </p:txBody>
      </p:sp>
    </p:spTree>
    <p:extLst>
      <p:ext uri="{BB962C8B-B14F-4D97-AF65-F5344CB8AC3E}">
        <p14:creationId xmlns:p14="http://schemas.microsoft.com/office/powerpoint/2010/main" val="28696799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457200"/>
            <a:ext cx="8426881" cy="642938"/>
          </a:xfrm>
          <a:prstGeom prst="rect">
            <a:avLst/>
          </a:prstGeom>
        </p:spPr>
        <p:txBody>
          <a:bodyPr>
            <a:normAutofit/>
          </a:bodyPr>
          <a:lstStyle>
            <a:lvl1pPr algn="l">
              <a:defRPr sz="2800" b="0" i="0">
                <a:solidFill>
                  <a:schemeClr val="accent1"/>
                </a:solidFill>
                <a:latin typeface="Museo Sans 500" panose="02000000000000000000" pitchFamily="2" charset="77"/>
              </a:defRPr>
            </a:lvl1pPr>
          </a:lstStyle>
          <a:p>
            <a:r>
              <a:rPr lang="en-US" smtClean="0"/>
              <a:t>Click to edit Master title style</a:t>
            </a:r>
            <a:endParaRPr lang="en-US" dirty="0"/>
          </a:p>
        </p:txBody>
      </p:sp>
      <p:sp>
        <p:nvSpPr>
          <p:cNvPr id="2" name="Footer Placeholder 1">
            <a:extLst>
              <a:ext uri="{FF2B5EF4-FFF2-40B4-BE49-F238E27FC236}">
                <a16:creationId xmlns:a16="http://schemas.microsoft.com/office/drawing/2014/main" xmlns="" id="{D31F7AB0-2A9C-FF44-B7AA-1DFF8CD2BB79}"/>
              </a:ext>
            </a:extLst>
          </p:cNvPr>
          <p:cNvSpPr>
            <a:spLocks noGrp="1"/>
          </p:cNvSpPr>
          <p:nvPr>
            <p:ph type="ftr" sz="quarter" idx="14"/>
          </p:nvPr>
        </p:nvSpPr>
        <p:spPr/>
        <p:txBody>
          <a:bodyPr/>
          <a:lstStyle/>
          <a:p>
            <a:r>
              <a:rPr lang="en-US" smtClean="0">
                <a:solidFill>
                  <a:srgbClr val="404041"/>
                </a:solidFill>
              </a:rPr>
              <a:t>Midwest Lenders Association</a:t>
            </a:r>
            <a:endParaRPr lang="en-US">
              <a:solidFill>
                <a:srgbClr val="404041"/>
              </a:solidFill>
            </a:endParaRPr>
          </a:p>
        </p:txBody>
      </p:sp>
      <p:sp>
        <p:nvSpPr>
          <p:cNvPr id="3" name="Slide Number Placeholder 2">
            <a:extLst>
              <a:ext uri="{FF2B5EF4-FFF2-40B4-BE49-F238E27FC236}">
                <a16:creationId xmlns:a16="http://schemas.microsoft.com/office/drawing/2014/main" xmlns="" id="{59C6D261-9C20-4E42-A740-F90FB7F57BB0}"/>
              </a:ext>
            </a:extLst>
          </p:cNvPr>
          <p:cNvSpPr>
            <a:spLocks noGrp="1"/>
          </p:cNvSpPr>
          <p:nvPr>
            <p:ph type="sldNum" sz="quarter" idx="15"/>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8" name="Text Placeholder 11">
            <a:extLst>
              <a:ext uri="{FF2B5EF4-FFF2-40B4-BE49-F238E27FC236}">
                <a16:creationId xmlns:a16="http://schemas.microsoft.com/office/drawing/2014/main" xmlns="" id="{7CCBA29A-1D64-FC41-9C54-F57E6BDCA8C2}"/>
              </a:ext>
            </a:extLst>
          </p:cNvPr>
          <p:cNvSpPr>
            <a:spLocks noGrp="1"/>
          </p:cNvSpPr>
          <p:nvPr>
            <p:ph type="body" sz="quarter" idx="17" hasCustomPrompt="1"/>
          </p:nvPr>
        </p:nvSpPr>
        <p:spPr>
          <a:xfrm>
            <a:off x="358559" y="231311"/>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
        <p:nvSpPr>
          <p:cNvPr id="9" name="Content Placeholder 8">
            <a:extLst>
              <a:ext uri="{FF2B5EF4-FFF2-40B4-BE49-F238E27FC236}">
                <a16:creationId xmlns:a16="http://schemas.microsoft.com/office/drawing/2014/main" xmlns="" id="{092EC8FA-75F8-294D-9D90-7885988C357C}"/>
              </a:ext>
            </a:extLst>
          </p:cNvPr>
          <p:cNvSpPr>
            <a:spLocks noGrp="1"/>
          </p:cNvSpPr>
          <p:nvPr>
            <p:ph sz="quarter" idx="18"/>
          </p:nvPr>
        </p:nvSpPr>
        <p:spPr>
          <a:xfrm>
            <a:off x="565265" y="1371600"/>
            <a:ext cx="8007588" cy="4538132"/>
          </a:xfrm>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464482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column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457200"/>
            <a:ext cx="8426881" cy="642938"/>
          </a:xfrm>
          <a:prstGeom prst="rect">
            <a:avLst/>
          </a:prstGeom>
        </p:spPr>
        <p:txBody>
          <a:bodyPr>
            <a:normAutofit/>
          </a:bodyPr>
          <a:lstStyle>
            <a:lvl1pPr algn="l">
              <a:defRPr sz="2800" b="0" i="0">
                <a:solidFill>
                  <a:schemeClr val="accent1"/>
                </a:solidFill>
                <a:latin typeface="Museo Sans 500" panose="02000000000000000000" pitchFamily="2" charset="77"/>
              </a:defRPr>
            </a:lvl1pPr>
          </a:lstStyle>
          <a:p>
            <a:r>
              <a:rPr lang="en-US" smtClean="0"/>
              <a:t>Click to edit Master title style</a:t>
            </a:r>
            <a:endParaRPr lang="en-US" dirty="0"/>
          </a:p>
        </p:txBody>
      </p:sp>
      <p:sp>
        <p:nvSpPr>
          <p:cNvPr id="2" name="Footer Placeholder 1">
            <a:extLst>
              <a:ext uri="{FF2B5EF4-FFF2-40B4-BE49-F238E27FC236}">
                <a16:creationId xmlns:a16="http://schemas.microsoft.com/office/drawing/2014/main" xmlns="" id="{B1A0DF2F-50E6-2B48-8451-49DFCA2373D7}"/>
              </a:ext>
            </a:extLst>
          </p:cNvPr>
          <p:cNvSpPr>
            <a:spLocks noGrp="1"/>
          </p:cNvSpPr>
          <p:nvPr>
            <p:ph type="ftr" sz="quarter" idx="15"/>
          </p:nvPr>
        </p:nvSpPr>
        <p:spPr/>
        <p:txBody>
          <a:bodyPr/>
          <a:lstStyle/>
          <a:p>
            <a:r>
              <a:rPr lang="en-US" smtClean="0">
                <a:solidFill>
                  <a:srgbClr val="404041"/>
                </a:solidFill>
              </a:rPr>
              <a:t>Midwest Lenders Association</a:t>
            </a:r>
            <a:endParaRPr lang="en-US">
              <a:solidFill>
                <a:srgbClr val="404041"/>
              </a:solidFill>
            </a:endParaRPr>
          </a:p>
        </p:txBody>
      </p:sp>
      <p:sp>
        <p:nvSpPr>
          <p:cNvPr id="3" name="Slide Number Placeholder 2">
            <a:extLst>
              <a:ext uri="{FF2B5EF4-FFF2-40B4-BE49-F238E27FC236}">
                <a16:creationId xmlns:a16="http://schemas.microsoft.com/office/drawing/2014/main" xmlns="" id="{3A84E9DF-C1C3-C640-A1C9-32E0B2081218}"/>
              </a:ext>
            </a:extLst>
          </p:cNvPr>
          <p:cNvSpPr>
            <a:spLocks noGrp="1"/>
          </p:cNvSpPr>
          <p:nvPr>
            <p:ph type="sldNum" sz="quarter" idx="16"/>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8" name="Content Placeholder 7">
            <a:extLst>
              <a:ext uri="{FF2B5EF4-FFF2-40B4-BE49-F238E27FC236}">
                <a16:creationId xmlns:a16="http://schemas.microsoft.com/office/drawing/2014/main" xmlns="" id="{C79A6EFE-7F1A-E246-B4F3-AAE8B97212B1}"/>
              </a:ext>
            </a:extLst>
          </p:cNvPr>
          <p:cNvSpPr>
            <a:spLocks noGrp="1"/>
          </p:cNvSpPr>
          <p:nvPr>
            <p:ph sz="quarter" idx="17"/>
          </p:nvPr>
        </p:nvSpPr>
        <p:spPr>
          <a:xfrm>
            <a:off x="570343" y="1363288"/>
            <a:ext cx="3768899" cy="4494588"/>
          </a:xfrm>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a:extLst>
              <a:ext uri="{FF2B5EF4-FFF2-40B4-BE49-F238E27FC236}">
                <a16:creationId xmlns:a16="http://schemas.microsoft.com/office/drawing/2014/main" xmlns="" id="{72893318-94DC-144D-B8DE-5B96D4D72A21}"/>
              </a:ext>
            </a:extLst>
          </p:cNvPr>
          <p:cNvSpPr>
            <a:spLocks noGrp="1"/>
          </p:cNvSpPr>
          <p:nvPr>
            <p:ph type="body" sz="quarter" idx="19" hasCustomPrompt="1"/>
          </p:nvPr>
        </p:nvSpPr>
        <p:spPr>
          <a:xfrm>
            <a:off x="358559" y="228600"/>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
        <p:nvSpPr>
          <p:cNvPr id="13" name="Content Placeholder 7">
            <a:extLst>
              <a:ext uri="{FF2B5EF4-FFF2-40B4-BE49-F238E27FC236}">
                <a16:creationId xmlns:a16="http://schemas.microsoft.com/office/drawing/2014/main" xmlns="" id="{8838B5BF-2363-014F-896B-16F322D68AB8}"/>
              </a:ext>
            </a:extLst>
          </p:cNvPr>
          <p:cNvSpPr>
            <a:spLocks noGrp="1"/>
          </p:cNvSpPr>
          <p:nvPr>
            <p:ph sz="quarter" idx="20"/>
          </p:nvPr>
        </p:nvSpPr>
        <p:spPr>
          <a:xfrm>
            <a:off x="4803954" y="1363288"/>
            <a:ext cx="3768899" cy="4494588"/>
          </a:xfrm>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03594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column bullets">
    <p:spTree>
      <p:nvGrpSpPr>
        <p:cNvPr id="1" name=""/>
        <p:cNvGrpSpPr/>
        <p:nvPr/>
      </p:nvGrpSpPr>
      <p:grpSpPr>
        <a:xfrm>
          <a:off x="0" y="0"/>
          <a:ext cx="0" cy="0"/>
          <a:chOff x="0" y="0"/>
          <a:chExt cx="0" cy="0"/>
        </a:xfrm>
      </p:grpSpPr>
      <p:sp>
        <p:nvSpPr>
          <p:cNvPr id="5" name="Content Placeholder 2"/>
          <p:cNvSpPr>
            <a:spLocks noGrp="1"/>
          </p:cNvSpPr>
          <p:nvPr>
            <p:ph idx="11" hasCustomPrompt="1"/>
          </p:nvPr>
        </p:nvSpPr>
        <p:spPr>
          <a:xfrm>
            <a:off x="526270" y="1622893"/>
            <a:ext cx="2356670" cy="4214813"/>
          </a:xfrm>
          <a:prstGeom prst="rect">
            <a:avLst/>
          </a:prstGeom>
        </p:spPr>
        <p:txBody>
          <a:bodyPr>
            <a:normAutofit/>
          </a:bodyPr>
          <a:lstStyle>
            <a:lvl1pPr marL="0" indent="-58025">
              <a:spcBef>
                <a:spcPts val="0"/>
              </a:spcBef>
              <a:buClr>
                <a:schemeClr val="accent1"/>
              </a:buClr>
              <a:buFont typeface="Verdana" pitchFamily="34" charset="0"/>
              <a:buChar char=" "/>
              <a:defRPr sz="1000" b="0">
                <a:solidFill>
                  <a:schemeClr val="tx1"/>
                </a:solidFill>
              </a:defRPr>
            </a:lvl1pPr>
            <a:lvl2pPr marL="182880" indent="-91440">
              <a:lnSpc>
                <a:spcPts val="2343"/>
              </a:lnSpc>
              <a:spcBef>
                <a:spcPts val="0"/>
              </a:spcBef>
              <a:buClr>
                <a:schemeClr val="accent1"/>
              </a:buClr>
              <a:defRPr sz="10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a:p>
            <a:pPr lvl="1"/>
            <a:r>
              <a:rPr lang="en-US" dirty="0"/>
              <a:t>Second level</a:t>
            </a:r>
          </a:p>
        </p:txBody>
      </p:sp>
      <p:sp>
        <p:nvSpPr>
          <p:cNvPr id="7" name="Title 1"/>
          <p:cNvSpPr>
            <a:spLocks noGrp="1"/>
          </p:cNvSpPr>
          <p:nvPr>
            <p:ph type="title"/>
          </p:nvPr>
        </p:nvSpPr>
        <p:spPr>
          <a:xfrm>
            <a:off x="358559" y="457200"/>
            <a:ext cx="8426881" cy="642938"/>
          </a:xfrm>
          <a:prstGeom prst="rect">
            <a:avLst/>
          </a:prstGeom>
        </p:spPr>
        <p:txBody>
          <a:bodyPr>
            <a:normAutofit/>
          </a:bodyPr>
          <a:lstStyle>
            <a:lvl1pPr algn="l">
              <a:defRPr sz="2800" b="0" i="0">
                <a:solidFill>
                  <a:schemeClr val="accent1"/>
                </a:solidFill>
                <a:latin typeface="Museo Sans 500" panose="02000000000000000000" pitchFamily="2" charset="77"/>
              </a:defRPr>
            </a:lvl1pPr>
          </a:lstStyle>
          <a:p>
            <a:r>
              <a:rPr lang="en-US" smtClean="0"/>
              <a:t>Click to edit Master title style</a:t>
            </a:r>
            <a:endParaRPr lang="en-US" dirty="0"/>
          </a:p>
        </p:txBody>
      </p:sp>
      <p:sp>
        <p:nvSpPr>
          <p:cNvPr id="9" name="Content Placeholder 2">
            <a:extLst>
              <a:ext uri="{FF2B5EF4-FFF2-40B4-BE49-F238E27FC236}">
                <a16:creationId xmlns:a16="http://schemas.microsoft.com/office/drawing/2014/main" xmlns="" id="{DB7F33E7-84D8-E949-B7FE-00BCD07A2528}"/>
              </a:ext>
            </a:extLst>
          </p:cNvPr>
          <p:cNvSpPr>
            <a:spLocks noGrp="1"/>
          </p:cNvSpPr>
          <p:nvPr>
            <p:ph idx="14" hasCustomPrompt="1"/>
          </p:nvPr>
        </p:nvSpPr>
        <p:spPr>
          <a:xfrm>
            <a:off x="526270" y="1406159"/>
            <a:ext cx="2356670" cy="214313"/>
          </a:xfrm>
          <a:prstGeom prst="rect">
            <a:avLst/>
          </a:prstGeom>
        </p:spPr>
        <p:txBody>
          <a:bodyPr>
            <a:noAutofit/>
          </a:bodyPr>
          <a:lstStyle>
            <a:lvl1pPr marL="58025" indent="-58025">
              <a:buClr>
                <a:schemeClr val="accent1"/>
              </a:buClr>
              <a:buFont typeface="Verdana" pitchFamily="34" charset="0"/>
              <a:buChar char=" "/>
              <a:defRPr sz="1100" b="1">
                <a:solidFill>
                  <a:schemeClr val="tx1"/>
                </a:solidFill>
                <a:latin typeface="+mj-lt"/>
              </a:defRPr>
            </a:lvl1pPr>
            <a:lvl2pPr marL="260366" indent="-159196">
              <a:lnSpc>
                <a:spcPts val="2343"/>
              </a:lnSpc>
              <a:spcBef>
                <a:spcPts val="1312"/>
              </a:spcBef>
              <a:buClr>
                <a:schemeClr val="accent1"/>
              </a:buClr>
              <a:defRPr sz="15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p:txBody>
      </p:sp>
      <p:sp>
        <p:nvSpPr>
          <p:cNvPr id="15" name="Content Placeholder 2">
            <a:extLst>
              <a:ext uri="{FF2B5EF4-FFF2-40B4-BE49-F238E27FC236}">
                <a16:creationId xmlns:a16="http://schemas.microsoft.com/office/drawing/2014/main" xmlns="" id="{0C0A8C3D-0B37-044E-8773-1CB22C252AB8}"/>
              </a:ext>
            </a:extLst>
          </p:cNvPr>
          <p:cNvSpPr>
            <a:spLocks noGrp="1"/>
          </p:cNvSpPr>
          <p:nvPr>
            <p:ph idx="16" hasCustomPrompt="1"/>
          </p:nvPr>
        </p:nvSpPr>
        <p:spPr>
          <a:xfrm>
            <a:off x="6257358" y="1406159"/>
            <a:ext cx="2356670" cy="214313"/>
          </a:xfrm>
          <a:prstGeom prst="rect">
            <a:avLst/>
          </a:prstGeom>
        </p:spPr>
        <p:txBody>
          <a:bodyPr>
            <a:noAutofit/>
          </a:bodyPr>
          <a:lstStyle>
            <a:lvl1pPr marL="58025" indent="-58025">
              <a:buClr>
                <a:schemeClr val="accent1"/>
              </a:buClr>
              <a:buFont typeface="Verdana" pitchFamily="34" charset="0"/>
              <a:buChar char=" "/>
              <a:defRPr sz="1100" b="1">
                <a:solidFill>
                  <a:schemeClr val="tx1"/>
                </a:solidFill>
                <a:latin typeface="+mj-lt"/>
              </a:defRPr>
            </a:lvl1pPr>
            <a:lvl2pPr marL="260366" indent="-159196">
              <a:lnSpc>
                <a:spcPts val="2343"/>
              </a:lnSpc>
              <a:spcBef>
                <a:spcPts val="1312"/>
              </a:spcBef>
              <a:buClr>
                <a:schemeClr val="accent1"/>
              </a:buClr>
              <a:defRPr sz="15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p:txBody>
      </p:sp>
      <p:sp>
        <p:nvSpPr>
          <p:cNvPr id="17" name="Content Placeholder 2">
            <a:extLst>
              <a:ext uri="{FF2B5EF4-FFF2-40B4-BE49-F238E27FC236}">
                <a16:creationId xmlns:a16="http://schemas.microsoft.com/office/drawing/2014/main" xmlns="" id="{2451A3E4-9E59-5943-A7D2-6ADB808266F5}"/>
              </a:ext>
            </a:extLst>
          </p:cNvPr>
          <p:cNvSpPr>
            <a:spLocks noGrp="1"/>
          </p:cNvSpPr>
          <p:nvPr>
            <p:ph idx="18" hasCustomPrompt="1"/>
          </p:nvPr>
        </p:nvSpPr>
        <p:spPr>
          <a:xfrm>
            <a:off x="3393665" y="1406159"/>
            <a:ext cx="2356670" cy="214313"/>
          </a:xfrm>
          <a:prstGeom prst="rect">
            <a:avLst/>
          </a:prstGeom>
        </p:spPr>
        <p:txBody>
          <a:bodyPr>
            <a:noAutofit/>
          </a:bodyPr>
          <a:lstStyle>
            <a:lvl1pPr marL="58025" indent="-58025">
              <a:buClr>
                <a:schemeClr val="accent1"/>
              </a:buClr>
              <a:buFont typeface="Verdana" pitchFamily="34" charset="0"/>
              <a:buChar char=" "/>
              <a:defRPr sz="1100" b="1">
                <a:solidFill>
                  <a:schemeClr val="tx1"/>
                </a:solidFill>
                <a:latin typeface="+mj-lt"/>
              </a:defRPr>
            </a:lvl1pPr>
            <a:lvl2pPr marL="260366" indent="-159196">
              <a:lnSpc>
                <a:spcPts val="2343"/>
              </a:lnSpc>
              <a:spcBef>
                <a:spcPts val="1312"/>
              </a:spcBef>
              <a:buClr>
                <a:schemeClr val="accent1"/>
              </a:buClr>
              <a:defRPr sz="15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p:txBody>
      </p:sp>
      <p:sp>
        <p:nvSpPr>
          <p:cNvPr id="2" name="Footer Placeholder 1">
            <a:extLst>
              <a:ext uri="{FF2B5EF4-FFF2-40B4-BE49-F238E27FC236}">
                <a16:creationId xmlns:a16="http://schemas.microsoft.com/office/drawing/2014/main" xmlns="" id="{48435532-194A-CD42-8DDE-B83CD550D17D}"/>
              </a:ext>
            </a:extLst>
          </p:cNvPr>
          <p:cNvSpPr>
            <a:spLocks noGrp="1"/>
          </p:cNvSpPr>
          <p:nvPr>
            <p:ph type="ftr" sz="quarter" idx="19"/>
          </p:nvPr>
        </p:nvSpPr>
        <p:spPr/>
        <p:txBody>
          <a:bodyPr/>
          <a:lstStyle/>
          <a:p>
            <a:r>
              <a:rPr lang="en-US" smtClean="0">
                <a:solidFill>
                  <a:srgbClr val="404041"/>
                </a:solidFill>
              </a:rPr>
              <a:t>Midwest Lenders Association</a:t>
            </a:r>
            <a:endParaRPr lang="en-US">
              <a:solidFill>
                <a:srgbClr val="404041"/>
              </a:solidFill>
            </a:endParaRPr>
          </a:p>
        </p:txBody>
      </p:sp>
      <p:sp>
        <p:nvSpPr>
          <p:cNvPr id="3" name="Slide Number Placeholder 2">
            <a:extLst>
              <a:ext uri="{FF2B5EF4-FFF2-40B4-BE49-F238E27FC236}">
                <a16:creationId xmlns:a16="http://schemas.microsoft.com/office/drawing/2014/main" xmlns="" id="{6CAE16A7-ADFD-AE4D-8B17-1B382841B940}"/>
              </a:ext>
            </a:extLst>
          </p:cNvPr>
          <p:cNvSpPr>
            <a:spLocks noGrp="1"/>
          </p:cNvSpPr>
          <p:nvPr>
            <p:ph type="sldNum" sz="quarter" idx="20"/>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12" name="Content Placeholder 2">
            <a:extLst>
              <a:ext uri="{FF2B5EF4-FFF2-40B4-BE49-F238E27FC236}">
                <a16:creationId xmlns:a16="http://schemas.microsoft.com/office/drawing/2014/main" xmlns="" id="{88284FEB-9D82-9B40-9AEF-B48507E0C204}"/>
              </a:ext>
            </a:extLst>
          </p:cNvPr>
          <p:cNvSpPr>
            <a:spLocks noGrp="1"/>
          </p:cNvSpPr>
          <p:nvPr>
            <p:ph idx="21" hasCustomPrompt="1"/>
          </p:nvPr>
        </p:nvSpPr>
        <p:spPr>
          <a:xfrm>
            <a:off x="3395515" y="1622893"/>
            <a:ext cx="2356670" cy="4214813"/>
          </a:xfrm>
          <a:prstGeom prst="rect">
            <a:avLst/>
          </a:prstGeom>
        </p:spPr>
        <p:txBody>
          <a:bodyPr>
            <a:normAutofit/>
          </a:bodyPr>
          <a:lstStyle>
            <a:lvl1pPr marL="0" indent="-58025">
              <a:spcBef>
                <a:spcPts val="0"/>
              </a:spcBef>
              <a:buClr>
                <a:schemeClr val="accent1"/>
              </a:buClr>
              <a:buFont typeface="Verdana" pitchFamily="34" charset="0"/>
              <a:buChar char=" "/>
              <a:defRPr sz="1000" b="0">
                <a:solidFill>
                  <a:schemeClr val="tx1"/>
                </a:solidFill>
              </a:defRPr>
            </a:lvl1pPr>
            <a:lvl2pPr marL="182880" indent="-91440">
              <a:lnSpc>
                <a:spcPts val="2343"/>
              </a:lnSpc>
              <a:spcBef>
                <a:spcPts val="0"/>
              </a:spcBef>
              <a:buClr>
                <a:schemeClr val="accent1"/>
              </a:buClr>
              <a:defRPr sz="10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a:p>
            <a:pPr lvl="1"/>
            <a:r>
              <a:rPr lang="en-US" dirty="0"/>
              <a:t>Second level</a:t>
            </a:r>
          </a:p>
        </p:txBody>
      </p:sp>
      <p:sp>
        <p:nvSpPr>
          <p:cNvPr id="13" name="Content Placeholder 2">
            <a:extLst>
              <a:ext uri="{FF2B5EF4-FFF2-40B4-BE49-F238E27FC236}">
                <a16:creationId xmlns:a16="http://schemas.microsoft.com/office/drawing/2014/main" xmlns="" id="{8AD888EC-4307-214F-9AA9-B1F84F45AB8F}"/>
              </a:ext>
            </a:extLst>
          </p:cNvPr>
          <p:cNvSpPr>
            <a:spLocks noGrp="1"/>
          </p:cNvSpPr>
          <p:nvPr>
            <p:ph idx="22" hasCustomPrompt="1"/>
          </p:nvPr>
        </p:nvSpPr>
        <p:spPr>
          <a:xfrm>
            <a:off x="6261058" y="1622893"/>
            <a:ext cx="2356670" cy="4214813"/>
          </a:xfrm>
          <a:prstGeom prst="rect">
            <a:avLst/>
          </a:prstGeom>
        </p:spPr>
        <p:txBody>
          <a:bodyPr>
            <a:normAutofit/>
          </a:bodyPr>
          <a:lstStyle>
            <a:lvl1pPr marL="0" indent="-58025">
              <a:spcBef>
                <a:spcPts val="0"/>
              </a:spcBef>
              <a:buClr>
                <a:schemeClr val="accent1"/>
              </a:buClr>
              <a:buFont typeface="Verdana" pitchFamily="34" charset="0"/>
              <a:buChar char=" "/>
              <a:defRPr sz="1000" b="0">
                <a:solidFill>
                  <a:schemeClr val="tx1"/>
                </a:solidFill>
              </a:defRPr>
            </a:lvl1pPr>
            <a:lvl2pPr marL="182880" indent="-91440">
              <a:lnSpc>
                <a:spcPts val="2343"/>
              </a:lnSpc>
              <a:spcBef>
                <a:spcPts val="0"/>
              </a:spcBef>
              <a:buClr>
                <a:schemeClr val="accent1"/>
              </a:buClr>
              <a:defRPr sz="1000"/>
            </a:lvl2pPr>
            <a:lvl3pPr marL="429976" indent="-163659">
              <a:lnSpc>
                <a:spcPts val="2062"/>
              </a:lnSpc>
              <a:buClr>
                <a:schemeClr val="accent1"/>
              </a:buClr>
              <a:defRPr sz="1312"/>
            </a:lvl3pPr>
            <a:lvl4pPr marL="590659" indent="-145805">
              <a:lnSpc>
                <a:spcPts val="1687"/>
              </a:lnSpc>
              <a:buClr>
                <a:schemeClr val="accent1"/>
              </a:buClr>
              <a:defRPr sz="1125"/>
            </a:lvl4pPr>
            <a:lvl5pPr marL="696293" indent="-102659">
              <a:lnSpc>
                <a:spcPts val="1500"/>
              </a:lnSpc>
              <a:buClr>
                <a:schemeClr val="accent1"/>
              </a:buClr>
              <a:defRPr sz="1031"/>
            </a:lvl5pPr>
          </a:lstStyle>
          <a:p>
            <a:pPr lvl="0"/>
            <a:r>
              <a:rPr lang="en-US" dirty="0"/>
              <a:t>Click to edit Master text styles</a:t>
            </a:r>
          </a:p>
          <a:p>
            <a:pPr lvl="1"/>
            <a:r>
              <a:rPr lang="en-US" dirty="0"/>
              <a:t>Second level</a:t>
            </a:r>
          </a:p>
        </p:txBody>
      </p:sp>
      <p:sp>
        <p:nvSpPr>
          <p:cNvPr id="14" name="Text Placeholder 11">
            <a:extLst>
              <a:ext uri="{FF2B5EF4-FFF2-40B4-BE49-F238E27FC236}">
                <a16:creationId xmlns:a16="http://schemas.microsoft.com/office/drawing/2014/main" xmlns="" id="{221B196E-3EC6-1E44-8FCC-3A100EA39C12}"/>
              </a:ext>
            </a:extLst>
          </p:cNvPr>
          <p:cNvSpPr>
            <a:spLocks noGrp="1"/>
          </p:cNvSpPr>
          <p:nvPr>
            <p:ph type="body" sz="quarter" idx="17" hasCustomPrompt="1"/>
          </p:nvPr>
        </p:nvSpPr>
        <p:spPr>
          <a:xfrm>
            <a:off x="358559" y="228600"/>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405168975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column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A2575F3-F7AB-F94C-BF93-453756BE6334}"/>
              </a:ext>
            </a:extLst>
          </p:cNvPr>
          <p:cNvSpPr>
            <a:spLocks noGrp="1"/>
          </p:cNvSpPr>
          <p:nvPr>
            <p:ph type="pic" sz="quarter" idx="19"/>
          </p:nvPr>
        </p:nvSpPr>
        <p:spPr>
          <a:xfrm>
            <a:off x="754758" y="1214184"/>
            <a:ext cx="1992757" cy="1993406"/>
          </a:xfrm>
        </p:spPr>
        <p:txBody>
          <a:bodyPr/>
          <a:lstStyle/>
          <a:p>
            <a:r>
              <a:rPr lang="en-US" smtClean="0"/>
              <a:t>Click icon to add picture</a:t>
            </a:r>
            <a:endParaRPr lang="en-US"/>
          </a:p>
        </p:txBody>
      </p:sp>
      <p:sp>
        <p:nvSpPr>
          <p:cNvPr id="19" name="Picture Placeholder 2">
            <a:extLst>
              <a:ext uri="{FF2B5EF4-FFF2-40B4-BE49-F238E27FC236}">
                <a16:creationId xmlns:a16="http://schemas.microsoft.com/office/drawing/2014/main" xmlns="" id="{1DEDD1F7-23FF-FB41-AB6D-17FBD2ECC200}"/>
              </a:ext>
            </a:extLst>
          </p:cNvPr>
          <p:cNvSpPr>
            <a:spLocks noGrp="1"/>
          </p:cNvSpPr>
          <p:nvPr>
            <p:ph type="pic" sz="quarter" idx="20"/>
          </p:nvPr>
        </p:nvSpPr>
        <p:spPr>
          <a:xfrm>
            <a:off x="6396484" y="1214184"/>
            <a:ext cx="1992757" cy="1993406"/>
          </a:xfrm>
        </p:spPr>
        <p:txBody>
          <a:bodyPr/>
          <a:lstStyle/>
          <a:p>
            <a:r>
              <a:rPr lang="en-US" smtClean="0"/>
              <a:t>Click icon to add picture</a:t>
            </a:r>
            <a:endParaRPr lang="en-US"/>
          </a:p>
        </p:txBody>
      </p:sp>
      <p:sp>
        <p:nvSpPr>
          <p:cNvPr id="20" name="Picture Placeholder 2">
            <a:extLst>
              <a:ext uri="{FF2B5EF4-FFF2-40B4-BE49-F238E27FC236}">
                <a16:creationId xmlns:a16="http://schemas.microsoft.com/office/drawing/2014/main" xmlns="" id="{D2171EC4-83DE-D24A-956F-8A1E355D107B}"/>
              </a:ext>
            </a:extLst>
          </p:cNvPr>
          <p:cNvSpPr>
            <a:spLocks noGrp="1"/>
          </p:cNvSpPr>
          <p:nvPr>
            <p:ph type="pic" sz="quarter" idx="21"/>
          </p:nvPr>
        </p:nvSpPr>
        <p:spPr>
          <a:xfrm>
            <a:off x="3575620" y="1214184"/>
            <a:ext cx="1992757" cy="1993406"/>
          </a:xfrm>
        </p:spPr>
        <p:txBody>
          <a:bodyPr/>
          <a:lstStyle/>
          <a:p>
            <a:r>
              <a:rPr lang="en-US" smtClean="0"/>
              <a:t>Click icon to add picture</a:t>
            </a:r>
            <a:endParaRPr lang="en-US"/>
          </a:p>
        </p:txBody>
      </p:sp>
      <p:sp>
        <p:nvSpPr>
          <p:cNvPr id="6" name="Footer Placeholder 5">
            <a:extLst>
              <a:ext uri="{FF2B5EF4-FFF2-40B4-BE49-F238E27FC236}">
                <a16:creationId xmlns:a16="http://schemas.microsoft.com/office/drawing/2014/main" xmlns="" id="{24F222C1-372C-5844-A3FC-151199E6A7B3}"/>
              </a:ext>
            </a:extLst>
          </p:cNvPr>
          <p:cNvSpPr>
            <a:spLocks noGrp="1"/>
          </p:cNvSpPr>
          <p:nvPr>
            <p:ph type="ftr" sz="quarter" idx="29"/>
          </p:nvPr>
        </p:nvSpPr>
        <p:spPr/>
        <p:txBody>
          <a:bodyPr/>
          <a:lstStyle/>
          <a:p>
            <a:r>
              <a:rPr lang="en-US" smtClean="0">
                <a:solidFill>
                  <a:srgbClr val="404041"/>
                </a:solidFill>
              </a:rPr>
              <a:t>Midwest Lenders Association</a:t>
            </a:r>
            <a:endParaRPr lang="en-US">
              <a:solidFill>
                <a:srgbClr val="404041"/>
              </a:solidFill>
            </a:endParaRPr>
          </a:p>
        </p:txBody>
      </p:sp>
      <p:sp>
        <p:nvSpPr>
          <p:cNvPr id="8" name="Slide Number Placeholder 7">
            <a:extLst>
              <a:ext uri="{FF2B5EF4-FFF2-40B4-BE49-F238E27FC236}">
                <a16:creationId xmlns:a16="http://schemas.microsoft.com/office/drawing/2014/main" xmlns="" id="{42EC7C92-5098-9449-B1D9-630049F8F369}"/>
              </a:ext>
            </a:extLst>
          </p:cNvPr>
          <p:cNvSpPr>
            <a:spLocks noGrp="1"/>
          </p:cNvSpPr>
          <p:nvPr>
            <p:ph type="sldNum" sz="quarter" idx="30"/>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10" name="Text Placeholder 9">
            <a:extLst>
              <a:ext uri="{FF2B5EF4-FFF2-40B4-BE49-F238E27FC236}">
                <a16:creationId xmlns:a16="http://schemas.microsoft.com/office/drawing/2014/main" xmlns="" id="{C7D41469-F18F-2644-97BA-4F076FE869D5}"/>
              </a:ext>
            </a:extLst>
          </p:cNvPr>
          <p:cNvSpPr>
            <a:spLocks noGrp="1"/>
          </p:cNvSpPr>
          <p:nvPr>
            <p:ph type="body" sz="quarter" idx="31"/>
          </p:nvPr>
        </p:nvSpPr>
        <p:spPr>
          <a:xfrm>
            <a:off x="573088" y="3626687"/>
            <a:ext cx="2355850" cy="428625"/>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28" name="Text Placeholder 9">
            <a:extLst>
              <a:ext uri="{FF2B5EF4-FFF2-40B4-BE49-F238E27FC236}">
                <a16:creationId xmlns:a16="http://schemas.microsoft.com/office/drawing/2014/main" xmlns="" id="{CF91284E-FE73-AF42-8DDA-6A0B94B1662B}"/>
              </a:ext>
            </a:extLst>
          </p:cNvPr>
          <p:cNvSpPr>
            <a:spLocks noGrp="1"/>
          </p:cNvSpPr>
          <p:nvPr>
            <p:ph type="body" sz="quarter" idx="32"/>
          </p:nvPr>
        </p:nvSpPr>
        <p:spPr>
          <a:xfrm>
            <a:off x="573088" y="3435495"/>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29" name="Text Placeholder 9">
            <a:extLst>
              <a:ext uri="{FF2B5EF4-FFF2-40B4-BE49-F238E27FC236}">
                <a16:creationId xmlns:a16="http://schemas.microsoft.com/office/drawing/2014/main" xmlns="" id="{8BB52C03-71AF-0C4C-8902-8222E9250A12}"/>
              </a:ext>
            </a:extLst>
          </p:cNvPr>
          <p:cNvSpPr>
            <a:spLocks noGrp="1"/>
          </p:cNvSpPr>
          <p:nvPr>
            <p:ph type="body" sz="quarter" idx="33"/>
          </p:nvPr>
        </p:nvSpPr>
        <p:spPr>
          <a:xfrm>
            <a:off x="573088" y="4283393"/>
            <a:ext cx="2355850" cy="1717357"/>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0" name="Text Placeholder 9">
            <a:extLst>
              <a:ext uri="{FF2B5EF4-FFF2-40B4-BE49-F238E27FC236}">
                <a16:creationId xmlns:a16="http://schemas.microsoft.com/office/drawing/2014/main" xmlns="" id="{82ABA288-BA34-CA4E-972B-1A81337DE66A}"/>
              </a:ext>
            </a:extLst>
          </p:cNvPr>
          <p:cNvSpPr>
            <a:spLocks noGrp="1"/>
          </p:cNvSpPr>
          <p:nvPr>
            <p:ph type="body" sz="quarter" idx="34"/>
          </p:nvPr>
        </p:nvSpPr>
        <p:spPr>
          <a:xfrm>
            <a:off x="3394072" y="3626687"/>
            <a:ext cx="2355850" cy="428625"/>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1" name="Text Placeholder 9">
            <a:extLst>
              <a:ext uri="{FF2B5EF4-FFF2-40B4-BE49-F238E27FC236}">
                <a16:creationId xmlns:a16="http://schemas.microsoft.com/office/drawing/2014/main" xmlns="" id="{D9F36918-015C-2A47-B621-A9F7F8ECA052}"/>
              </a:ext>
            </a:extLst>
          </p:cNvPr>
          <p:cNvSpPr>
            <a:spLocks noGrp="1"/>
          </p:cNvSpPr>
          <p:nvPr>
            <p:ph type="body" sz="quarter" idx="35"/>
          </p:nvPr>
        </p:nvSpPr>
        <p:spPr>
          <a:xfrm>
            <a:off x="3394072" y="3435495"/>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2" name="Text Placeholder 9">
            <a:extLst>
              <a:ext uri="{FF2B5EF4-FFF2-40B4-BE49-F238E27FC236}">
                <a16:creationId xmlns:a16="http://schemas.microsoft.com/office/drawing/2014/main" xmlns="" id="{E48B3381-542E-2549-A638-DEE14EEE7A6E}"/>
              </a:ext>
            </a:extLst>
          </p:cNvPr>
          <p:cNvSpPr>
            <a:spLocks noGrp="1"/>
          </p:cNvSpPr>
          <p:nvPr>
            <p:ph type="body" sz="quarter" idx="36"/>
          </p:nvPr>
        </p:nvSpPr>
        <p:spPr>
          <a:xfrm>
            <a:off x="3394072" y="4283393"/>
            <a:ext cx="2355850" cy="1717357"/>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3" name="Text Placeholder 9">
            <a:extLst>
              <a:ext uri="{FF2B5EF4-FFF2-40B4-BE49-F238E27FC236}">
                <a16:creationId xmlns:a16="http://schemas.microsoft.com/office/drawing/2014/main" xmlns="" id="{107BF45C-0706-8748-BFE7-87B62877D0E1}"/>
              </a:ext>
            </a:extLst>
          </p:cNvPr>
          <p:cNvSpPr>
            <a:spLocks noGrp="1"/>
          </p:cNvSpPr>
          <p:nvPr>
            <p:ph type="body" sz="quarter" idx="37"/>
          </p:nvPr>
        </p:nvSpPr>
        <p:spPr>
          <a:xfrm>
            <a:off x="6217003" y="3626687"/>
            <a:ext cx="2355850" cy="428625"/>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4" name="Text Placeholder 9">
            <a:extLst>
              <a:ext uri="{FF2B5EF4-FFF2-40B4-BE49-F238E27FC236}">
                <a16:creationId xmlns:a16="http://schemas.microsoft.com/office/drawing/2014/main" xmlns="" id="{8F2EE847-F5F1-A24B-A38F-C32D98EC25AC}"/>
              </a:ext>
            </a:extLst>
          </p:cNvPr>
          <p:cNvSpPr>
            <a:spLocks noGrp="1"/>
          </p:cNvSpPr>
          <p:nvPr>
            <p:ph type="body" sz="quarter" idx="38"/>
          </p:nvPr>
        </p:nvSpPr>
        <p:spPr>
          <a:xfrm>
            <a:off x="6217003" y="3435495"/>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35" name="Text Placeholder 9">
            <a:extLst>
              <a:ext uri="{FF2B5EF4-FFF2-40B4-BE49-F238E27FC236}">
                <a16:creationId xmlns:a16="http://schemas.microsoft.com/office/drawing/2014/main" xmlns="" id="{8470C7A8-ADA7-6C4F-86EE-E648A1536BFF}"/>
              </a:ext>
            </a:extLst>
          </p:cNvPr>
          <p:cNvSpPr>
            <a:spLocks noGrp="1"/>
          </p:cNvSpPr>
          <p:nvPr>
            <p:ph type="body" sz="quarter" idx="39"/>
          </p:nvPr>
        </p:nvSpPr>
        <p:spPr>
          <a:xfrm>
            <a:off x="6217003" y="4283393"/>
            <a:ext cx="2355850" cy="1717357"/>
          </a:xfrm>
        </p:spPr>
        <p:txBody>
          <a:bodyPr>
            <a:noAutofit/>
          </a:bodyPr>
          <a:lstStyle>
            <a:lvl1pPr>
              <a:defRPr sz="10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1" name="Title 10">
            <a:extLst>
              <a:ext uri="{FF2B5EF4-FFF2-40B4-BE49-F238E27FC236}">
                <a16:creationId xmlns:a16="http://schemas.microsoft.com/office/drawing/2014/main" xmlns="" id="{61C2FFD5-9D93-8146-8C9F-93C1842876BF}"/>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4479932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5_Title Layout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04F6DFA-BFC3-1F40-AE18-262F6A52C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p>
            <a:r>
              <a:rPr lang="en-US" smtClean="0"/>
              <a:t>Midwest Lenders Association</a:t>
            </a:r>
            <a:endParaRPr lang="en-US"/>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t>‹#›</a:t>
            </a:fld>
            <a:endParaRPr lang="en-US"/>
          </a:p>
        </p:txBody>
      </p:sp>
      <p:cxnSp>
        <p:nvCxnSpPr>
          <p:cNvPr id="12" name="Straight Connector 11">
            <a:extLst>
              <a:ext uri="{FF2B5EF4-FFF2-40B4-BE49-F238E27FC236}">
                <a16:creationId xmlns:a16="http://schemas.microsoft.com/office/drawing/2014/main" xmlns="" id="{6362B388-579A-7D4E-AAD5-90DCDB529770}"/>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D20B4F69-FE33-B940-8F69-68E95F6D1B83}"/>
              </a:ext>
            </a:extLst>
          </p:cNvPr>
          <p:cNvSpPr txBox="1"/>
          <p:nvPr/>
        </p:nvSpPr>
        <p:spPr>
          <a:xfrm>
            <a:off x="287144" y="6437774"/>
            <a:ext cx="1856771" cy="207749"/>
          </a:xfrm>
          <a:prstGeom prst="rect">
            <a:avLst/>
          </a:prstGeom>
          <a:noFill/>
        </p:spPr>
        <p:txBody>
          <a:bodyPr wrap="square" rtlCol="0">
            <a:spAutoFit/>
          </a:bodyPr>
          <a:lstStyle/>
          <a:p>
            <a:r>
              <a:rPr lang="en-US" sz="750" b="1" i="0" dirty="0">
                <a:solidFill>
                  <a:schemeClr val="bg1"/>
                </a:solidFill>
                <a:latin typeface="Museo Sans 300" panose="02000000000000000000" pitchFamily="2" charset="77"/>
              </a:rPr>
              <a:t>Red Capital Group</a:t>
            </a:r>
          </a:p>
        </p:txBody>
      </p:sp>
    </p:spTree>
    <p:extLst>
      <p:ext uri="{BB962C8B-B14F-4D97-AF65-F5344CB8AC3E}">
        <p14:creationId xmlns:p14="http://schemas.microsoft.com/office/powerpoint/2010/main" val="14125016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rectory - 4 x 3">
    <p:spTree>
      <p:nvGrpSpPr>
        <p:cNvPr id="1" name=""/>
        <p:cNvGrpSpPr/>
        <p:nvPr/>
      </p:nvGrpSpPr>
      <p:grpSpPr>
        <a:xfrm>
          <a:off x="0" y="0"/>
          <a:ext cx="0" cy="0"/>
          <a:chOff x="0" y="0"/>
          <a:chExt cx="0" cy="0"/>
        </a:xfrm>
      </p:grpSpPr>
      <p:sp>
        <p:nvSpPr>
          <p:cNvPr id="86" name="Text Placeholder 9">
            <a:extLst>
              <a:ext uri="{FF2B5EF4-FFF2-40B4-BE49-F238E27FC236}">
                <a16:creationId xmlns:a16="http://schemas.microsoft.com/office/drawing/2014/main" xmlns="" id="{0649C005-41A4-FF47-B53A-8C37C30C8225}"/>
              </a:ext>
            </a:extLst>
          </p:cNvPr>
          <p:cNvSpPr>
            <a:spLocks noGrp="1"/>
          </p:cNvSpPr>
          <p:nvPr>
            <p:ph type="body" sz="quarter" idx="31"/>
          </p:nvPr>
        </p:nvSpPr>
        <p:spPr>
          <a:xfrm>
            <a:off x="573088" y="155788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87" name="Text Placeholder 9">
            <a:extLst>
              <a:ext uri="{FF2B5EF4-FFF2-40B4-BE49-F238E27FC236}">
                <a16:creationId xmlns:a16="http://schemas.microsoft.com/office/drawing/2014/main" xmlns="" id="{F7487377-6703-2745-A562-463091339995}"/>
              </a:ext>
            </a:extLst>
          </p:cNvPr>
          <p:cNvSpPr>
            <a:spLocks noGrp="1"/>
          </p:cNvSpPr>
          <p:nvPr>
            <p:ph type="body" sz="quarter" idx="50"/>
          </p:nvPr>
        </p:nvSpPr>
        <p:spPr>
          <a:xfrm>
            <a:off x="573088" y="1366692"/>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cxnSp>
        <p:nvCxnSpPr>
          <p:cNvPr id="25" name="Straight Connector 24">
            <a:extLst>
              <a:ext uri="{FF2B5EF4-FFF2-40B4-BE49-F238E27FC236}">
                <a16:creationId xmlns:a16="http://schemas.microsoft.com/office/drawing/2014/main" xmlns="" id="{8ED9AE76-E976-8944-BD87-9B09DF0F78C7}"/>
              </a:ext>
            </a:extLst>
          </p:cNvPr>
          <p:cNvCxnSpPr>
            <a:cxnSpLocks/>
          </p:cNvCxnSpPr>
          <p:nvPr/>
        </p:nvCxnSpPr>
        <p:spPr bwMode="auto">
          <a:xfrm>
            <a:off x="642744" y="1357313"/>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Straight Connector 30">
            <a:extLst>
              <a:ext uri="{FF2B5EF4-FFF2-40B4-BE49-F238E27FC236}">
                <a16:creationId xmlns:a16="http://schemas.microsoft.com/office/drawing/2014/main" xmlns="" id="{A7C482BC-2099-024F-8271-81040CC56E87}"/>
              </a:ext>
            </a:extLst>
          </p:cNvPr>
          <p:cNvCxnSpPr>
            <a:cxnSpLocks/>
          </p:cNvCxnSpPr>
          <p:nvPr/>
        </p:nvCxnSpPr>
        <p:spPr bwMode="auto">
          <a:xfrm>
            <a:off x="3465080" y="1357313"/>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Straight Connector 37">
            <a:extLst>
              <a:ext uri="{FF2B5EF4-FFF2-40B4-BE49-F238E27FC236}">
                <a16:creationId xmlns:a16="http://schemas.microsoft.com/office/drawing/2014/main" xmlns="" id="{887A3542-AF93-FB42-B548-F928603D3FE3}"/>
              </a:ext>
            </a:extLst>
          </p:cNvPr>
          <p:cNvCxnSpPr>
            <a:cxnSpLocks/>
          </p:cNvCxnSpPr>
          <p:nvPr/>
        </p:nvCxnSpPr>
        <p:spPr bwMode="auto">
          <a:xfrm>
            <a:off x="642744" y="2552700"/>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Straight Connector 39">
            <a:extLst>
              <a:ext uri="{FF2B5EF4-FFF2-40B4-BE49-F238E27FC236}">
                <a16:creationId xmlns:a16="http://schemas.microsoft.com/office/drawing/2014/main" xmlns="" id="{C9EE6EB4-0B9E-2F46-B1F5-08400827D553}"/>
              </a:ext>
            </a:extLst>
          </p:cNvPr>
          <p:cNvCxnSpPr>
            <a:cxnSpLocks/>
          </p:cNvCxnSpPr>
          <p:nvPr/>
        </p:nvCxnSpPr>
        <p:spPr bwMode="auto">
          <a:xfrm>
            <a:off x="3465080" y="2552700"/>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Straight Connector 46">
            <a:extLst>
              <a:ext uri="{FF2B5EF4-FFF2-40B4-BE49-F238E27FC236}">
                <a16:creationId xmlns:a16="http://schemas.microsoft.com/office/drawing/2014/main" xmlns="" id="{C7B34613-5E10-734C-ADD7-1C97FDC3BABD}"/>
              </a:ext>
            </a:extLst>
          </p:cNvPr>
          <p:cNvCxnSpPr>
            <a:cxnSpLocks/>
          </p:cNvCxnSpPr>
          <p:nvPr/>
        </p:nvCxnSpPr>
        <p:spPr bwMode="auto">
          <a:xfrm>
            <a:off x="642744" y="3767138"/>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Straight Connector 48">
            <a:extLst>
              <a:ext uri="{FF2B5EF4-FFF2-40B4-BE49-F238E27FC236}">
                <a16:creationId xmlns:a16="http://schemas.microsoft.com/office/drawing/2014/main" xmlns="" id="{BA976B7F-3EFB-6244-9D10-2333E780350A}"/>
              </a:ext>
            </a:extLst>
          </p:cNvPr>
          <p:cNvCxnSpPr>
            <a:cxnSpLocks/>
          </p:cNvCxnSpPr>
          <p:nvPr/>
        </p:nvCxnSpPr>
        <p:spPr bwMode="auto">
          <a:xfrm>
            <a:off x="3465080" y="3767138"/>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Straight Connector 55">
            <a:extLst>
              <a:ext uri="{FF2B5EF4-FFF2-40B4-BE49-F238E27FC236}">
                <a16:creationId xmlns:a16="http://schemas.microsoft.com/office/drawing/2014/main" xmlns="" id="{9A19A4C5-CDC3-AB48-BDCE-F4F4D0CD5BDF}"/>
              </a:ext>
            </a:extLst>
          </p:cNvPr>
          <p:cNvCxnSpPr>
            <a:cxnSpLocks/>
          </p:cNvCxnSpPr>
          <p:nvPr userDrawn="1"/>
        </p:nvCxnSpPr>
        <p:spPr bwMode="auto">
          <a:xfrm>
            <a:off x="642744" y="5000625"/>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Straight Connector 57">
            <a:extLst>
              <a:ext uri="{FF2B5EF4-FFF2-40B4-BE49-F238E27FC236}">
                <a16:creationId xmlns:a16="http://schemas.microsoft.com/office/drawing/2014/main" xmlns="" id="{90F70169-3A03-CB48-979C-3393CD9EC0CB}"/>
              </a:ext>
            </a:extLst>
          </p:cNvPr>
          <p:cNvCxnSpPr>
            <a:cxnSpLocks/>
          </p:cNvCxnSpPr>
          <p:nvPr/>
        </p:nvCxnSpPr>
        <p:spPr bwMode="auto">
          <a:xfrm>
            <a:off x="3465080" y="5000625"/>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Footer Placeholder 2">
            <a:extLst>
              <a:ext uri="{FF2B5EF4-FFF2-40B4-BE49-F238E27FC236}">
                <a16:creationId xmlns:a16="http://schemas.microsoft.com/office/drawing/2014/main" xmlns="" id="{859E53D0-A450-1241-8F58-6B93D52C0905}"/>
              </a:ext>
            </a:extLst>
          </p:cNvPr>
          <p:cNvSpPr>
            <a:spLocks noGrp="1"/>
          </p:cNvSpPr>
          <p:nvPr>
            <p:ph type="ftr" sz="quarter" idx="37"/>
          </p:nvPr>
        </p:nvSpPr>
        <p:spPr/>
        <p:txBody>
          <a:bodyPr/>
          <a:lstStyle/>
          <a:p>
            <a:r>
              <a:rPr lang="en-US" smtClean="0">
                <a:solidFill>
                  <a:srgbClr val="404041"/>
                </a:solidFill>
              </a:rPr>
              <a:t>Midwest Lenders Association</a:t>
            </a:r>
            <a:endParaRPr lang="en-US">
              <a:solidFill>
                <a:srgbClr val="404041"/>
              </a:solidFill>
            </a:endParaRPr>
          </a:p>
        </p:txBody>
      </p:sp>
      <p:sp>
        <p:nvSpPr>
          <p:cNvPr id="6" name="Slide Number Placeholder 5">
            <a:extLst>
              <a:ext uri="{FF2B5EF4-FFF2-40B4-BE49-F238E27FC236}">
                <a16:creationId xmlns:a16="http://schemas.microsoft.com/office/drawing/2014/main" xmlns="" id="{9E2F649D-11AD-9149-993A-F16F5731DAC9}"/>
              </a:ext>
            </a:extLst>
          </p:cNvPr>
          <p:cNvSpPr>
            <a:spLocks noGrp="1"/>
          </p:cNvSpPr>
          <p:nvPr>
            <p:ph type="sldNum" sz="quarter" idx="38"/>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88" name="Text Placeholder 9">
            <a:extLst>
              <a:ext uri="{FF2B5EF4-FFF2-40B4-BE49-F238E27FC236}">
                <a16:creationId xmlns:a16="http://schemas.microsoft.com/office/drawing/2014/main" xmlns="" id="{A3A3A242-EC41-B64A-9FE8-87093C77661F}"/>
              </a:ext>
            </a:extLst>
          </p:cNvPr>
          <p:cNvSpPr>
            <a:spLocks noGrp="1"/>
          </p:cNvSpPr>
          <p:nvPr>
            <p:ph type="body" sz="quarter" idx="51"/>
          </p:nvPr>
        </p:nvSpPr>
        <p:spPr>
          <a:xfrm>
            <a:off x="573088" y="274660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89" name="Text Placeholder 9">
            <a:extLst>
              <a:ext uri="{FF2B5EF4-FFF2-40B4-BE49-F238E27FC236}">
                <a16:creationId xmlns:a16="http://schemas.microsoft.com/office/drawing/2014/main" xmlns="" id="{BCBEBE9F-FC28-BE49-B72B-B71323C934FC}"/>
              </a:ext>
            </a:extLst>
          </p:cNvPr>
          <p:cNvSpPr>
            <a:spLocks noGrp="1"/>
          </p:cNvSpPr>
          <p:nvPr>
            <p:ph type="body" sz="quarter" idx="52"/>
          </p:nvPr>
        </p:nvSpPr>
        <p:spPr>
          <a:xfrm>
            <a:off x="573088" y="2555412"/>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0" name="Text Placeholder 9">
            <a:extLst>
              <a:ext uri="{FF2B5EF4-FFF2-40B4-BE49-F238E27FC236}">
                <a16:creationId xmlns:a16="http://schemas.microsoft.com/office/drawing/2014/main" xmlns="" id="{C98FC2E5-57E2-AF4C-8D53-691C60A1DF3D}"/>
              </a:ext>
            </a:extLst>
          </p:cNvPr>
          <p:cNvSpPr>
            <a:spLocks noGrp="1"/>
          </p:cNvSpPr>
          <p:nvPr>
            <p:ph type="body" sz="quarter" idx="53"/>
          </p:nvPr>
        </p:nvSpPr>
        <p:spPr>
          <a:xfrm>
            <a:off x="573088" y="3960262"/>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1" name="Text Placeholder 9">
            <a:extLst>
              <a:ext uri="{FF2B5EF4-FFF2-40B4-BE49-F238E27FC236}">
                <a16:creationId xmlns:a16="http://schemas.microsoft.com/office/drawing/2014/main" xmlns="" id="{9931F45E-A407-F74D-AC09-5FB736DC96DE}"/>
              </a:ext>
            </a:extLst>
          </p:cNvPr>
          <p:cNvSpPr>
            <a:spLocks noGrp="1"/>
          </p:cNvSpPr>
          <p:nvPr>
            <p:ph type="body" sz="quarter" idx="54"/>
          </p:nvPr>
        </p:nvSpPr>
        <p:spPr>
          <a:xfrm>
            <a:off x="573088" y="3769070"/>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2" name="Text Placeholder 9">
            <a:extLst>
              <a:ext uri="{FF2B5EF4-FFF2-40B4-BE49-F238E27FC236}">
                <a16:creationId xmlns:a16="http://schemas.microsoft.com/office/drawing/2014/main" xmlns="" id="{46F4408A-D844-384F-A0BA-92041B688D7B}"/>
              </a:ext>
            </a:extLst>
          </p:cNvPr>
          <p:cNvSpPr>
            <a:spLocks noGrp="1"/>
          </p:cNvSpPr>
          <p:nvPr>
            <p:ph type="body" sz="quarter" idx="55"/>
          </p:nvPr>
        </p:nvSpPr>
        <p:spPr>
          <a:xfrm>
            <a:off x="573088" y="5198858"/>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3" name="Text Placeholder 9">
            <a:extLst>
              <a:ext uri="{FF2B5EF4-FFF2-40B4-BE49-F238E27FC236}">
                <a16:creationId xmlns:a16="http://schemas.microsoft.com/office/drawing/2014/main" xmlns="" id="{75D04005-047A-1B45-A0B2-7D6D25E4D89F}"/>
              </a:ext>
            </a:extLst>
          </p:cNvPr>
          <p:cNvSpPr>
            <a:spLocks noGrp="1"/>
          </p:cNvSpPr>
          <p:nvPr>
            <p:ph type="body" sz="quarter" idx="56"/>
          </p:nvPr>
        </p:nvSpPr>
        <p:spPr>
          <a:xfrm>
            <a:off x="573088" y="5007666"/>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4" name="Text Placeholder 9">
            <a:extLst>
              <a:ext uri="{FF2B5EF4-FFF2-40B4-BE49-F238E27FC236}">
                <a16:creationId xmlns:a16="http://schemas.microsoft.com/office/drawing/2014/main" xmlns="" id="{1FEE1B8B-13DD-184A-8CCA-2AA23986079C}"/>
              </a:ext>
            </a:extLst>
          </p:cNvPr>
          <p:cNvSpPr>
            <a:spLocks noGrp="1"/>
          </p:cNvSpPr>
          <p:nvPr>
            <p:ph type="body" sz="quarter" idx="57"/>
          </p:nvPr>
        </p:nvSpPr>
        <p:spPr>
          <a:xfrm>
            <a:off x="3391103" y="155788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5" name="Text Placeholder 9">
            <a:extLst>
              <a:ext uri="{FF2B5EF4-FFF2-40B4-BE49-F238E27FC236}">
                <a16:creationId xmlns:a16="http://schemas.microsoft.com/office/drawing/2014/main" xmlns="" id="{9CA0C611-2ED0-E545-A2FA-434BBEB8BC82}"/>
              </a:ext>
            </a:extLst>
          </p:cNvPr>
          <p:cNvSpPr>
            <a:spLocks noGrp="1"/>
          </p:cNvSpPr>
          <p:nvPr>
            <p:ph type="body" sz="quarter" idx="58"/>
          </p:nvPr>
        </p:nvSpPr>
        <p:spPr>
          <a:xfrm>
            <a:off x="3391103" y="1366692"/>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6" name="Text Placeholder 9">
            <a:extLst>
              <a:ext uri="{FF2B5EF4-FFF2-40B4-BE49-F238E27FC236}">
                <a16:creationId xmlns:a16="http://schemas.microsoft.com/office/drawing/2014/main" xmlns="" id="{B33A3903-E406-654D-BBC0-3F125858C7FA}"/>
              </a:ext>
            </a:extLst>
          </p:cNvPr>
          <p:cNvSpPr>
            <a:spLocks noGrp="1"/>
          </p:cNvSpPr>
          <p:nvPr>
            <p:ph type="body" sz="quarter" idx="59"/>
          </p:nvPr>
        </p:nvSpPr>
        <p:spPr>
          <a:xfrm>
            <a:off x="3391103" y="274660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7" name="Text Placeholder 9">
            <a:extLst>
              <a:ext uri="{FF2B5EF4-FFF2-40B4-BE49-F238E27FC236}">
                <a16:creationId xmlns:a16="http://schemas.microsoft.com/office/drawing/2014/main" xmlns="" id="{454BD2AE-771F-D741-A0F5-08368F79596B}"/>
              </a:ext>
            </a:extLst>
          </p:cNvPr>
          <p:cNvSpPr>
            <a:spLocks noGrp="1"/>
          </p:cNvSpPr>
          <p:nvPr>
            <p:ph type="body" sz="quarter" idx="60"/>
          </p:nvPr>
        </p:nvSpPr>
        <p:spPr>
          <a:xfrm>
            <a:off x="3391103" y="2555412"/>
            <a:ext cx="2355850" cy="207818"/>
          </a:xfrm>
        </p:spPr>
        <p:txBody>
          <a:bodyPr>
            <a:noAutofit/>
          </a:bodyPr>
          <a:lstStyle>
            <a:lvl1pPr>
              <a:defRPr sz="10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8" name="Text Placeholder 9">
            <a:extLst>
              <a:ext uri="{FF2B5EF4-FFF2-40B4-BE49-F238E27FC236}">
                <a16:creationId xmlns:a16="http://schemas.microsoft.com/office/drawing/2014/main" xmlns="" id="{853C87D6-5DA0-7B41-96DD-168E45E13D8A}"/>
              </a:ext>
            </a:extLst>
          </p:cNvPr>
          <p:cNvSpPr>
            <a:spLocks noGrp="1"/>
          </p:cNvSpPr>
          <p:nvPr>
            <p:ph type="body" sz="quarter" idx="61"/>
          </p:nvPr>
        </p:nvSpPr>
        <p:spPr>
          <a:xfrm>
            <a:off x="3391103" y="3960262"/>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99" name="Text Placeholder 9">
            <a:extLst>
              <a:ext uri="{FF2B5EF4-FFF2-40B4-BE49-F238E27FC236}">
                <a16:creationId xmlns:a16="http://schemas.microsoft.com/office/drawing/2014/main" xmlns="" id="{47265495-3EA9-0048-80E8-F6101D4F5912}"/>
              </a:ext>
            </a:extLst>
          </p:cNvPr>
          <p:cNvSpPr>
            <a:spLocks noGrp="1"/>
          </p:cNvSpPr>
          <p:nvPr>
            <p:ph type="body" sz="quarter" idx="62"/>
          </p:nvPr>
        </p:nvSpPr>
        <p:spPr>
          <a:xfrm>
            <a:off x="3391103" y="3769070"/>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00" name="Text Placeholder 9">
            <a:extLst>
              <a:ext uri="{FF2B5EF4-FFF2-40B4-BE49-F238E27FC236}">
                <a16:creationId xmlns:a16="http://schemas.microsoft.com/office/drawing/2014/main" xmlns="" id="{0E18D75F-A2B6-F647-ACA0-E573509E99F1}"/>
              </a:ext>
            </a:extLst>
          </p:cNvPr>
          <p:cNvSpPr>
            <a:spLocks noGrp="1"/>
          </p:cNvSpPr>
          <p:nvPr>
            <p:ph type="body" sz="quarter" idx="63"/>
          </p:nvPr>
        </p:nvSpPr>
        <p:spPr>
          <a:xfrm>
            <a:off x="3391103" y="5198858"/>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01" name="Text Placeholder 9">
            <a:extLst>
              <a:ext uri="{FF2B5EF4-FFF2-40B4-BE49-F238E27FC236}">
                <a16:creationId xmlns:a16="http://schemas.microsoft.com/office/drawing/2014/main" xmlns="" id="{F10C6A7B-39D8-A543-A863-61E0C67DD4F1}"/>
              </a:ext>
            </a:extLst>
          </p:cNvPr>
          <p:cNvSpPr>
            <a:spLocks noGrp="1"/>
          </p:cNvSpPr>
          <p:nvPr>
            <p:ph type="body" sz="quarter" idx="64"/>
          </p:nvPr>
        </p:nvSpPr>
        <p:spPr>
          <a:xfrm>
            <a:off x="3391103" y="5007666"/>
            <a:ext cx="2355850" cy="207818"/>
          </a:xfrm>
        </p:spPr>
        <p:txBody>
          <a:bodyPr>
            <a:noAutofit/>
          </a:bodyPr>
          <a:lstStyle>
            <a:lvl1pPr>
              <a:defRPr sz="10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02" name="Text Placeholder 9">
            <a:extLst>
              <a:ext uri="{FF2B5EF4-FFF2-40B4-BE49-F238E27FC236}">
                <a16:creationId xmlns:a16="http://schemas.microsoft.com/office/drawing/2014/main" xmlns="" id="{61BB8E5C-F21F-0348-B88D-B8DD6235DC81}"/>
              </a:ext>
            </a:extLst>
          </p:cNvPr>
          <p:cNvSpPr>
            <a:spLocks noGrp="1"/>
          </p:cNvSpPr>
          <p:nvPr>
            <p:ph type="body" sz="quarter" idx="65"/>
          </p:nvPr>
        </p:nvSpPr>
        <p:spPr>
          <a:xfrm>
            <a:off x="6217003" y="274660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03" name="Text Placeholder 9">
            <a:extLst>
              <a:ext uri="{FF2B5EF4-FFF2-40B4-BE49-F238E27FC236}">
                <a16:creationId xmlns:a16="http://schemas.microsoft.com/office/drawing/2014/main" xmlns="" id="{4D252518-9214-ED40-AC90-647D84E33BCA}"/>
              </a:ext>
            </a:extLst>
          </p:cNvPr>
          <p:cNvSpPr>
            <a:spLocks noGrp="1"/>
          </p:cNvSpPr>
          <p:nvPr>
            <p:ph type="body" sz="quarter" idx="66"/>
          </p:nvPr>
        </p:nvSpPr>
        <p:spPr>
          <a:xfrm>
            <a:off x="6217003" y="2555412"/>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cxnSp>
        <p:nvCxnSpPr>
          <p:cNvPr id="104" name="Straight Connector 103">
            <a:extLst>
              <a:ext uri="{FF2B5EF4-FFF2-40B4-BE49-F238E27FC236}">
                <a16:creationId xmlns:a16="http://schemas.microsoft.com/office/drawing/2014/main" xmlns="" id="{FFD61E6A-E678-7A40-BB6E-965B8B6B1A33}"/>
              </a:ext>
            </a:extLst>
          </p:cNvPr>
          <p:cNvCxnSpPr>
            <a:cxnSpLocks/>
          </p:cNvCxnSpPr>
          <p:nvPr userDrawn="1"/>
        </p:nvCxnSpPr>
        <p:spPr bwMode="auto">
          <a:xfrm>
            <a:off x="6291407" y="1357313"/>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5" name="Straight Connector 104">
            <a:extLst>
              <a:ext uri="{FF2B5EF4-FFF2-40B4-BE49-F238E27FC236}">
                <a16:creationId xmlns:a16="http://schemas.microsoft.com/office/drawing/2014/main" xmlns="" id="{746C8B7B-F152-3D42-BA52-3DE5C99C15F3}"/>
              </a:ext>
            </a:extLst>
          </p:cNvPr>
          <p:cNvCxnSpPr>
            <a:cxnSpLocks/>
          </p:cNvCxnSpPr>
          <p:nvPr userDrawn="1"/>
        </p:nvCxnSpPr>
        <p:spPr bwMode="auto">
          <a:xfrm>
            <a:off x="6291407" y="2552700"/>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6" name="Straight Connector 105">
            <a:extLst>
              <a:ext uri="{FF2B5EF4-FFF2-40B4-BE49-F238E27FC236}">
                <a16:creationId xmlns:a16="http://schemas.microsoft.com/office/drawing/2014/main" xmlns="" id="{3E9B1F31-780F-4047-917D-D5A69AF2FD0B}"/>
              </a:ext>
            </a:extLst>
          </p:cNvPr>
          <p:cNvCxnSpPr>
            <a:cxnSpLocks/>
          </p:cNvCxnSpPr>
          <p:nvPr userDrawn="1"/>
        </p:nvCxnSpPr>
        <p:spPr bwMode="auto">
          <a:xfrm>
            <a:off x="6291407" y="3767138"/>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7" name="Straight Connector 106">
            <a:extLst>
              <a:ext uri="{FF2B5EF4-FFF2-40B4-BE49-F238E27FC236}">
                <a16:creationId xmlns:a16="http://schemas.microsoft.com/office/drawing/2014/main" xmlns="" id="{880D745B-2DB5-F34E-829A-C5DCBEBA814E}"/>
              </a:ext>
            </a:extLst>
          </p:cNvPr>
          <p:cNvCxnSpPr>
            <a:cxnSpLocks/>
          </p:cNvCxnSpPr>
          <p:nvPr userDrawn="1"/>
        </p:nvCxnSpPr>
        <p:spPr bwMode="auto">
          <a:xfrm>
            <a:off x="6291407" y="5000625"/>
            <a:ext cx="2213841" cy="0"/>
          </a:xfrm>
          <a:prstGeom prst="line">
            <a:avLst/>
          </a:prstGeom>
          <a:noFill/>
          <a:ln w="15875" cap="flat" cmpd="sng" algn="ctr">
            <a:solidFill>
              <a:schemeClr val="tx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8" name="Text Placeholder 9">
            <a:extLst>
              <a:ext uri="{FF2B5EF4-FFF2-40B4-BE49-F238E27FC236}">
                <a16:creationId xmlns:a16="http://schemas.microsoft.com/office/drawing/2014/main" xmlns="" id="{33805251-5839-C842-BD98-5F6D89C8DEBB}"/>
              </a:ext>
            </a:extLst>
          </p:cNvPr>
          <p:cNvSpPr>
            <a:spLocks noGrp="1"/>
          </p:cNvSpPr>
          <p:nvPr>
            <p:ph type="body" sz="quarter" idx="67"/>
          </p:nvPr>
        </p:nvSpPr>
        <p:spPr>
          <a:xfrm>
            <a:off x="6217430" y="1557884"/>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09" name="Text Placeholder 9">
            <a:extLst>
              <a:ext uri="{FF2B5EF4-FFF2-40B4-BE49-F238E27FC236}">
                <a16:creationId xmlns:a16="http://schemas.microsoft.com/office/drawing/2014/main" xmlns="" id="{121B8476-2CD9-514D-AD3B-EEA9E9A001FE}"/>
              </a:ext>
            </a:extLst>
          </p:cNvPr>
          <p:cNvSpPr>
            <a:spLocks noGrp="1"/>
          </p:cNvSpPr>
          <p:nvPr>
            <p:ph type="body" sz="quarter" idx="68"/>
          </p:nvPr>
        </p:nvSpPr>
        <p:spPr>
          <a:xfrm>
            <a:off x="6217430" y="1366692"/>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12" name="Text Placeholder 9">
            <a:extLst>
              <a:ext uri="{FF2B5EF4-FFF2-40B4-BE49-F238E27FC236}">
                <a16:creationId xmlns:a16="http://schemas.microsoft.com/office/drawing/2014/main" xmlns="" id="{B69DA96E-BD48-7141-B230-E1EF9D720D72}"/>
              </a:ext>
            </a:extLst>
          </p:cNvPr>
          <p:cNvSpPr>
            <a:spLocks noGrp="1"/>
          </p:cNvSpPr>
          <p:nvPr>
            <p:ph type="body" sz="quarter" idx="71"/>
          </p:nvPr>
        </p:nvSpPr>
        <p:spPr>
          <a:xfrm>
            <a:off x="6217430" y="3960262"/>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13" name="Text Placeholder 9">
            <a:extLst>
              <a:ext uri="{FF2B5EF4-FFF2-40B4-BE49-F238E27FC236}">
                <a16:creationId xmlns:a16="http://schemas.microsoft.com/office/drawing/2014/main" xmlns="" id="{0DB0E66A-032B-A74E-B8E6-92928CA4B1B5}"/>
              </a:ext>
            </a:extLst>
          </p:cNvPr>
          <p:cNvSpPr>
            <a:spLocks noGrp="1"/>
          </p:cNvSpPr>
          <p:nvPr>
            <p:ph type="body" sz="quarter" idx="72"/>
          </p:nvPr>
        </p:nvSpPr>
        <p:spPr>
          <a:xfrm>
            <a:off x="6217430" y="3769070"/>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14" name="Text Placeholder 9">
            <a:extLst>
              <a:ext uri="{FF2B5EF4-FFF2-40B4-BE49-F238E27FC236}">
                <a16:creationId xmlns:a16="http://schemas.microsoft.com/office/drawing/2014/main" xmlns="" id="{126142FB-F0BA-0B4D-9D5D-090B4551BCC6}"/>
              </a:ext>
            </a:extLst>
          </p:cNvPr>
          <p:cNvSpPr>
            <a:spLocks noGrp="1"/>
          </p:cNvSpPr>
          <p:nvPr>
            <p:ph type="body" sz="quarter" idx="73"/>
          </p:nvPr>
        </p:nvSpPr>
        <p:spPr>
          <a:xfrm>
            <a:off x="6217430" y="5198858"/>
            <a:ext cx="2355850" cy="428625"/>
          </a:xfrm>
        </p:spPr>
        <p:txBody>
          <a:bodyPr>
            <a:noAutofit/>
          </a:bodyPr>
          <a:lstStyle>
            <a:lvl1pPr>
              <a:defRPr sz="900" b="0" i="0">
                <a:latin typeface="Museo Sans 3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115" name="Text Placeholder 9">
            <a:extLst>
              <a:ext uri="{FF2B5EF4-FFF2-40B4-BE49-F238E27FC236}">
                <a16:creationId xmlns:a16="http://schemas.microsoft.com/office/drawing/2014/main" xmlns="" id="{BFBFAF09-FEFE-B74C-A113-C9E58D756DA5}"/>
              </a:ext>
            </a:extLst>
          </p:cNvPr>
          <p:cNvSpPr>
            <a:spLocks noGrp="1"/>
          </p:cNvSpPr>
          <p:nvPr>
            <p:ph type="body" sz="quarter" idx="74"/>
          </p:nvPr>
        </p:nvSpPr>
        <p:spPr>
          <a:xfrm>
            <a:off x="6217430" y="5007666"/>
            <a:ext cx="2355850" cy="207818"/>
          </a:xfrm>
        </p:spPr>
        <p:txBody>
          <a:bodyPr>
            <a:noAutofit/>
          </a:bodyPr>
          <a:lstStyle>
            <a:lvl1pPr>
              <a:defRPr sz="1100" b="1" i="0">
                <a:solidFill>
                  <a:schemeClr val="accent1"/>
                </a:solidFill>
                <a:latin typeface="Museo Sans 900" panose="02000000000000000000" pitchFamily="2" charset="77"/>
              </a:defRPr>
            </a:lvl1pPr>
            <a:lvl2pPr>
              <a:defRPr sz="750" b="0" i="0">
                <a:latin typeface="Museo Sans 300" panose="02000000000000000000" pitchFamily="2" charset="77"/>
              </a:defRPr>
            </a:lvl2pPr>
            <a:lvl3pPr>
              <a:defRPr sz="750" b="0" i="0">
                <a:latin typeface="Museo Sans 300" panose="02000000000000000000" pitchFamily="2" charset="77"/>
              </a:defRPr>
            </a:lvl3pPr>
            <a:lvl4pPr>
              <a:defRPr sz="750" b="0" i="0">
                <a:latin typeface="Museo Sans 300" panose="02000000000000000000" pitchFamily="2" charset="77"/>
              </a:defRPr>
            </a:lvl4pPr>
            <a:lvl5pPr>
              <a:defRPr sz="750" b="0" i="0">
                <a:latin typeface="Museo Sans 300" panose="02000000000000000000" pitchFamily="2" charset="77"/>
              </a:defRPr>
            </a:lvl5pPr>
          </a:lstStyle>
          <a:p>
            <a:pPr lvl="0"/>
            <a:r>
              <a:rPr lang="en-US" smtClean="0"/>
              <a:t>Click to edit Master text styles</a:t>
            </a:r>
          </a:p>
        </p:txBody>
      </p:sp>
      <p:sp>
        <p:nvSpPr>
          <p:cNvPr id="2" name="Title 1">
            <a:extLst>
              <a:ext uri="{FF2B5EF4-FFF2-40B4-BE49-F238E27FC236}">
                <a16:creationId xmlns:a16="http://schemas.microsoft.com/office/drawing/2014/main" xmlns="" id="{F662B661-78C3-8D45-A625-49DE6FF8B7F7}"/>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85612390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text box">
    <p:spTree>
      <p:nvGrpSpPr>
        <p:cNvPr id="1" name=""/>
        <p:cNvGrpSpPr/>
        <p:nvPr/>
      </p:nvGrpSpPr>
      <p:grpSpPr>
        <a:xfrm>
          <a:off x="0" y="0"/>
          <a:ext cx="0" cy="0"/>
          <a:chOff x="0" y="0"/>
          <a:chExt cx="0" cy="0"/>
        </a:xfrm>
      </p:grpSpPr>
      <p:sp>
        <p:nvSpPr>
          <p:cNvPr id="6" name="Chord 5">
            <a:extLst>
              <a:ext uri="{FF2B5EF4-FFF2-40B4-BE49-F238E27FC236}">
                <a16:creationId xmlns:a16="http://schemas.microsoft.com/office/drawing/2014/main" xmlns="" id="{A9008BDA-73A7-C84F-B194-89CE7A769A4E}"/>
              </a:ext>
            </a:extLst>
          </p:cNvPr>
          <p:cNvSpPr/>
          <p:nvPr/>
        </p:nvSpPr>
        <p:spPr bwMode="auto">
          <a:xfrm rot="16200000">
            <a:off x="-651" y="-2000343"/>
            <a:ext cx="4001988" cy="4000686"/>
          </a:xfrm>
          <a:prstGeom prst="chord">
            <a:avLst>
              <a:gd name="adj1" fmla="val 5404009"/>
              <a:gd name="adj2" fmla="val 16200000"/>
            </a:avLst>
          </a:prstGeom>
          <a:solidFill>
            <a:schemeClr val="bg1">
              <a:lumMod val="95000"/>
            </a:schemeClr>
          </a:solidFill>
          <a:ln>
            <a:noFill/>
          </a:ln>
          <a:effectLst/>
          <a:extLst/>
        </p:spPr>
        <p:txBody>
          <a:bodyPr vert="horz" wrap="square" lIns="91211" tIns="45607" rIns="91211" bIns="45607" numCol="1" rtlCol="0" anchor="t" anchorCtr="0" compatLnSpc="1">
            <a:prstTxWarp prst="textNoShape">
              <a:avLst/>
            </a:prstTxWarp>
          </a:bodyPr>
          <a:lstStyle/>
          <a:p>
            <a:pPr defTabSz="906074" fontAlgn="base">
              <a:spcBef>
                <a:spcPct val="0"/>
              </a:spcBef>
              <a:spcAft>
                <a:spcPct val="0"/>
              </a:spcAft>
            </a:pPr>
            <a:endParaRPr lang="en-US" sz="2343" dirty="0">
              <a:solidFill>
                <a:srgbClr val="7F8283"/>
              </a:solidFill>
              <a:latin typeface="Verdana" pitchFamily="34" charset="0"/>
            </a:endParaRPr>
          </a:p>
        </p:txBody>
      </p:sp>
      <p:sp>
        <p:nvSpPr>
          <p:cNvPr id="7" name="Title 1"/>
          <p:cNvSpPr>
            <a:spLocks noGrp="1"/>
          </p:cNvSpPr>
          <p:nvPr>
            <p:ph type="title"/>
          </p:nvPr>
        </p:nvSpPr>
        <p:spPr>
          <a:xfrm>
            <a:off x="714886" y="357187"/>
            <a:ext cx="2570913" cy="642938"/>
          </a:xfrm>
          <a:prstGeom prst="rect">
            <a:avLst/>
          </a:prstGeom>
        </p:spPr>
        <p:txBody>
          <a:bodyPr>
            <a:normAutofit/>
          </a:bodyPr>
          <a:lstStyle>
            <a:lvl1pPr algn="l">
              <a:defRPr sz="1100" b="0" i="0">
                <a:solidFill>
                  <a:schemeClr val="tx1"/>
                </a:solidFill>
                <a:latin typeface="Museo Sans 300" panose="02000000000000000000" pitchFamily="2" charset="77"/>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1DA481B3-FE3A-4C40-8C1C-234A1FE08496}"/>
              </a:ext>
            </a:extLst>
          </p:cNvPr>
          <p:cNvSpPr>
            <a:spLocks noGrp="1"/>
          </p:cNvSpPr>
          <p:nvPr>
            <p:ph sz="quarter" idx="14"/>
          </p:nvPr>
        </p:nvSpPr>
        <p:spPr>
          <a:xfrm>
            <a:off x="1072700" y="2357438"/>
            <a:ext cx="6998597" cy="2428875"/>
          </a:xfrm>
        </p:spPr>
        <p:txBody>
          <a:bodyPr>
            <a:normAutofit/>
          </a:bodyPr>
          <a:lstStyle>
            <a:lvl1pPr>
              <a:defRPr sz="2800" b="0" i="0">
                <a:solidFill>
                  <a:schemeClr val="accent1"/>
                </a:solidFill>
                <a:latin typeface="Museo Sans 500" panose="02000000000000000000" pitchFamily="2" charset="77"/>
              </a:defRPr>
            </a:lvl1pPr>
          </a:lstStyle>
          <a:p>
            <a:pPr lvl="0"/>
            <a:r>
              <a:rPr lang="en-US" smtClean="0"/>
              <a:t>Click to edit Master text styles</a:t>
            </a:r>
          </a:p>
        </p:txBody>
      </p:sp>
      <p:sp>
        <p:nvSpPr>
          <p:cNvPr id="8" name="Footer Placeholder 7">
            <a:extLst>
              <a:ext uri="{FF2B5EF4-FFF2-40B4-BE49-F238E27FC236}">
                <a16:creationId xmlns:a16="http://schemas.microsoft.com/office/drawing/2014/main" xmlns="" id="{9BB46794-6D51-704E-8CAF-3A4775A8EE65}"/>
              </a:ext>
            </a:extLst>
          </p:cNvPr>
          <p:cNvSpPr>
            <a:spLocks noGrp="1"/>
          </p:cNvSpPr>
          <p:nvPr>
            <p:ph type="ftr" sz="quarter" idx="15"/>
          </p:nvPr>
        </p:nvSpPr>
        <p:spPr/>
        <p:txBody>
          <a:bodyPr/>
          <a:lstStyle/>
          <a:p>
            <a:r>
              <a:rPr lang="en-US" smtClean="0">
                <a:solidFill>
                  <a:srgbClr val="404041"/>
                </a:solidFill>
              </a:rPr>
              <a:t>Midwest Lenders Association</a:t>
            </a:r>
            <a:endParaRPr lang="en-US">
              <a:solidFill>
                <a:srgbClr val="404041"/>
              </a:solidFill>
            </a:endParaRPr>
          </a:p>
        </p:txBody>
      </p:sp>
      <p:sp>
        <p:nvSpPr>
          <p:cNvPr id="9" name="Slide Number Placeholder 8">
            <a:extLst>
              <a:ext uri="{FF2B5EF4-FFF2-40B4-BE49-F238E27FC236}">
                <a16:creationId xmlns:a16="http://schemas.microsoft.com/office/drawing/2014/main" xmlns="" id="{9AEB1A8F-36BF-A34E-A0F7-F78D6949AA43}"/>
              </a:ext>
            </a:extLst>
          </p:cNvPr>
          <p:cNvSpPr>
            <a:spLocks noGrp="1"/>
          </p:cNvSpPr>
          <p:nvPr>
            <p:ph type="sldNum" sz="quarter" idx="16"/>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Tree>
    <p:extLst>
      <p:ext uri="{BB962C8B-B14F-4D97-AF65-F5344CB8AC3E}">
        <p14:creationId xmlns:p14="http://schemas.microsoft.com/office/powerpoint/2010/main" val="269877268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50337"/>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accent1"/>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solidFill>
                  <a:srgbClr val="404041"/>
                </a:solidFill>
              </a:rPr>
              <a:t>Midwest Lenders Association</a:t>
            </a:r>
            <a:endParaRPr lang="en-US">
              <a:solidFill>
                <a:srgbClr val="404041"/>
              </a:solidFill>
            </a:endParaRPr>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5000624"/>
          </a:xfrm>
        </p:spPr>
        <p:txBody>
          <a:bodyPr/>
          <a:lstStyle>
            <a:lvl1pPr marL="342900" indent="-342900">
              <a:buSzPct val="150000"/>
              <a:buFont typeface="Arial" panose="020B0604020202020204" pitchFamily="34" charset="0"/>
              <a:buChar char="•"/>
              <a:defRPr sz="2000"/>
            </a:lvl1pPr>
            <a:lvl2pPr>
              <a:buSzPct val="125000"/>
              <a:defRPr sz="1800"/>
            </a:lvl2pPr>
            <a:lvl3pPr>
              <a:buSzPct val="125000"/>
              <a:defRPr sz="1600"/>
            </a:lvl3pPr>
            <a:lvl4pPr>
              <a:buSzPct val="125000"/>
              <a:defRPr/>
            </a:lvl4pPr>
            <a:lvl5pP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8559" y="329184"/>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179520160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range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48640"/>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accent2"/>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solidFill>
                  <a:srgbClr val="404041"/>
                </a:solidFill>
              </a:rPr>
              <a:t>Midwest Lenders Association</a:t>
            </a:r>
            <a:endParaRPr lang="en-US">
              <a:solidFill>
                <a:srgbClr val="404041"/>
              </a:solidFill>
            </a:endParaRPr>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5000624"/>
          </a:xfrm>
        </p:spPr>
        <p:txBody>
          <a:bodyPr/>
          <a:lstStyle>
            <a:lvl1pPr marL="342900" indent="-342900">
              <a:buClr>
                <a:schemeClr val="accent2"/>
              </a:buClr>
              <a:buSzPct val="150000"/>
              <a:buFont typeface="Arial" panose="020B0604020202020204" pitchFamily="34" charset="0"/>
              <a:buChar char="•"/>
              <a:defRPr sz="2000"/>
            </a:lvl1pPr>
            <a:lvl2pPr>
              <a:buClr>
                <a:schemeClr val="accent2"/>
              </a:buClr>
              <a:buSzPct val="125000"/>
              <a:defRPr sz="1800"/>
            </a:lvl2pPr>
            <a:lvl3pPr>
              <a:buClr>
                <a:schemeClr val="accent2"/>
              </a:buClr>
              <a:buSzPct val="125000"/>
              <a:defRPr sz="1600"/>
            </a:lvl3pPr>
            <a:lvl4pPr>
              <a:buClr>
                <a:schemeClr val="accent2"/>
              </a:buClr>
              <a:buSzPct val="125000"/>
              <a:defRPr/>
            </a:lvl4pPr>
            <a:lvl5pPr>
              <a:buClr>
                <a:schemeClr val="accent2"/>
              </a:buCl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6616" y="320040"/>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10786762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n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48640"/>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accent3"/>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solidFill>
                  <a:srgbClr val="404041"/>
                </a:solidFill>
              </a:rPr>
              <a:t>Midwest Lenders Association</a:t>
            </a:r>
            <a:endParaRPr lang="en-US">
              <a:solidFill>
                <a:srgbClr val="404041"/>
              </a:solidFill>
            </a:endParaRPr>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5000624"/>
          </a:xfrm>
        </p:spPr>
        <p:txBody>
          <a:bodyPr/>
          <a:lstStyle>
            <a:lvl1pPr marL="342900" indent="-342900">
              <a:buClr>
                <a:schemeClr val="accent3"/>
              </a:buClr>
              <a:buSzPct val="150000"/>
              <a:buFont typeface="Arial" panose="020B0604020202020204" pitchFamily="34" charset="0"/>
              <a:buChar char="•"/>
              <a:defRPr sz="2000"/>
            </a:lvl1pPr>
            <a:lvl2pPr>
              <a:buClr>
                <a:schemeClr val="accent3"/>
              </a:buClr>
              <a:buSzPct val="125000"/>
              <a:defRPr sz="1800"/>
            </a:lvl2pPr>
            <a:lvl3pPr>
              <a:buClr>
                <a:schemeClr val="accent3"/>
              </a:buClr>
              <a:buSzPct val="125000"/>
              <a:defRPr sz="1600"/>
            </a:lvl3pPr>
            <a:lvl4pPr>
              <a:buClr>
                <a:schemeClr val="accent3"/>
              </a:buClr>
              <a:buSzPct val="125000"/>
              <a:defRPr/>
            </a:lvl4pPr>
            <a:lvl5pPr>
              <a:buClr>
                <a:schemeClr val="accent3"/>
              </a:buCl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8559" y="330532"/>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404790214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k bl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48640"/>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accent4"/>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solidFill>
                  <a:srgbClr val="404041"/>
                </a:solidFill>
              </a:rPr>
              <a:t>Midwest Lenders Association</a:t>
            </a:r>
            <a:endParaRPr lang="en-US">
              <a:solidFill>
                <a:srgbClr val="404041"/>
              </a:solidFill>
            </a:endParaRPr>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5000624"/>
          </a:xfrm>
        </p:spPr>
        <p:txBody>
          <a:bodyPr/>
          <a:lstStyle>
            <a:lvl1pPr marL="342900" indent="-342900">
              <a:buClr>
                <a:schemeClr val="accent4"/>
              </a:buClr>
              <a:buSzPct val="150000"/>
              <a:buFont typeface="Arial" panose="020B0604020202020204" pitchFamily="34" charset="0"/>
              <a:buChar char="•"/>
              <a:defRPr sz="2000"/>
            </a:lvl1pPr>
            <a:lvl2pPr>
              <a:buClr>
                <a:schemeClr val="accent4"/>
              </a:buClr>
              <a:buSzPct val="125000"/>
              <a:defRPr sz="1800"/>
            </a:lvl2pPr>
            <a:lvl3pPr>
              <a:buClr>
                <a:schemeClr val="accent4"/>
              </a:buClr>
              <a:buSzPct val="125000"/>
              <a:defRPr sz="1600"/>
            </a:lvl3pPr>
            <a:lvl4pPr>
              <a:buClr>
                <a:schemeClr val="accent4"/>
              </a:buClr>
              <a:buSzPct val="125000"/>
              <a:defRPr/>
            </a:lvl4pPr>
            <a:lvl5pPr>
              <a:buClr>
                <a:schemeClr val="accent4"/>
              </a:buCl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8559" y="330532"/>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381216807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tBl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48640"/>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accent5"/>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solidFill>
                  <a:srgbClr val="404041"/>
                </a:solidFill>
              </a:rPr>
              <a:t>Midwest Lenders Association</a:t>
            </a:r>
            <a:endParaRPr lang="en-US">
              <a:solidFill>
                <a:srgbClr val="404041"/>
              </a:solidFill>
            </a:endParaRPr>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5000624"/>
          </a:xfrm>
        </p:spPr>
        <p:txBody>
          <a:bodyPr/>
          <a:lstStyle>
            <a:lvl1pPr marL="342900" indent="-342900">
              <a:buClr>
                <a:schemeClr val="accent5"/>
              </a:buClr>
              <a:buSzPct val="150000"/>
              <a:buFont typeface="Arial" panose="020B0604020202020204" pitchFamily="34" charset="0"/>
              <a:buChar char="•"/>
              <a:defRPr sz="2000"/>
            </a:lvl1pPr>
            <a:lvl2pPr>
              <a:buClr>
                <a:schemeClr val="accent5"/>
              </a:buClr>
              <a:buSzPct val="125000"/>
              <a:defRPr sz="1800"/>
            </a:lvl2pPr>
            <a:lvl3pPr>
              <a:buClr>
                <a:schemeClr val="accent5"/>
              </a:buClr>
              <a:buSzPct val="125000"/>
              <a:defRPr sz="1600"/>
            </a:lvl3pPr>
            <a:lvl4pPr>
              <a:buClr>
                <a:schemeClr val="accent5"/>
              </a:buClr>
              <a:buSzPct val="125000"/>
              <a:defRPr/>
            </a:lvl4pPr>
            <a:lvl5pPr>
              <a:buClr>
                <a:schemeClr val="accent5"/>
              </a:buCl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8559" y="330532"/>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2169169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y + bullets">
    <p:spTree>
      <p:nvGrpSpPr>
        <p:cNvPr id="1" name=""/>
        <p:cNvGrpSpPr/>
        <p:nvPr/>
      </p:nvGrpSpPr>
      <p:grpSpPr>
        <a:xfrm>
          <a:off x="0" y="0"/>
          <a:ext cx="0" cy="0"/>
          <a:chOff x="0" y="0"/>
          <a:chExt cx="0" cy="0"/>
        </a:xfrm>
      </p:grpSpPr>
      <p:sp>
        <p:nvSpPr>
          <p:cNvPr id="7" name="Title 1"/>
          <p:cNvSpPr>
            <a:spLocks noGrp="1"/>
          </p:cNvSpPr>
          <p:nvPr>
            <p:ph type="title"/>
          </p:nvPr>
        </p:nvSpPr>
        <p:spPr>
          <a:xfrm>
            <a:off x="358559" y="548640"/>
            <a:ext cx="8426881" cy="642938"/>
          </a:xfrm>
          <a:prstGeom prst="rect">
            <a:avLst/>
          </a:prstGeom>
        </p:spPr>
        <p:txBody>
          <a:bodyPr>
            <a:normAutofit/>
          </a:bodyPr>
          <a:lstStyle>
            <a:lvl1pPr algn="l">
              <a:defRPr sz="2800" b="0" i="0">
                <a:solidFill>
                  <a:schemeClr val="tx1"/>
                </a:solidFill>
                <a:latin typeface="Museo Sans 500" panose="02000000000000000000" pitchFamily="2" charset="77"/>
              </a:defRPr>
            </a:lvl1pPr>
          </a:lstStyle>
          <a:p>
            <a:r>
              <a:rPr lang="en-US" smtClean="0"/>
              <a:t>Click to edit Master title style</a:t>
            </a:r>
            <a:endParaRPr lang="en-US" dirty="0"/>
          </a:p>
        </p:txBody>
      </p:sp>
      <p:sp>
        <p:nvSpPr>
          <p:cNvPr id="6" name="Chord 5">
            <a:extLst>
              <a:ext uri="{FF2B5EF4-FFF2-40B4-BE49-F238E27FC236}">
                <a16:creationId xmlns:a16="http://schemas.microsoft.com/office/drawing/2014/main" xmlns="" id="{840C8AEF-8009-484F-85AF-47D080EDA29E}"/>
              </a:ext>
            </a:extLst>
          </p:cNvPr>
          <p:cNvSpPr/>
          <p:nvPr/>
        </p:nvSpPr>
        <p:spPr bwMode="auto">
          <a:xfrm rot="10800000">
            <a:off x="211267" y="327636"/>
            <a:ext cx="192074" cy="197442"/>
          </a:xfrm>
          <a:prstGeom prst="chord">
            <a:avLst>
              <a:gd name="adj1" fmla="val 5420692"/>
              <a:gd name="adj2" fmla="val 16200000"/>
            </a:avLst>
          </a:prstGeom>
          <a:solidFill>
            <a:schemeClr val="tx1">
              <a:lumMod val="20000"/>
              <a:lumOff val="80000"/>
            </a:schemeClr>
          </a:solidFill>
          <a:ln>
            <a:noFill/>
          </a:ln>
          <a:effectLst/>
          <a:extLst/>
        </p:spPr>
        <p:txBody>
          <a:bodyPr vert="horz" wrap="square" lIns="85482" tIns="42743" rIns="85482" bIns="42743" numCol="1" rtlCol="0" anchor="t" anchorCtr="0" compatLnSpc="1">
            <a:prstTxWarp prst="textNoShape">
              <a:avLst/>
            </a:prstTxWarp>
          </a:bodyPr>
          <a:lstStyle/>
          <a:p>
            <a:pPr defTabSz="849173" fontAlgn="base">
              <a:spcBef>
                <a:spcPct val="0"/>
              </a:spcBef>
              <a:spcAft>
                <a:spcPct val="0"/>
              </a:spcAft>
            </a:pPr>
            <a:endParaRPr lang="en-US" sz="2196" dirty="0">
              <a:solidFill>
                <a:srgbClr val="7F8283"/>
              </a:solidFill>
              <a:latin typeface="Verdana" pitchFamily="34" charset="0"/>
            </a:endParaRPr>
          </a:p>
        </p:txBody>
      </p:sp>
      <p:sp>
        <p:nvSpPr>
          <p:cNvPr id="2" name="Footer Placeholder 1">
            <a:extLst>
              <a:ext uri="{FF2B5EF4-FFF2-40B4-BE49-F238E27FC236}">
                <a16:creationId xmlns:a16="http://schemas.microsoft.com/office/drawing/2014/main" xmlns="" id="{E20702E9-8BFE-C24B-8EBC-A11C92927C4D}"/>
              </a:ext>
            </a:extLst>
          </p:cNvPr>
          <p:cNvSpPr>
            <a:spLocks noGrp="1"/>
          </p:cNvSpPr>
          <p:nvPr>
            <p:ph type="ftr" sz="quarter" idx="14"/>
          </p:nvPr>
        </p:nvSpPr>
        <p:spPr/>
        <p:txBody>
          <a:bodyPr/>
          <a:lstStyle/>
          <a:p>
            <a:r>
              <a:rPr lang="en-US" smtClean="0">
                <a:solidFill>
                  <a:srgbClr val="404041"/>
                </a:solidFill>
              </a:rPr>
              <a:t>Midwest Lenders Association</a:t>
            </a:r>
            <a:endParaRPr lang="en-US">
              <a:solidFill>
                <a:srgbClr val="404041"/>
              </a:solidFill>
            </a:endParaRPr>
          </a:p>
        </p:txBody>
      </p:sp>
      <p:sp>
        <p:nvSpPr>
          <p:cNvPr id="3" name="Slide Number Placeholder 2">
            <a:extLst>
              <a:ext uri="{FF2B5EF4-FFF2-40B4-BE49-F238E27FC236}">
                <a16:creationId xmlns:a16="http://schemas.microsoft.com/office/drawing/2014/main" xmlns="" id="{946A077E-3BC9-F842-99FD-409D794D3DD3}"/>
              </a:ext>
            </a:extLst>
          </p:cNvPr>
          <p:cNvSpPr>
            <a:spLocks noGrp="1"/>
          </p:cNvSpPr>
          <p:nvPr>
            <p:ph type="sldNum" sz="quarter" idx="15"/>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9" name="Content Placeholder 8">
            <a:extLst>
              <a:ext uri="{FF2B5EF4-FFF2-40B4-BE49-F238E27FC236}">
                <a16:creationId xmlns:a16="http://schemas.microsoft.com/office/drawing/2014/main" xmlns="" id="{C600C056-FEB9-F847-A8FE-95859E26289F}"/>
              </a:ext>
            </a:extLst>
          </p:cNvPr>
          <p:cNvSpPr>
            <a:spLocks noGrp="1"/>
          </p:cNvSpPr>
          <p:nvPr>
            <p:ph sz="quarter" idx="16"/>
          </p:nvPr>
        </p:nvSpPr>
        <p:spPr>
          <a:xfrm>
            <a:off x="358559" y="1371600"/>
            <a:ext cx="8426881" cy="4565121"/>
          </a:xfrm>
        </p:spPr>
        <p:txBody>
          <a:bodyPr/>
          <a:lstStyle>
            <a:lvl1pPr marL="342900" indent="-342900">
              <a:buClr>
                <a:schemeClr val="bg1">
                  <a:lumMod val="65000"/>
                </a:schemeClr>
              </a:buClr>
              <a:buSzPct val="150000"/>
              <a:buFont typeface="Arial" panose="020B0604020202020204" pitchFamily="34" charset="0"/>
              <a:buChar char="•"/>
              <a:defRPr sz="2000"/>
            </a:lvl1pPr>
            <a:lvl2pPr>
              <a:buClr>
                <a:schemeClr val="tx2"/>
              </a:buClr>
              <a:defRPr sz="1800"/>
            </a:lvl2pPr>
            <a:lvl3pPr>
              <a:buClr>
                <a:schemeClr val="tx2"/>
              </a:buClr>
              <a:defRPr sz="1600"/>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a:extLst>
              <a:ext uri="{FF2B5EF4-FFF2-40B4-BE49-F238E27FC236}">
                <a16:creationId xmlns:a16="http://schemas.microsoft.com/office/drawing/2014/main" xmlns="" id="{07E59D8F-4BD8-144F-BCA0-DA3FBE80EE79}"/>
              </a:ext>
            </a:extLst>
          </p:cNvPr>
          <p:cNvSpPr>
            <a:spLocks noGrp="1"/>
          </p:cNvSpPr>
          <p:nvPr>
            <p:ph type="body" sz="quarter" idx="17" hasCustomPrompt="1"/>
          </p:nvPr>
        </p:nvSpPr>
        <p:spPr>
          <a:xfrm>
            <a:off x="358559" y="330532"/>
            <a:ext cx="3443288" cy="185145"/>
          </a:xfrm>
        </p:spPr>
        <p:txBody>
          <a:bodyPr>
            <a:noAutofit/>
          </a:bodyPr>
          <a:lstStyle>
            <a:lvl1pPr>
              <a:defRPr sz="900" b="1" i="0">
                <a:solidFill>
                  <a:schemeClr val="tx2"/>
                </a:solidFill>
                <a:latin typeface="Museo Sans 500" panose="02000000000000000000" pitchFamily="2" charset="77"/>
              </a:defRPr>
            </a:lvl1pPr>
          </a:lstStyle>
          <a:p>
            <a:pPr lvl="0"/>
            <a:r>
              <a:rPr lang="en-US" dirty="0"/>
              <a:t>EDIT MASTER TEXT STYLES</a:t>
            </a:r>
          </a:p>
        </p:txBody>
      </p:sp>
    </p:spTree>
    <p:extLst>
      <p:ext uri="{BB962C8B-B14F-4D97-AF65-F5344CB8AC3E}">
        <p14:creationId xmlns:p14="http://schemas.microsoft.com/office/powerpoint/2010/main" val="412661698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88739-1735-FD4B-A6A4-9AFAA645B978}"/>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
        <p:nvSpPr>
          <p:cNvPr id="3" name="Slide Number Placeholder 2">
            <a:extLst>
              <a:ext uri="{FF2B5EF4-FFF2-40B4-BE49-F238E27FC236}">
                <a16:creationId xmlns:a16="http://schemas.microsoft.com/office/drawing/2014/main" xmlns="" id="{53B81A9B-61A8-AF49-AC50-F651B7FF4955}"/>
              </a:ext>
            </a:extLst>
          </p:cNvPr>
          <p:cNvSpPr>
            <a:spLocks noGrp="1"/>
          </p:cNvSpPr>
          <p:nvPr>
            <p:ph type="sldNum" sz="quarter" idx="10"/>
          </p:nvPr>
        </p:nvSpPr>
        <p:spPr/>
        <p:txBody>
          <a:bodyPr/>
          <a:lstStyle/>
          <a:p>
            <a:fld id="{839D1246-EA95-F149-9963-985D7879D2E4}" type="slidenum">
              <a:rPr lang="en-US" smtClean="0">
                <a:solidFill>
                  <a:srgbClr val="404041"/>
                </a:solidFill>
              </a:rPr>
              <a:pPr/>
              <a:t>‹#›</a:t>
            </a:fld>
            <a:endParaRPr lang="en-US">
              <a:solidFill>
                <a:srgbClr val="404041"/>
              </a:solidFill>
            </a:endParaRPr>
          </a:p>
        </p:txBody>
      </p:sp>
      <p:sp>
        <p:nvSpPr>
          <p:cNvPr id="4" name="Footer Placeholder 3">
            <a:extLst>
              <a:ext uri="{FF2B5EF4-FFF2-40B4-BE49-F238E27FC236}">
                <a16:creationId xmlns:a16="http://schemas.microsoft.com/office/drawing/2014/main" xmlns="" id="{D2B5B9A7-5CF3-D44A-AFC2-025F9B5EE980}"/>
              </a:ext>
            </a:extLst>
          </p:cNvPr>
          <p:cNvSpPr>
            <a:spLocks noGrp="1"/>
          </p:cNvSpPr>
          <p:nvPr>
            <p:ph type="ftr" sz="quarter" idx="11"/>
          </p:nvPr>
        </p:nvSpPr>
        <p:spPr/>
        <p:txBody>
          <a:bodyPr/>
          <a:lstStyle/>
          <a:p>
            <a:r>
              <a:rPr lang="en-US" smtClean="0">
                <a:solidFill>
                  <a:srgbClr val="404041"/>
                </a:solidFill>
              </a:rPr>
              <a:t>Midwest Lenders Association</a:t>
            </a:r>
            <a:endParaRPr lang="en-US">
              <a:solidFill>
                <a:srgbClr val="404041"/>
              </a:solidFill>
            </a:endParaRPr>
          </a:p>
        </p:txBody>
      </p:sp>
    </p:spTree>
    <p:extLst>
      <p:ext uri="{BB962C8B-B14F-4D97-AF65-F5344CB8AC3E}">
        <p14:creationId xmlns:p14="http://schemas.microsoft.com/office/powerpoint/2010/main" val="37021820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6_Title Layout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2F8BFCC-9694-6642-8C61-44EF27824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p>
            <a:r>
              <a:rPr lang="en-US" smtClean="0"/>
              <a:t>Midwest Lenders Association</a:t>
            </a:r>
            <a:endParaRPr lang="en-US"/>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t>‹#›</a:t>
            </a:fld>
            <a:endParaRPr lang="en-US"/>
          </a:p>
        </p:txBody>
      </p:sp>
      <p:cxnSp>
        <p:nvCxnSpPr>
          <p:cNvPr id="12" name="Straight Connector 11">
            <a:extLst>
              <a:ext uri="{FF2B5EF4-FFF2-40B4-BE49-F238E27FC236}">
                <a16:creationId xmlns:a16="http://schemas.microsoft.com/office/drawing/2014/main" xmlns="" id="{C0E7052D-7525-8D48-99E6-4DB198B94D59}"/>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B23539B7-25DF-884A-8089-233B14CE0CFC}"/>
              </a:ext>
            </a:extLst>
          </p:cNvPr>
          <p:cNvSpPr txBox="1"/>
          <p:nvPr/>
        </p:nvSpPr>
        <p:spPr>
          <a:xfrm>
            <a:off x="287144" y="6437774"/>
            <a:ext cx="1856771" cy="207749"/>
          </a:xfrm>
          <a:prstGeom prst="rect">
            <a:avLst/>
          </a:prstGeom>
          <a:noFill/>
        </p:spPr>
        <p:txBody>
          <a:bodyPr wrap="square" rtlCol="0">
            <a:spAutoFit/>
          </a:bodyPr>
          <a:lstStyle/>
          <a:p>
            <a:r>
              <a:rPr lang="en-US" sz="750" b="1" i="0" dirty="0">
                <a:solidFill>
                  <a:schemeClr val="bg1"/>
                </a:solidFill>
                <a:latin typeface="Museo Sans 300" panose="02000000000000000000" pitchFamily="2" charset="77"/>
              </a:rPr>
              <a:t>Red Capital Group</a:t>
            </a:r>
          </a:p>
        </p:txBody>
      </p:sp>
    </p:spTree>
    <p:extLst>
      <p:ext uri="{BB962C8B-B14F-4D97-AF65-F5344CB8AC3E}">
        <p14:creationId xmlns:p14="http://schemas.microsoft.com/office/powerpoint/2010/main" val="37276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7_Title Layout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E17FEFE-528C-4E47-998E-E48DCBCCE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 y="0"/>
            <a:ext cx="9141024" cy="6858000"/>
          </a:xfrm>
          <a:prstGeom prst="rect">
            <a:avLst/>
          </a:prstGeom>
        </p:spPr>
      </p:pic>
      <p:sp>
        <p:nvSpPr>
          <p:cNvPr id="3" name="Title 2"/>
          <p:cNvSpPr>
            <a:spLocks noGrp="1" noChangeArrowheads="1"/>
          </p:cNvSpPr>
          <p:nvPr>
            <p:ph type="ctrTitle" sz="quarter"/>
          </p:nvPr>
        </p:nvSpPr>
        <p:spPr>
          <a:xfrm>
            <a:off x="358559" y="2286000"/>
            <a:ext cx="4284855" cy="1071563"/>
          </a:xfrm>
          <a:prstGeom prst="rect">
            <a:avLst/>
          </a:prstGeom>
        </p:spPr>
        <p:txBody>
          <a:bodyPr lIns="97323" rIns="97323" bIns="0" anchor="ctr">
            <a:normAutofit/>
          </a:bodyPr>
          <a:lstStyle>
            <a:lvl1pPr algn="ctr">
              <a:defRPr sz="2812" b="0" i="0">
                <a:solidFill>
                  <a:schemeClr val="bg1"/>
                </a:solidFill>
                <a:latin typeface="Museo Sans 500" panose="02000000000000000000" pitchFamily="2" charset="77"/>
              </a:defRPr>
            </a:lvl1pPr>
          </a:lstStyle>
          <a:p>
            <a:pPr lvl="0"/>
            <a:r>
              <a:rPr lang="en-US" noProof="0" smtClean="0"/>
              <a:t>Click to edit Master title style</a:t>
            </a:r>
            <a:endParaRPr lang="en-US" noProof="0" dirty="0"/>
          </a:p>
        </p:txBody>
      </p:sp>
      <p:sp>
        <p:nvSpPr>
          <p:cNvPr id="4" name="Subtitle 3"/>
          <p:cNvSpPr>
            <a:spLocks noGrp="1" noChangeArrowheads="1"/>
          </p:cNvSpPr>
          <p:nvPr>
            <p:ph type="subTitle" sz="quarter" idx="1"/>
          </p:nvPr>
        </p:nvSpPr>
        <p:spPr>
          <a:xfrm>
            <a:off x="6071699" y="4214812"/>
            <a:ext cx="2392377" cy="1071563"/>
          </a:xfrm>
          <a:prstGeom prst="rect">
            <a:avLst/>
          </a:prstGeom>
        </p:spPr>
        <p:txBody>
          <a:bodyPr lIns="97323" tIns="0" rIns="97323">
            <a:normAutofit/>
          </a:bodyPr>
          <a:lstStyle>
            <a:lvl1pPr marL="0" indent="0" algn="r">
              <a:buFont typeface="Wingdings 3" pitchFamily="18" charset="2"/>
              <a:buNone/>
              <a:defRPr sz="1500" b="0" i="0">
                <a:solidFill>
                  <a:schemeClr val="tx2"/>
                </a:solidFill>
                <a:latin typeface="Museo Sans 500" panose="02000000000000000000" pitchFamily="2" charset="77"/>
              </a:defRPr>
            </a:lvl1pPr>
          </a:lstStyle>
          <a:p>
            <a:pPr lvl="0"/>
            <a:r>
              <a:rPr lang="en-US" noProof="0" smtClean="0"/>
              <a:t>Click to edit Master subtitle style</a:t>
            </a:r>
            <a:endParaRPr lang="en-US" noProof="0" dirty="0"/>
          </a:p>
        </p:txBody>
      </p:sp>
      <p:sp>
        <p:nvSpPr>
          <p:cNvPr id="10" name="Footer Placeholder 9">
            <a:extLst>
              <a:ext uri="{FF2B5EF4-FFF2-40B4-BE49-F238E27FC236}">
                <a16:creationId xmlns:a16="http://schemas.microsoft.com/office/drawing/2014/main" xmlns="" id="{291D71DA-4448-3D4F-9CB2-3747B2AA5F8B}"/>
              </a:ext>
            </a:extLst>
          </p:cNvPr>
          <p:cNvSpPr>
            <a:spLocks noGrp="1"/>
          </p:cNvSpPr>
          <p:nvPr>
            <p:ph type="ftr" sz="quarter" idx="10"/>
          </p:nvPr>
        </p:nvSpPr>
        <p:spPr/>
        <p:txBody>
          <a:bodyPr/>
          <a:lstStyle/>
          <a:p>
            <a:r>
              <a:rPr lang="en-US" smtClean="0"/>
              <a:t>Midwest Lenders Association</a:t>
            </a:r>
            <a:endParaRPr lang="en-US"/>
          </a:p>
        </p:txBody>
      </p:sp>
      <p:sp>
        <p:nvSpPr>
          <p:cNvPr id="11" name="Slide Number Placeholder 10">
            <a:extLst>
              <a:ext uri="{FF2B5EF4-FFF2-40B4-BE49-F238E27FC236}">
                <a16:creationId xmlns:a16="http://schemas.microsoft.com/office/drawing/2014/main" xmlns="" id="{8B24B0B2-6507-7C41-AD0D-9D4688B5C0F6}"/>
              </a:ext>
            </a:extLst>
          </p:cNvPr>
          <p:cNvSpPr>
            <a:spLocks noGrp="1"/>
          </p:cNvSpPr>
          <p:nvPr>
            <p:ph type="sldNum" sz="quarter" idx="11"/>
          </p:nvPr>
        </p:nvSpPr>
        <p:spPr/>
        <p:txBody>
          <a:bodyPr/>
          <a:lstStyle/>
          <a:p>
            <a:fld id="{839D1246-EA95-F149-9963-985D7879D2E4}" type="slidenum">
              <a:rPr lang="en-US" smtClean="0"/>
              <a:t>‹#›</a:t>
            </a:fld>
            <a:endParaRPr lang="en-US"/>
          </a:p>
        </p:txBody>
      </p:sp>
      <p:cxnSp>
        <p:nvCxnSpPr>
          <p:cNvPr id="12" name="Straight Connector 11">
            <a:extLst>
              <a:ext uri="{FF2B5EF4-FFF2-40B4-BE49-F238E27FC236}">
                <a16:creationId xmlns:a16="http://schemas.microsoft.com/office/drawing/2014/main" xmlns="" id="{0447ED16-345B-6B43-A6B7-CD63E0CD3646}"/>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xmlns="" id="{04EDB260-72F5-EE4F-A31D-30D7626FDED2}"/>
              </a:ext>
            </a:extLst>
          </p:cNvPr>
          <p:cNvSpPr txBox="1"/>
          <p:nvPr/>
        </p:nvSpPr>
        <p:spPr>
          <a:xfrm>
            <a:off x="287144" y="6437774"/>
            <a:ext cx="1856771" cy="207749"/>
          </a:xfrm>
          <a:prstGeom prst="rect">
            <a:avLst/>
          </a:prstGeom>
          <a:noFill/>
        </p:spPr>
        <p:txBody>
          <a:bodyPr wrap="square" rtlCol="0">
            <a:spAutoFit/>
          </a:bodyPr>
          <a:lstStyle/>
          <a:p>
            <a:r>
              <a:rPr lang="en-US" sz="750" b="1" i="0" dirty="0">
                <a:solidFill>
                  <a:schemeClr val="bg1"/>
                </a:solidFill>
                <a:latin typeface="Museo Sans 300" panose="02000000000000000000" pitchFamily="2" charset="77"/>
              </a:rPr>
              <a:t>Red Capital Group</a:t>
            </a:r>
          </a:p>
        </p:txBody>
      </p:sp>
    </p:spTree>
    <p:extLst>
      <p:ext uri="{BB962C8B-B14F-4D97-AF65-F5344CB8AC3E}">
        <p14:creationId xmlns:p14="http://schemas.microsoft.com/office/powerpoint/2010/main" val="214168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6 lines">
    <p:spTree>
      <p:nvGrpSpPr>
        <p:cNvPr id="1" name=""/>
        <p:cNvGrpSpPr/>
        <p:nvPr/>
      </p:nvGrpSpPr>
      <p:grpSpPr>
        <a:xfrm>
          <a:off x="0" y="0"/>
          <a:ext cx="0" cy="0"/>
          <a:chOff x="0" y="0"/>
          <a:chExt cx="0" cy="0"/>
        </a:xfrm>
      </p:grpSpPr>
      <p:sp>
        <p:nvSpPr>
          <p:cNvPr id="28" name="Content Placeholder 27">
            <a:extLst>
              <a:ext uri="{FF2B5EF4-FFF2-40B4-BE49-F238E27FC236}">
                <a16:creationId xmlns:a16="http://schemas.microsoft.com/office/drawing/2014/main" xmlns="" id="{06836488-26F4-0241-9363-08452B5A1F78}"/>
              </a:ext>
            </a:extLst>
          </p:cNvPr>
          <p:cNvSpPr>
            <a:spLocks noGrp="1"/>
          </p:cNvSpPr>
          <p:nvPr>
            <p:ph sz="quarter" idx="12"/>
          </p:nvPr>
        </p:nvSpPr>
        <p:spPr>
          <a:xfrm>
            <a:off x="2904180" y="1358148"/>
            <a:ext cx="5498897" cy="447937"/>
          </a:xfrm>
        </p:spPr>
        <p:txBody>
          <a:bodyPr>
            <a:normAutofit/>
          </a:bodyPr>
          <a:lstStyle>
            <a:lvl1pPr algn="r">
              <a:defRPr sz="2812" b="0" i="0">
                <a:latin typeface="Museo Sans 500" panose="02000000000000000000" pitchFamily="2" charset="77"/>
              </a:defRPr>
            </a:lvl1pPr>
          </a:lstStyle>
          <a:p>
            <a:pPr lvl="0"/>
            <a:r>
              <a:rPr lang="en-US" smtClean="0"/>
              <a:t>Click to edit Master text styles</a:t>
            </a:r>
          </a:p>
        </p:txBody>
      </p:sp>
      <p:sp>
        <p:nvSpPr>
          <p:cNvPr id="29" name="Content Placeholder 27">
            <a:extLst>
              <a:ext uri="{FF2B5EF4-FFF2-40B4-BE49-F238E27FC236}">
                <a16:creationId xmlns:a16="http://schemas.microsoft.com/office/drawing/2014/main" xmlns="" id="{C50DE7B5-5792-154B-81DC-37CE1CC1D4F8}"/>
              </a:ext>
            </a:extLst>
          </p:cNvPr>
          <p:cNvSpPr>
            <a:spLocks noGrp="1"/>
          </p:cNvSpPr>
          <p:nvPr>
            <p:ph sz="quarter" idx="13"/>
          </p:nvPr>
        </p:nvSpPr>
        <p:spPr>
          <a:xfrm>
            <a:off x="644218" y="1349835"/>
            <a:ext cx="223467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cxnSp>
        <p:nvCxnSpPr>
          <p:cNvPr id="8" name="Straight Connector 7">
            <a:extLst>
              <a:ext uri="{FF2B5EF4-FFF2-40B4-BE49-F238E27FC236}">
                <a16:creationId xmlns:a16="http://schemas.microsoft.com/office/drawing/2014/main" xmlns="" id="{0E3EA191-4D63-E24A-B5A4-0D40EDF98983}"/>
              </a:ext>
            </a:extLst>
          </p:cNvPr>
          <p:cNvCxnSpPr/>
          <p:nvPr/>
        </p:nvCxnSpPr>
        <p:spPr bwMode="auto">
          <a:xfrm>
            <a:off x="715630" y="1357313"/>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Connector 12">
            <a:extLst>
              <a:ext uri="{FF2B5EF4-FFF2-40B4-BE49-F238E27FC236}">
                <a16:creationId xmlns:a16="http://schemas.microsoft.com/office/drawing/2014/main" xmlns="" id="{8D07D3A9-E45C-8D43-BBFB-14A00B891A44}"/>
              </a:ext>
            </a:extLst>
          </p:cNvPr>
          <p:cNvCxnSpPr/>
          <p:nvPr/>
        </p:nvCxnSpPr>
        <p:spPr bwMode="auto">
          <a:xfrm>
            <a:off x="715630" y="2268142"/>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Connector 16">
            <a:extLst>
              <a:ext uri="{FF2B5EF4-FFF2-40B4-BE49-F238E27FC236}">
                <a16:creationId xmlns:a16="http://schemas.microsoft.com/office/drawing/2014/main" xmlns="" id="{64E62A4B-18D1-1644-8901-DB0CCFBF1882}"/>
              </a:ext>
            </a:extLst>
          </p:cNvPr>
          <p:cNvCxnSpPr/>
          <p:nvPr/>
        </p:nvCxnSpPr>
        <p:spPr bwMode="auto">
          <a:xfrm>
            <a:off x="715630" y="3178970"/>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a:extLst>
              <a:ext uri="{FF2B5EF4-FFF2-40B4-BE49-F238E27FC236}">
                <a16:creationId xmlns:a16="http://schemas.microsoft.com/office/drawing/2014/main" xmlns="" id="{12FF74DB-651A-EE42-BF55-4EDCC2F03CE6}"/>
              </a:ext>
            </a:extLst>
          </p:cNvPr>
          <p:cNvCxnSpPr/>
          <p:nvPr/>
        </p:nvCxnSpPr>
        <p:spPr bwMode="auto">
          <a:xfrm>
            <a:off x="715630" y="4089798"/>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24">
            <a:extLst>
              <a:ext uri="{FF2B5EF4-FFF2-40B4-BE49-F238E27FC236}">
                <a16:creationId xmlns:a16="http://schemas.microsoft.com/office/drawing/2014/main" xmlns="" id="{766F38C1-47BC-4348-8EE9-1A8FF8AB285A}"/>
              </a:ext>
            </a:extLst>
          </p:cNvPr>
          <p:cNvCxnSpPr/>
          <p:nvPr/>
        </p:nvCxnSpPr>
        <p:spPr bwMode="auto">
          <a:xfrm>
            <a:off x="715630" y="5000627"/>
            <a:ext cx="7712739"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6" name="Content Placeholder 27">
            <a:extLst>
              <a:ext uri="{FF2B5EF4-FFF2-40B4-BE49-F238E27FC236}">
                <a16:creationId xmlns:a16="http://schemas.microsoft.com/office/drawing/2014/main" xmlns="" id="{0C7F3B09-9F69-9D4F-8A60-895FD9817397}"/>
              </a:ext>
            </a:extLst>
          </p:cNvPr>
          <p:cNvSpPr>
            <a:spLocks noGrp="1"/>
          </p:cNvSpPr>
          <p:nvPr>
            <p:ph sz="quarter" idx="14"/>
          </p:nvPr>
        </p:nvSpPr>
        <p:spPr>
          <a:xfrm>
            <a:off x="2904180" y="2268976"/>
            <a:ext cx="5498897" cy="447937"/>
          </a:xfrm>
        </p:spPr>
        <p:txBody>
          <a:bodyPr>
            <a:normAutofit/>
          </a:bodyPr>
          <a:lstStyle>
            <a:lvl1pPr algn="r">
              <a:defRPr sz="2812" b="0" i="0">
                <a:latin typeface="Museo Sans 500" panose="02000000000000000000" pitchFamily="2" charset="77"/>
              </a:defRPr>
            </a:lvl1pPr>
          </a:lstStyle>
          <a:p>
            <a:pPr lvl="0"/>
            <a:r>
              <a:rPr lang="en-US" smtClean="0"/>
              <a:t>Click to edit Master text styles</a:t>
            </a:r>
          </a:p>
        </p:txBody>
      </p:sp>
      <p:sp>
        <p:nvSpPr>
          <p:cNvPr id="37" name="Content Placeholder 27">
            <a:extLst>
              <a:ext uri="{FF2B5EF4-FFF2-40B4-BE49-F238E27FC236}">
                <a16:creationId xmlns:a16="http://schemas.microsoft.com/office/drawing/2014/main" xmlns="" id="{095A0A8F-ECDD-FC40-8CF0-9A6BFF5EF258}"/>
              </a:ext>
            </a:extLst>
          </p:cNvPr>
          <p:cNvSpPr>
            <a:spLocks noGrp="1"/>
          </p:cNvSpPr>
          <p:nvPr>
            <p:ph sz="quarter" idx="15"/>
          </p:nvPr>
        </p:nvSpPr>
        <p:spPr>
          <a:xfrm>
            <a:off x="644218" y="2260663"/>
            <a:ext cx="223467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8" name="Content Placeholder 27">
            <a:extLst>
              <a:ext uri="{FF2B5EF4-FFF2-40B4-BE49-F238E27FC236}">
                <a16:creationId xmlns:a16="http://schemas.microsoft.com/office/drawing/2014/main" xmlns="" id="{B0553FAA-CD37-B448-88D4-D128BD9B4EA3}"/>
              </a:ext>
            </a:extLst>
          </p:cNvPr>
          <p:cNvSpPr>
            <a:spLocks noGrp="1"/>
          </p:cNvSpPr>
          <p:nvPr>
            <p:ph sz="quarter" idx="16"/>
          </p:nvPr>
        </p:nvSpPr>
        <p:spPr>
          <a:xfrm>
            <a:off x="2904180" y="3179805"/>
            <a:ext cx="5498897" cy="447937"/>
          </a:xfrm>
        </p:spPr>
        <p:txBody>
          <a:bodyPr>
            <a:normAutofit/>
          </a:bodyPr>
          <a:lstStyle>
            <a:lvl1pPr algn="r">
              <a:defRPr sz="2812" b="0" i="0">
                <a:latin typeface="Museo Sans 500" panose="02000000000000000000" pitchFamily="2" charset="77"/>
              </a:defRPr>
            </a:lvl1pPr>
          </a:lstStyle>
          <a:p>
            <a:pPr lvl="0"/>
            <a:r>
              <a:rPr lang="en-US" smtClean="0"/>
              <a:t>Click to edit Master text styles</a:t>
            </a:r>
          </a:p>
        </p:txBody>
      </p:sp>
      <p:sp>
        <p:nvSpPr>
          <p:cNvPr id="39" name="Content Placeholder 27">
            <a:extLst>
              <a:ext uri="{FF2B5EF4-FFF2-40B4-BE49-F238E27FC236}">
                <a16:creationId xmlns:a16="http://schemas.microsoft.com/office/drawing/2014/main" xmlns="" id="{FEBF0139-6E04-BB4A-998F-6E98E0693C6E}"/>
              </a:ext>
            </a:extLst>
          </p:cNvPr>
          <p:cNvSpPr>
            <a:spLocks noGrp="1"/>
          </p:cNvSpPr>
          <p:nvPr>
            <p:ph sz="quarter" idx="17"/>
          </p:nvPr>
        </p:nvSpPr>
        <p:spPr>
          <a:xfrm>
            <a:off x="644218" y="3171492"/>
            <a:ext cx="223467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40" name="Content Placeholder 27">
            <a:extLst>
              <a:ext uri="{FF2B5EF4-FFF2-40B4-BE49-F238E27FC236}">
                <a16:creationId xmlns:a16="http://schemas.microsoft.com/office/drawing/2014/main" xmlns="" id="{D49833E0-AAB5-BF45-AB47-792331F40B73}"/>
              </a:ext>
            </a:extLst>
          </p:cNvPr>
          <p:cNvSpPr>
            <a:spLocks noGrp="1"/>
          </p:cNvSpPr>
          <p:nvPr>
            <p:ph sz="quarter" idx="18"/>
          </p:nvPr>
        </p:nvSpPr>
        <p:spPr>
          <a:xfrm>
            <a:off x="2904180" y="4090633"/>
            <a:ext cx="5498897" cy="447937"/>
          </a:xfrm>
        </p:spPr>
        <p:txBody>
          <a:bodyPr>
            <a:normAutofit/>
          </a:bodyPr>
          <a:lstStyle>
            <a:lvl1pPr algn="r">
              <a:defRPr sz="2812" b="0" i="0">
                <a:latin typeface="Museo Sans 500" panose="02000000000000000000" pitchFamily="2" charset="77"/>
              </a:defRPr>
            </a:lvl1pPr>
          </a:lstStyle>
          <a:p>
            <a:pPr lvl="0"/>
            <a:r>
              <a:rPr lang="en-US" smtClean="0"/>
              <a:t>Click to edit Master text styles</a:t>
            </a:r>
          </a:p>
        </p:txBody>
      </p:sp>
      <p:sp>
        <p:nvSpPr>
          <p:cNvPr id="41" name="Content Placeholder 27">
            <a:extLst>
              <a:ext uri="{FF2B5EF4-FFF2-40B4-BE49-F238E27FC236}">
                <a16:creationId xmlns:a16="http://schemas.microsoft.com/office/drawing/2014/main" xmlns="" id="{8686D180-AB5A-DD4E-80F4-E2C2687E5AEA}"/>
              </a:ext>
            </a:extLst>
          </p:cNvPr>
          <p:cNvSpPr>
            <a:spLocks noGrp="1"/>
          </p:cNvSpPr>
          <p:nvPr>
            <p:ph sz="quarter" idx="19"/>
          </p:nvPr>
        </p:nvSpPr>
        <p:spPr>
          <a:xfrm>
            <a:off x="644218" y="4082320"/>
            <a:ext cx="223467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42" name="Content Placeholder 27">
            <a:extLst>
              <a:ext uri="{FF2B5EF4-FFF2-40B4-BE49-F238E27FC236}">
                <a16:creationId xmlns:a16="http://schemas.microsoft.com/office/drawing/2014/main" xmlns="" id="{F44D5119-124D-094A-9651-1AFEC1B73928}"/>
              </a:ext>
            </a:extLst>
          </p:cNvPr>
          <p:cNvSpPr>
            <a:spLocks noGrp="1"/>
          </p:cNvSpPr>
          <p:nvPr>
            <p:ph sz="quarter" idx="20"/>
          </p:nvPr>
        </p:nvSpPr>
        <p:spPr>
          <a:xfrm>
            <a:off x="2904180" y="5010390"/>
            <a:ext cx="5498897" cy="447937"/>
          </a:xfrm>
        </p:spPr>
        <p:txBody>
          <a:bodyPr>
            <a:normAutofit/>
          </a:bodyPr>
          <a:lstStyle>
            <a:lvl1pPr algn="r">
              <a:defRPr sz="2812" b="0" i="0">
                <a:latin typeface="Museo Sans 500" panose="02000000000000000000" pitchFamily="2" charset="77"/>
              </a:defRPr>
            </a:lvl1pPr>
          </a:lstStyle>
          <a:p>
            <a:pPr lvl="0"/>
            <a:r>
              <a:rPr lang="en-US" smtClean="0"/>
              <a:t>Click to edit Master text styles</a:t>
            </a:r>
          </a:p>
        </p:txBody>
      </p:sp>
      <p:sp>
        <p:nvSpPr>
          <p:cNvPr id="43" name="Content Placeholder 27">
            <a:extLst>
              <a:ext uri="{FF2B5EF4-FFF2-40B4-BE49-F238E27FC236}">
                <a16:creationId xmlns:a16="http://schemas.microsoft.com/office/drawing/2014/main" xmlns="" id="{A0923D27-464D-7540-AB20-2A2A919F2D4D}"/>
              </a:ext>
            </a:extLst>
          </p:cNvPr>
          <p:cNvSpPr>
            <a:spLocks noGrp="1"/>
          </p:cNvSpPr>
          <p:nvPr>
            <p:ph sz="quarter" idx="21"/>
          </p:nvPr>
        </p:nvSpPr>
        <p:spPr>
          <a:xfrm>
            <a:off x="644218" y="5002077"/>
            <a:ext cx="223467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45" name="Footer Placeholder 44">
            <a:extLst>
              <a:ext uri="{FF2B5EF4-FFF2-40B4-BE49-F238E27FC236}">
                <a16:creationId xmlns:a16="http://schemas.microsoft.com/office/drawing/2014/main" xmlns="" id="{AA58780D-3CE2-A94C-9FA6-B9787DFD6BC5}"/>
              </a:ext>
            </a:extLst>
          </p:cNvPr>
          <p:cNvSpPr>
            <a:spLocks noGrp="1"/>
          </p:cNvSpPr>
          <p:nvPr>
            <p:ph type="ftr" sz="quarter" idx="22"/>
          </p:nvPr>
        </p:nvSpPr>
        <p:spPr>
          <a:xfrm>
            <a:off x="5428971" y="6356450"/>
            <a:ext cx="3085691" cy="364628"/>
          </a:xfrm>
        </p:spPr>
        <p:txBody>
          <a:bodyPr/>
          <a:lstStyle>
            <a:lvl1pPr algn="r">
              <a:defRPr b="0" i="0">
                <a:solidFill>
                  <a:schemeClr val="tx1"/>
                </a:solidFill>
                <a:latin typeface="Museo Sans 300" panose="02000000000000000000" pitchFamily="2" charset="77"/>
              </a:defRPr>
            </a:lvl1pPr>
          </a:lstStyle>
          <a:p>
            <a:r>
              <a:rPr lang="en-US" smtClean="0"/>
              <a:t>Midwest Lenders Association</a:t>
            </a:r>
            <a:endParaRPr lang="en-US"/>
          </a:p>
        </p:txBody>
      </p:sp>
      <p:sp>
        <p:nvSpPr>
          <p:cNvPr id="46" name="Slide Number Placeholder 45">
            <a:extLst>
              <a:ext uri="{FF2B5EF4-FFF2-40B4-BE49-F238E27FC236}">
                <a16:creationId xmlns:a16="http://schemas.microsoft.com/office/drawing/2014/main" xmlns="" id="{4DB6B9D3-0DB6-494D-ABCB-B10E3E0FB6E7}"/>
              </a:ext>
            </a:extLst>
          </p:cNvPr>
          <p:cNvSpPr>
            <a:spLocks noGrp="1"/>
          </p:cNvSpPr>
          <p:nvPr>
            <p:ph type="sldNum" sz="quarter" idx="23"/>
          </p:nvPr>
        </p:nvSpPr>
        <p:spPr/>
        <p:txBody>
          <a:bodyPr/>
          <a:lstStyle>
            <a:lvl1pPr>
              <a:defRPr sz="750"/>
            </a:lvl1pPr>
          </a:lstStyle>
          <a:p>
            <a:fld id="{839D1246-EA95-F149-9963-985D7879D2E4}" type="slidenum">
              <a:rPr lang="en-US" smtClean="0"/>
              <a:t>‹#›</a:t>
            </a:fld>
            <a:endParaRPr lang="en-US"/>
          </a:p>
        </p:txBody>
      </p:sp>
      <p:sp>
        <p:nvSpPr>
          <p:cNvPr id="2" name="Title 1">
            <a:extLst>
              <a:ext uri="{FF2B5EF4-FFF2-40B4-BE49-F238E27FC236}">
                <a16:creationId xmlns:a16="http://schemas.microsoft.com/office/drawing/2014/main" xmlns="" id="{CC2EF845-0A13-CA4D-A179-F7C58B1C0029}"/>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39465263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5 x 2 lines">
    <p:spTree>
      <p:nvGrpSpPr>
        <p:cNvPr id="1" name=""/>
        <p:cNvGrpSpPr/>
        <p:nvPr/>
      </p:nvGrpSpPr>
      <p:grpSpPr>
        <a:xfrm>
          <a:off x="0" y="0"/>
          <a:ext cx="0" cy="0"/>
          <a:chOff x="0" y="0"/>
          <a:chExt cx="0" cy="0"/>
        </a:xfrm>
      </p:grpSpPr>
      <p:sp>
        <p:nvSpPr>
          <p:cNvPr id="27" name="Content Placeholder 27">
            <a:extLst>
              <a:ext uri="{FF2B5EF4-FFF2-40B4-BE49-F238E27FC236}">
                <a16:creationId xmlns:a16="http://schemas.microsoft.com/office/drawing/2014/main" xmlns="" id="{F896E5C4-D977-7848-BFBE-8F7FE7EABC5A}"/>
              </a:ext>
            </a:extLst>
          </p:cNvPr>
          <p:cNvSpPr>
            <a:spLocks noGrp="1"/>
          </p:cNvSpPr>
          <p:nvPr>
            <p:ph sz="quarter" idx="14"/>
          </p:nvPr>
        </p:nvSpPr>
        <p:spPr>
          <a:xfrm>
            <a:off x="644218" y="2480892"/>
            <a:ext cx="3570711"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0" name="Content Placeholder 27">
            <a:extLst>
              <a:ext uri="{FF2B5EF4-FFF2-40B4-BE49-F238E27FC236}">
                <a16:creationId xmlns:a16="http://schemas.microsoft.com/office/drawing/2014/main" xmlns="" id="{46310818-BC4A-F248-8A51-6A32CC37D4C9}"/>
              </a:ext>
            </a:extLst>
          </p:cNvPr>
          <p:cNvSpPr>
            <a:spLocks noGrp="1"/>
          </p:cNvSpPr>
          <p:nvPr>
            <p:ph sz="quarter" idx="15"/>
          </p:nvPr>
        </p:nvSpPr>
        <p:spPr>
          <a:xfrm>
            <a:off x="644217" y="2260663"/>
            <a:ext cx="3570711"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1" name="Content Placeholder 27">
            <a:extLst>
              <a:ext uri="{FF2B5EF4-FFF2-40B4-BE49-F238E27FC236}">
                <a16:creationId xmlns:a16="http://schemas.microsoft.com/office/drawing/2014/main" xmlns="" id="{26BFB2B4-B5B8-1D4A-9A76-D2BEC841543D}"/>
              </a:ext>
            </a:extLst>
          </p:cNvPr>
          <p:cNvSpPr>
            <a:spLocks noGrp="1"/>
          </p:cNvSpPr>
          <p:nvPr>
            <p:ph sz="quarter" idx="16"/>
          </p:nvPr>
        </p:nvSpPr>
        <p:spPr>
          <a:xfrm>
            <a:off x="644218" y="3400649"/>
            <a:ext cx="3570711"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2" name="Content Placeholder 27">
            <a:extLst>
              <a:ext uri="{FF2B5EF4-FFF2-40B4-BE49-F238E27FC236}">
                <a16:creationId xmlns:a16="http://schemas.microsoft.com/office/drawing/2014/main" xmlns="" id="{1A0DF7FB-DC32-D048-9515-BAC8DCD7F87D}"/>
              </a:ext>
            </a:extLst>
          </p:cNvPr>
          <p:cNvSpPr>
            <a:spLocks noGrp="1"/>
          </p:cNvSpPr>
          <p:nvPr>
            <p:ph sz="quarter" idx="17"/>
          </p:nvPr>
        </p:nvSpPr>
        <p:spPr>
          <a:xfrm>
            <a:off x="644217" y="3180421"/>
            <a:ext cx="3570711"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3" name="Content Placeholder 27">
            <a:extLst>
              <a:ext uri="{FF2B5EF4-FFF2-40B4-BE49-F238E27FC236}">
                <a16:creationId xmlns:a16="http://schemas.microsoft.com/office/drawing/2014/main" xmlns="" id="{E2CD3DD6-D8D8-2246-859F-1A9F094EC5A2}"/>
              </a:ext>
            </a:extLst>
          </p:cNvPr>
          <p:cNvSpPr>
            <a:spLocks noGrp="1"/>
          </p:cNvSpPr>
          <p:nvPr>
            <p:ph sz="quarter" idx="18"/>
          </p:nvPr>
        </p:nvSpPr>
        <p:spPr>
          <a:xfrm>
            <a:off x="644218" y="4311477"/>
            <a:ext cx="3570711"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34" name="Content Placeholder 27">
            <a:extLst>
              <a:ext uri="{FF2B5EF4-FFF2-40B4-BE49-F238E27FC236}">
                <a16:creationId xmlns:a16="http://schemas.microsoft.com/office/drawing/2014/main" xmlns="" id="{2B00FC72-DAB6-E04F-9EC2-CB77B8854C53}"/>
              </a:ext>
            </a:extLst>
          </p:cNvPr>
          <p:cNvSpPr>
            <a:spLocks noGrp="1"/>
          </p:cNvSpPr>
          <p:nvPr>
            <p:ph sz="quarter" idx="19"/>
          </p:nvPr>
        </p:nvSpPr>
        <p:spPr>
          <a:xfrm>
            <a:off x="644217" y="4091249"/>
            <a:ext cx="3570711"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35" name="Content Placeholder 27">
            <a:extLst>
              <a:ext uri="{FF2B5EF4-FFF2-40B4-BE49-F238E27FC236}">
                <a16:creationId xmlns:a16="http://schemas.microsoft.com/office/drawing/2014/main" xmlns="" id="{CECBD545-289B-B84E-9A87-EB7967AE815F}"/>
              </a:ext>
            </a:extLst>
          </p:cNvPr>
          <p:cNvSpPr>
            <a:spLocks noGrp="1"/>
          </p:cNvSpPr>
          <p:nvPr>
            <p:ph sz="quarter" idx="20"/>
          </p:nvPr>
        </p:nvSpPr>
        <p:spPr>
          <a:xfrm>
            <a:off x="644218" y="5222306"/>
            <a:ext cx="3570711"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44" name="Content Placeholder 27">
            <a:extLst>
              <a:ext uri="{FF2B5EF4-FFF2-40B4-BE49-F238E27FC236}">
                <a16:creationId xmlns:a16="http://schemas.microsoft.com/office/drawing/2014/main" xmlns="" id="{A15B6867-07D9-7B48-8206-E769AF7AE19A}"/>
              </a:ext>
            </a:extLst>
          </p:cNvPr>
          <p:cNvSpPr>
            <a:spLocks noGrp="1"/>
          </p:cNvSpPr>
          <p:nvPr>
            <p:ph sz="quarter" idx="21"/>
          </p:nvPr>
        </p:nvSpPr>
        <p:spPr>
          <a:xfrm>
            <a:off x="644217" y="5002077"/>
            <a:ext cx="3570711"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28" name="Content Placeholder 27">
            <a:extLst>
              <a:ext uri="{FF2B5EF4-FFF2-40B4-BE49-F238E27FC236}">
                <a16:creationId xmlns:a16="http://schemas.microsoft.com/office/drawing/2014/main" xmlns="" id="{06836488-26F4-0241-9363-08452B5A1F78}"/>
              </a:ext>
            </a:extLst>
          </p:cNvPr>
          <p:cNvSpPr>
            <a:spLocks noGrp="1"/>
          </p:cNvSpPr>
          <p:nvPr>
            <p:ph sz="quarter" idx="12"/>
          </p:nvPr>
        </p:nvSpPr>
        <p:spPr>
          <a:xfrm>
            <a:off x="644218" y="1570063"/>
            <a:ext cx="3570711"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29" name="Content Placeholder 27">
            <a:extLst>
              <a:ext uri="{FF2B5EF4-FFF2-40B4-BE49-F238E27FC236}">
                <a16:creationId xmlns:a16="http://schemas.microsoft.com/office/drawing/2014/main" xmlns="" id="{C50DE7B5-5792-154B-81DC-37CE1CC1D4F8}"/>
              </a:ext>
            </a:extLst>
          </p:cNvPr>
          <p:cNvSpPr>
            <a:spLocks noGrp="1"/>
          </p:cNvSpPr>
          <p:nvPr>
            <p:ph sz="quarter" idx="13"/>
          </p:nvPr>
        </p:nvSpPr>
        <p:spPr>
          <a:xfrm>
            <a:off x="644217" y="1349835"/>
            <a:ext cx="3570711"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cxnSp>
        <p:nvCxnSpPr>
          <p:cNvPr id="8" name="Straight Connector 7">
            <a:extLst>
              <a:ext uri="{FF2B5EF4-FFF2-40B4-BE49-F238E27FC236}">
                <a16:creationId xmlns:a16="http://schemas.microsoft.com/office/drawing/2014/main" xmlns="" id="{0E3EA191-4D63-E24A-B5A4-0D40EDF98983}"/>
              </a:ext>
            </a:extLst>
          </p:cNvPr>
          <p:cNvCxnSpPr>
            <a:cxnSpLocks/>
          </p:cNvCxnSpPr>
          <p:nvPr/>
        </p:nvCxnSpPr>
        <p:spPr bwMode="auto">
          <a:xfrm>
            <a:off x="715630" y="1357313"/>
            <a:ext cx="3502045"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Connector 12">
            <a:extLst>
              <a:ext uri="{FF2B5EF4-FFF2-40B4-BE49-F238E27FC236}">
                <a16:creationId xmlns:a16="http://schemas.microsoft.com/office/drawing/2014/main" xmlns="" id="{8D07D3A9-E45C-8D43-BBFB-14A00B891A44}"/>
              </a:ext>
            </a:extLst>
          </p:cNvPr>
          <p:cNvCxnSpPr>
            <a:cxnSpLocks/>
          </p:cNvCxnSpPr>
          <p:nvPr/>
        </p:nvCxnSpPr>
        <p:spPr bwMode="auto">
          <a:xfrm flipV="1">
            <a:off x="715630" y="2268142"/>
            <a:ext cx="3502045" cy="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Connector 16">
            <a:extLst>
              <a:ext uri="{FF2B5EF4-FFF2-40B4-BE49-F238E27FC236}">
                <a16:creationId xmlns:a16="http://schemas.microsoft.com/office/drawing/2014/main" xmlns="" id="{64E62A4B-18D1-1644-8901-DB0CCFBF1882}"/>
              </a:ext>
            </a:extLst>
          </p:cNvPr>
          <p:cNvCxnSpPr>
            <a:cxnSpLocks/>
          </p:cNvCxnSpPr>
          <p:nvPr/>
        </p:nvCxnSpPr>
        <p:spPr bwMode="auto">
          <a:xfrm>
            <a:off x="715630" y="3178970"/>
            <a:ext cx="3502045" cy="145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a:extLst>
              <a:ext uri="{FF2B5EF4-FFF2-40B4-BE49-F238E27FC236}">
                <a16:creationId xmlns:a16="http://schemas.microsoft.com/office/drawing/2014/main" xmlns="" id="{12FF74DB-651A-EE42-BF55-4EDCC2F03CE6}"/>
              </a:ext>
            </a:extLst>
          </p:cNvPr>
          <p:cNvCxnSpPr>
            <a:cxnSpLocks/>
          </p:cNvCxnSpPr>
          <p:nvPr/>
        </p:nvCxnSpPr>
        <p:spPr bwMode="auto">
          <a:xfrm>
            <a:off x="715630" y="4089798"/>
            <a:ext cx="3502045" cy="145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24">
            <a:extLst>
              <a:ext uri="{FF2B5EF4-FFF2-40B4-BE49-F238E27FC236}">
                <a16:creationId xmlns:a16="http://schemas.microsoft.com/office/drawing/2014/main" xmlns="" id="{766F38C1-47BC-4348-8EE9-1A8FF8AB285A}"/>
              </a:ext>
            </a:extLst>
          </p:cNvPr>
          <p:cNvCxnSpPr>
            <a:cxnSpLocks/>
          </p:cNvCxnSpPr>
          <p:nvPr/>
        </p:nvCxnSpPr>
        <p:spPr bwMode="auto">
          <a:xfrm>
            <a:off x="715630" y="5000627"/>
            <a:ext cx="3502045"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Content Placeholder 27">
            <a:extLst>
              <a:ext uri="{FF2B5EF4-FFF2-40B4-BE49-F238E27FC236}">
                <a16:creationId xmlns:a16="http://schemas.microsoft.com/office/drawing/2014/main" xmlns="" id="{802C6B93-53E9-B748-B4AE-D38E657EDB42}"/>
              </a:ext>
            </a:extLst>
          </p:cNvPr>
          <p:cNvSpPr>
            <a:spLocks noGrp="1"/>
          </p:cNvSpPr>
          <p:nvPr>
            <p:ph sz="quarter" idx="22"/>
          </p:nvPr>
        </p:nvSpPr>
        <p:spPr>
          <a:xfrm>
            <a:off x="4857657" y="2480892"/>
            <a:ext cx="3659980"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61" name="Content Placeholder 27">
            <a:extLst>
              <a:ext uri="{FF2B5EF4-FFF2-40B4-BE49-F238E27FC236}">
                <a16:creationId xmlns:a16="http://schemas.microsoft.com/office/drawing/2014/main" xmlns="" id="{27732561-41D2-F549-BD3A-B48927774504}"/>
              </a:ext>
            </a:extLst>
          </p:cNvPr>
          <p:cNvSpPr>
            <a:spLocks noGrp="1"/>
          </p:cNvSpPr>
          <p:nvPr>
            <p:ph sz="quarter" idx="23"/>
          </p:nvPr>
        </p:nvSpPr>
        <p:spPr>
          <a:xfrm>
            <a:off x="4857656" y="2260663"/>
            <a:ext cx="365998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62" name="Content Placeholder 27">
            <a:extLst>
              <a:ext uri="{FF2B5EF4-FFF2-40B4-BE49-F238E27FC236}">
                <a16:creationId xmlns:a16="http://schemas.microsoft.com/office/drawing/2014/main" xmlns="" id="{6B4D465B-B03D-A346-BDDE-97E53F9966BA}"/>
              </a:ext>
            </a:extLst>
          </p:cNvPr>
          <p:cNvSpPr>
            <a:spLocks noGrp="1"/>
          </p:cNvSpPr>
          <p:nvPr>
            <p:ph sz="quarter" idx="24"/>
          </p:nvPr>
        </p:nvSpPr>
        <p:spPr>
          <a:xfrm>
            <a:off x="4857657" y="3400649"/>
            <a:ext cx="3659980"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63" name="Content Placeholder 27">
            <a:extLst>
              <a:ext uri="{FF2B5EF4-FFF2-40B4-BE49-F238E27FC236}">
                <a16:creationId xmlns:a16="http://schemas.microsoft.com/office/drawing/2014/main" xmlns="" id="{B3A8C1B5-0CD6-294D-BB7C-5B0C15E8BDF8}"/>
              </a:ext>
            </a:extLst>
          </p:cNvPr>
          <p:cNvSpPr>
            <a:spLocks noGrp="1"/>
          </p:cNvSpPr>
          <p:nvPr>
            <p:ph sz="quarter" idx="25"/>
          </p:nvPr>
        </p:nvSpPr>
        <p:spPr>
          <a:xfrm>
            <a:off x="4857656" y="3180421"/>
            <a:ext cx="365998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64" name="Content Placeholder 27">
            <a:extLst>
              <a:ext uri="{FF2B5EF4-FFF2-40B4-BE49-F238E27FC236}">
                <a16:creationId xmlns:a16="http://schemas.microsoft.com/office/drawing/2014/main" xmlns="" id="{0D171613-049F-C449-9B1A-F96A89DC995E}"/>
              </a:ext>
            </a:extLst>
          </p:cNvPr>
          <p:cNvSpPr>
            <a:spLocks noGrp="1"/>
          </p:cNvSpPr>
          <p:nvPr>
            <p:ph sz="quarter" idx="26"/>
          </p:nvPr>
        </p:nvSpPr>
        <p:spPr>
          <a:xfrm>
            <a:off x="4857657" y="4311477"/>
            <a:ext cx="3659980"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65" name="Content Placeholder 27">
            <a:extLst>
              <a:ext uri="{FF2B5EF4-FFF2-40B4-BE49-F238E27FC236}">
                <a16:creationId xmlns:a16="http://schemas.microsoft.com/office/drawing/2014/main" xmlns="" id="{A026B5E3-D6A5-644B-9753-741989EAD28F}"/>
              </a:ext>
            </a:extLst>
          </p:cNvPr>
          <p:cNvSpPr>
            <a:spLocks noGrp="1"/>
          </p:cNvSpPr>
          <p:nvPr>
            <p:ph sz="quarter" idx="27"/>
          </p:nvPr>
        </p:nvSpPr>
        <p:spPr>
          <a:xfrm>
            <a:off x="4857656" y="4091249"/>
            <a:ext cx="365998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66" name="Content Placeholder 27">
            <a:extLst>
              <a:ext uri="{FF2B5EF4-FFF2-40B4-BE49-F238E27FC236}">
                <a16:creationId xmlns:a16="http://schemas.microsoft.com/office/drawing/2014/main" xmlns="" id="{D81BAB87-2D11-294E-9365-4C41A54714A9}"/>
              </a:ext>
            </a:extLst>
          </p:cNvPr>
          <p:cNvSpPr>
            <a:spLocks noGrp="1"/>
          </p:cNvSpPr>
          <p:nvPr>
            <p:ph sz="quarter" idx="28"/>
          </p:nvPr>
        </p:nvSpPr>
        <p:spPr>
          <a:xfrm>
            <a:off x="4857657" y="5222306"/>
            <a:ext cx="3659980"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67" name="Content Placeholder 27">
            <a:extLst>
              <a:ext uri="{FF2B5EF4-FFF2-40B4-BE49-F238E27FC236}">
                <a16:creationId xmlns:a16="http://schemas.microsoft.com/office/drawing/2014/main" xmlns="" id="{C82F7438-D4CB-4D42-B355-98AF48CD9C1C}"/>
              </a:ext>
            </a:extLst>
          </p:cNvPr>
          <p:cNvSpPr>
            <a:spLocks noGrp="1"/>
          </p:cNvSpPr>
          <p:nvPr>
            <p:ph sz="quarter" idx="29"/>
          </p:nvPr>
        </p:nvSpPr>
        <p:spPr>
          <a:xfrm>
            <a:off x="4857656" y="5002077"/>
            <a:ext cx="365998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sp>
        <p:nvSpPr>
          <p:cNvPr id="68" name="Content Placeholder 27">
            <a:extLst>
              <a:ext uri="{FF2B5EF4-FFF2-40B4-BE49-F238E27FC236}">
                <a16:creationId xmlns:a16="http://schemas.microsoft.com/office/drawing/2014/main" xmlns="" id="{E3C70623-23C2-D249-8730-6E6FD9A9BFBF}"/>
              </a:ext>
            </a:extLst>
          </p:cNvPr>
          <p:cNvSpPr>
            <a:spLocks noGrp="1"/>
          </p:cNvSpPr>
          <p:nvPr>
            <p:ph sz="quarter" idx="30"/>
          </p:nvPr>
        </p:nvSpPr>
        <p:spPr>
          <a:xfrm>
            <a:off x="4857657" y="1570063"/>
            <a:ext cx="3659980" cy="447937"/>
          </a:xfrm>
        </p:spPr>
        <p:txBody>
          <a:bodyPr>
            <a:normAutofit/>
          </a:bodyPr>
          <a:lstStyle>
            <a:lvl1pPr algn="l">
              <a:defRPr sz="2249" b="0" i="0">
                <a:latin typeface="Museo Sans 500" panose="02000000000000000000" pitchFamily="2" charset="77"/>
              </a:defRPr>
            </a:lvl1pPr>
          </a:lstStyle>
          <a:p>
            <a:pPr lvl="0"/>
            <a:r>
              <a:rPr lang="en-US" smtClean="0"/>
              <a:t>Click to edit Master text styles</a:t>
            </a:r>
          </a:p>
        </p:txBody>
      </p:sp>
      <p:sp>
        <p:nvSpPr>
          <p:cNvPr id="69" name="Content Placeholder 27">
            <a:extLst>
              <a:ext uri="{FF2B5EF4-FFF2-40B4-BE49-F238E27FC236}">
                <a16:creationId xmlns:a16="http://schemas.microsoft.com/office/drawing/2014/main" xmlns="" id="{7BEEF52E-3005-CF48-8E33-87E12E38D3DB}"/>
              </a:ext>
            </a:extLst>
          </p:cNvPr>
          <p:cNvSpPr>
            <a:spLocks noGrp="1"/>
          </p:cNvSpPr>
          <p:nvPr>
            <p:ph sz="quarter" idx="31"/>
          </p:nvPr>
        </p:nvSpPr>
        <p:spPr>
          <a:xfrm>
            <a:off x="4857656" y="1349835"/>
            <a:ext cx="3659980" cy="447937"/>
          </a:xfrm>
        </p:spPr>
        <p:txBody>
          <a:bodyPr>
            <a:normAutofit/>
          </a:bodyPr>
          <a:lstStyle>
            <a:lvl1pPr algn="l">
              <a:defRPr sz="1312" b="0" i="0">
                <a:solidFill>
                  <a:schemeClr val="accent1"/>
                </a:solidFill>
                <a:latin typeface="Museo Sans 500" panose="02000000000000000000" pitchFamily="2" charset="77"/>
              </a:defRPr>
            </a:lvl1pPr>
          </a:lstStyle>
          <a:p>
            <a:pPr lvl="0"/>
            <a:r>
              <a:rPr lang="en-US" smtClean="0"/>
              <a:t>Click to edit Master text styles</a:t>
            </a:r>
          </a:p>
        </p:txBody>
      </p:sp>
      <p:cxnSp>
        <p:nvCxnSpPr>
          <p:cNvPr id="82" name="Straight Connector 81">
            <a:extLst>
              <a:ext uri="{FF2B5EF4-FFF2-40B4-BE49-F238E27FC236}">
                <a16:creationId xmlns:a16="http://schemas.microsoft.com/office/drawing/2014/main" xmlns="" id="{FEBDA703-6626-4A45-9608-D9DF88CC2149}"/>
              </a:ext>
            </a:extLst>
          </p:cNvPr>
          <p:cNvCxnSpPr>
            <a:cxnSpLocks/>
          </p:cNvCxnSpPr>
          <p:nvPr/>
        </p:nvCxnSpPr>
        <p:spPr bwMode="auto">
          <a:xfrm>
            <a:off x="4926325" y="1357313"/>
            <a:ext cx="3502045"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3" name="Straight Connector 82">
            <a:extLst>
              <a:ext uri="{FF2B5EF4-FFF2-40B4-BE49-F238E27FC236}">
                <a16:creationId xmlns:a16="http://schemas.microsoft.com/office/drawing/2014/main" xmlns="" id="{070A3135-2EA1-4247-949D-F90940D4604E}"/>
              </a:ext>
            </a:extLst>
          </p:cNvPr>
          <p:cNvCxnSpPr>
            <a:cxnSpLocks/>
          </p:cNvCxnSpPr>
          <p:nvPr/>
        </p:nvCxnSpPr>
        <p:spPr bwMode="auto">
          <a:xfrm flipV="1">
            <a:off x="4926325" y="2268142"/>
            <a:ext cx="3502045" cy="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4" name="Straight Connector 83">
            <a:extLst>
              <a:ext uri="{FF2B5EF4-FFF2-40B4-BE49-F238E27FC236}">
                <a16:creationId xmlns:a16="http://schemas.microsoft.com/office/drawing/2014/main" xmlns="" id="{18554DDE-098B-974B-A374-BB366E8FA470}"/>
              </a:ext>
            </a:extLst>
          </p:cNvPr>
          <p:cNvCxnSpPr>
            <a:cxnSpLocks/>
          </p:cNvCxnSpPr>
          <p:nvPr/>
        </p:nvCxnSpPr>
        <p:spPr bwMode="auto">
          <a:xfrm>
            <a:off x="4926325" y="3178970"/>
            <a:ext cx="3502045" cy="145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5" name="Straight Connector 84">
            <a:extLst>
              <a:ext uri="{FF2B5EF4-FFF2-40B4-BE49-F238E27FC236}">
                <a16:creationId xmlns:a16="http://schemas.microsoft.com/office/drawing/2014/main" xmlns="" id="{88FA2AF1-80AA-6846-B9F1-AEB5E3802133}"/>
              </a:ext>
            </a:extLst>
          </p:cNvPr>
          <p:cNvCxnSpPr>
            <a:cxnSpLocks/>
          </p:cNvCxnSpPr>
          <p:nvPr/>
        </p:nvCxnSpPr>
        <p:spPr bwMode="auto">
          <a:xfrm>
            <a:off x="4926325" y="4089798"/>
            <a:ext cx="3502045" cy="1451"/>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Straight Connector 85">
            <a:extLst>
              <a:ext uri="{FF2B5EF4-FFF2-40B4-BE49-F238E27FC236}">
                <a16:creationId xmlns:a16="http://schemas.microsoft.com/office/drawing/2014/main" xmlns="" id="{5A6F024D-0C3D-8145-8FCB-78E599859CB8}"/>
              </a:ext>
            </a:extLst>
          </p:cNvPr>
          <p:cNvCxnSpPr>
            <a:cxnSpLocks/>
          </p:cNvCxnSpPr>
          <p:nvPr/>
        </p:nvCxnSpPr>
        <p:spPr bwMode="auto">
          <a:xfrm>
            <a:off x="4926325" y="5000627"/>
            <a:ext cx="3502045" cy="0"/>
          </a:xfrm>
          <a:prstGeom prst="line">
            <a:avLst/>
          </a:prstGeom>
          <a:noFill/>
          <a:ln w="15875" cap="rnd" cmpd="sng" algn="ctr">
            <a:solidFill>
              <a:schemeClr val="bg1">
                <a:lumMod val="6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7" name="Footer Placeholder 86">
            <a:extLst>
              <a:ext uri="{FF2B5EF4-FFF2-40B4-BE49-F238E27FC236}">
                <a16:creationId xmlns:a16="http://schemas.microsoft.com/office/drawing/2014/main" xmlns="" id="{053434F0-01FA-204C-B6E6-285BBE49E827}"/>
              </a:ext>
            </a:extLst>
          </p:cNvPr>
          <p:cNvSpPr>
            <a:spLocks noGrp="1"/>
          </p:cNvSpPr>
          <p:nvPr>
            <p:ph type="ftr" sz="quarter" idx="32"/>
          </p:nvPr>
        </p:nvSpPr>
        <p:spPr>
          <a:xfrm>
            <a:off x="5431945" y="6356450"/>
            <a:ext cx="3085691" cy="364628"/>
          </a:xfrm>
        </p:spPr>
        <p:txBody>
          <a:bodyPr/>
          <a:lstStyle>
            <a:lvl1pPr algn="r">
              <a:defRPr>
                <a:solidFill>
                  <a:schemeClr val="tx1"/>
                </a:solidFill>
                <a:latin typeface="+mn-lt"/>
              </a:defRPr>
            </a:lvl1pPr>
          </a:lstStyle>
          <a:p>
            <a:r>
              <a:rPr lang="en-US" smtClean="0"/>
              <a:t>Midwest Lenders Association</a:t>
            </a:r>
            <a:endParaRPr lang="en-US"/>
          </a:p>
        </p:txBody>
      </p:sp>
      <p:sp>
        <p:nvSpPr>
          <p:cNvPr id="88" name="Slide Number Placeholder 87">
            <a:extLst>
              <a:ext uri="{FF2B5EF4-FFF2-40B4-BE49-F238E27FC236}">
                <a16:creationId xmlns:a16="http://schemas.microsoft.com/office/drawing/2014/main" xmlns="" id="{758A3EA7-7F68-EF4F-B8B5-AB45FBC37B10}"/>
              </a:ext>
            </a:extLst>
          </p:cNvPr>
          <p:cNvSpPr>
            <a:spLocks noGrp="1"/>
          </p:cNvSpPr>
          <p:nvPr>
            <p:ph type="sldNum" sz="quarter" idx="33"/>
          </p:nvPr>
        </p:nvSpPr>
        <p:spPr/>
        <p:txBody>
          <a:bodyPr/>
          <a:lstStyle>
            <a:lvl1pPr>
              <a:defRPr sz="750"/>
            </a:lvl1pPr>
          </a:lstStyle>
          <a:p>
            <a:fld id="{839D1246-EA95-F149-9963-985D7879D2E4}" type="slidenum">
              <a:rPr lang="en-US" smtClean="0"/>
              <a:t>‹#›</a:t>
            </a:fld>
            <a:endParaRPr lang="en-US"/>
          </a:p>
        </p:txBody>
      </p:sp>
      <p:cxnSp>
        <p:nvCxnSpPr>
          <p:cNvPr id="90" name="Straight Connector 89">
            <a:extLst>
              <a:ext uri="{FF2B5EF4-FFF2-40B4-BE49-F238E27FC236}">
                <a16:creationId xmlns:a16="http://schemas.microsoft.com/office/drawing/2014/main" xmlns="" id="{B8DA4FAA-2E60-9246-887C-1BA7637B5B8D}"/>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1" name="TextBox 90">
            <a:extLst>
              <a:ext uri="{FF2B5EF4-FFF2-40B4-BE49-F238E27FC236}">
                <a16:creationId xmlns:a16="http://schemas.microsoft.com/office/drawing/2014/main" xmlns="" id="{B634FA5F-996C-CB4A-BF3F-C41824C2367E}"/>
              </a:ext>
            </a:extLst>
          </p:cNvPr>
          <p:cNvSpPr txBox="1"/>
          <p:nvPr/>
        </p:nvSpPr>
        <p:spPr>
          <a:xfrm>
            <a:off x="287144" y="6437774"/>
            <a:ext cx="1856771" cy="207749"/>
          </a:xfrm>
          <a:prstGeom prst="rect">
            <a:avLst/>
          </a:prstGeom>
          <a:noFill/>
        </p:spPr>
        <p:txBody>
          <a:bodyPr wrap="square" rtlCol="0">
            <a:spAutoFit/>
          </a:bodyPr>
          <a:lstStyle/>
          <a:p>
            <a:r>
              <a:rPr lang="en-US" sz="750" b="1" i="0" dirty="0">
                <a:solidFill>
                  <a:schemeClr val="accent1"/>
                </a:solidFill>
                <a:latin typeface="Museo Sans 300" panose="02000000000000000000" pitchFamily="2" charset="77"/>
              </a:rPr>
              <a:t>Red Capital Group</a:t>
            </a:r>
          </a:p>
        </p:txBody>
      </p:sp>
      <p:sp>
        <p:nvSpPr>
          <p:cNvPr id="2" name="Title 1">
            <a:extLst>
              <a:ext uri="{FF2B5EF4-FFF2-40B4-BE49-F238E27FC236}">
                <a16:creationId xmlns:a16="http://schemas.microsoft.com/office/drawing/2014/main" xmlns="" id="{88C9DE45-2400-674E-954A-325E6F0CD57E}"/>
              </a:ext>
            </a:extLst>
          </p:cNvPr>
          <p:cNvSpPr>
            <a:spLocks noGrp="1"/>
          </p:cNvSpPr>
          <p:nvPr>
            <p:ph type="title"/>
          </p:nvPr>
        </p:nvSpPr>
        <p:spPr>
          <a:xfrm>
            <a:off x="356998" y="329184"/>
            <a:ext cx="8412929" cy="724793"/>
          </a:xfrm>
        </p:spPr>
        <p:txBody>
          <a:bodyPr>
            <a:normAutofit/>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23792922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356998" y="329184"/>
            <a:ext cx="8412929" cy="72479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Text Placeholder 6"/>
          <p:cNvSpPr>
            <a:spLocks noGrp="1"/>
          </p:cNvSpPr>
          <p:nvPr>
            <p:ph type="body" idx="1"/>
          </p:nvPr>
        </p:nvSpPr>
        <p:spPr>
          <a:xfrm>
            <a:off x="356998" y="1371600"/>
            <a:ext cx="8412929" cy="4857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xmlns="" id="{5B4C45EB-18D6-3440-9645-C92E53B17C3A}"/>
              </a:ext>
            </a:extLst>
          </p:cNvPr>
          <p:cNvSpPr>
            <a:spLocks noGrp="1"/>
          </p:cNvSpPr>
          <p:nvPr>
            <p:ph type="sldNum" sz="quarter" idx="4"/>
          </p:nvPr>
        </p:nvSpPr>
        <p:spPr>
          <a:xfrm>
            <a:off x="8014762" y="6356450"/>
            <a:ext cx="842093" cy="364628"/>
          </a:xfrm>
          <a:prstGeom prst="rect">
            <a:avLst/>
          </a:prstGeom>
        </p:spPr>
        <p:txBody>
          <a:bodyPr vert="horz" lIns="91440" tIns="45720" rIns="91440" bIns="45720" rtlCol="0" anchor="ctr"/>
          <a:lstStyle>
            <a:lvl1pPr algn="r">
              <a:defRPr sz="750">
                <a:solidFill>
                  <a:schemeClr val="tx1"/>
                </a:solidFill>
                <a:latin typeface="+mn-lt"/>
              </a:defRPr>
            </a:lvl1pPr>
          </a:lstStyle>
          <a:p>
            <a:fld id="{839D1246-EA95-F149-9963-985D7879D2E4}" type="slidenum">
              <a:rPr lang="en-US" smtClean="0"/>
              <a:t>‹#›</a:t>
            </a:fld>
            <a:endParaRPr lang="en-US"/>
          </a:p>
        </p:txBody>
      </p:sp>
      <p:sp>
        <p:nvSpPr>
          <p:cNvPr id="17" name="Footer Placeholder 16">
            <a:extLst>
              <a:ext uri="{FF2B5EF4-FFF2-40B4-BE49-F238E27FC236}">
                <a16:creationId xmlns:a16="http://schemas.microsoft.com/office/drawing/2014/main" xmlns="" id="{7A8CA0B8-0E31-BD46-AEA0-C6CE35B699E1}"/>
              </a:ext>
            </a:extLst>
          </p:cNvPr>
          <p:cNvSpPr>
            <a:spLocks noGrp="1"/>
          </p:cNvSpPr>
          <p:nvPr>
            <p:ph type="ftr" sz="quarter" idx="3"/>
          </p:nvPr>
        </p:nvSpPr>
        <p:spPr>
          <a:xfrm>
            <a:off x="5350117" y="6356450"/>
            <a:ext cx="3085691" cy="364628"/>
          </a:xfrm>
          <a:prstGeom prst="rect">
            <a:avLst/>
          </a:prstGeom>
        </p:spPr>
        <p:txBody>
          <a:bodyPr vert="horz" lIns="91440" tIns="45720" rIns="91440" bIns="45720" rtlCol="0" anchor="ctr"/>
          <a:lstStyle>
            <a:lvl1pPr algn="r">
              <a:defRPr sz="750">
                <a:solidFill>
                  <a:schemeClr val="tx1"/>
                </a:solidFill>
                <a:latin typeface="+mn-lt"/>
              </a:defRPr>
            </a:lvl1pPr>
          </a:lstStyle>
          <a:p>
            <a:r>
              <a:rPr lang="en-US" smtClean="0"/>
              <a:t>Midwest Lenders Association</a:t>
            </a:r>
            <a:endParaRPr lang="en-US" dirty="0"/>
          </a:p>
        </p:txBody>
      </p:sp>
      <p:cxnSp>
        <p:nvCxnSpPr>
          <p:cNvPr id="6" name="Straight Connector 5">
            <a:extLst>
              <a:ext uri="{FF2B5EF4-FFF2-40B4-BE49-F238E27FC236}">
                <a16:creationId xmlns:a16="http://schemas.microsoft.com/office/drawing/2014/main" xmlns="" id="{AC24374B-CC41-194A-8A87-3325CB2F233A}"/>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TextBox 7">
            <a:extLst>
              <a:ext uri="{FF2B5EF4-FFF2-40B4-BE49-F238E27FC236}">
                <a16:creationId xmlns:a16="http://schemas.microsoft.com/office/drawing/2014/main" xmlns="" id="{F981ABD5-E9B7-6E46-A4E7-3571E0BCB752}"/>
              </a:ext>
            </a:extLst>
          </p:cNvPr>
          <p:cNvSpPr txBox="1"/>
          <p:nvPr/>
        </p:nvSpPr>
        <p:spPr>
          <a:xfrm>
            <a:off x="287144" y="6437774"/>
            <a:ext cx="1856771" cy="207749"/>
          </a:xfrm>
          <a:prstGeom prst="rect">
            <a:avLst/>
          </a:prstGeom>
          <a:noFill/>
        </p:spPr>
        <p:txBody>
          <a:bodyPr wrap="square" rtlCol="0">
            <a:spAutoFit/>
          </a:bodyPr>
          <a:lstStyle/>
          <a:p>
            <a:r>
              <a:rPr lang="en-US" sz="750" b="1" i="0" dirty="0">
                <a:solidFill>
                  <a:schemeClr val="accent1"/>
                </a:solidFill>
                <a:latin typeface="Museo Sans 300" panose="02000000000000000000" pitchFamily="2" charset="77"/>
              </a:rPr>
              <a:t>Red Capital Group</a:t>
            </a:r>
          </a:p>
        </p:txBody>
      </p:sp>
    </p:spTree>
    <p:extLst>
      <p:ext uri="{BB962C8B-B14F-4D97-AF65-F5344CB8AC3E}">
        <p14:creationId xmlns:p14="http://schemas.microsoft.com/office/powerpoint/2010/main" val="2782223449"/>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21" r:id="rId13"/>
    <p:sldLayoutId id="2147483722" r:id="rId14"/>
    <p:sldLayoutId id="2147483723" r:id="rId15"/>
    <p:sldLayoutId id="2147483724" r:id="rId16"/>
    <p:sldLayoutId id="2147483698" r:id="rId17"/>
    <p:sldLayoutId id="2147483700" r:id="rId18"/>
    <p:sldLayoutId id="2147483701" r:id="rId19"/>
    <p:sldLayoutId id="2147483702" r:id="rId20"/>
    <p:sldLayoutId id="2147483703" r:id="rId21"/>
    <p:sldLayoutId id="2147483704" r:id="rId22"/>
    <p:sldLayoutId id="2147483707" r:id="rId23"/>
    <p:sldLayoutId id="2147483718" r:id="rId24"/>
    <p:sldLayoutId id="2147483715" r:id="rId25"/>
    <p:sldLayoutId id="2147483716" r:id="rId26"/>
    <p:sldLayoutId id="2147483717" r:id="rId27"/>
    <p:sldLayoutId id="2147483719" r:id="rId28"/>
    <p:sldLayoutId id="2147483714" r:id="rId29"/>
  </p:sldLayoutIdLst>
  <p:hf hdr="0" dt="0"/>
  <p:txStyles>
    <p:titleStyle>
      <a:lvl1pPr algn="l" defTabSz="906074" rtl="0" eaLnBrk="1" fontAlgn="base" hangingPunct="1">
        <a:spcBef>
          <a:spcPct val="0"/>
        </a:spcBef>
        <a:spcAft>
          <a:spcPct val="0"/>
        </a:spcAft>
        <a:defRPr sz="2800" b="0" i="0">
          <a:solidFill>
            <a:schemeClr val="accent1"/>
          </a:solidFill>
          <a:latin typeface="Museo Sans 500" panose="02000000000000000000" pitchFamily="2" charset="77"/>
          <a:ea typeface="+mj-ea"/>
          <a:cs typeface="+mj-cs"/>
        </a:defRPr>
      </a:lvl1pPr>
      <a:lvl2pPr algn="l" defTabSz="906074" rtl="0" eaLnBrk="1" fontAlgn="base" hangingPunct="1">
        <a:spcBef>
          <a:spcPct val="0"/>
        </a:spcBef>
        <a:spcAft>
          <a:spcPct val="0"/>
        </a:spcAft>
        <a:defRPr sz="1874">
          <a:solidFill>
            <a:schemeClr val="tx2"/>
          </a:solidFill>
          <a:latin typeface="Verdana" pitchFamily="34" charset="0"/>
        </a:defRPr>
      </a:lvl2pPr>
      <a:lvl3pPr algn="l" defTabSz="906074" rtl="0" eaLnBrk="1" fontAlgn="base" hangingPunct="1">
        <a:spcBef>
          <a:spcPct val="0"/>
        </a:spcBef>
        <a:spcAft>
          <a:spcPct val="0"/>
        </a:spcAft>
        <a:defRPr sz="1874">
          <a:solidFill>
            <a:schemeClr val="tx2"/>
          </a:solidFill>
          <a:latin typeface="Verdana" pitchFamily="34" charset="0"/>
        </a:defRPr>
      </a:lvl3pPr>
      <a:lvl4pPr algn="l" defTabSz="906074" rtl="0" eaLnBrk="1" fontAlgn="base" hangingPunct="1">
        <a:spcBef>
          <a:spcPct val="0"/>
        </a:spcBef>
        <a:spcAft>
          <a:spcPct val="0"/>
        </a:spcAft>
        <a:defRPr sz="1874">
          <a:solidFill>
            <a:schemeClr val="tx2"/>
          </a:solidFill>
          <a:latin typeface="Verdana" pitchFamily="34" charset="0"/>
        </a:defRPr>
      </a:lvl4pPr>
      <a:lvl5pPr algn="l" defTabSz="906074" rtl="0" eaLnBrk="1" fontAlgn="base" hangingPunct="1">
        <a:spcBef>
          <a:spcPct val="0"/>
        </a:spcBef>
        <a:spcAft>
          <a:spcPct val="0"/>
        </a:spcAft>
        <a:defRPr sz="1874">
          <a:solidFill>
            <a:schemeClr val="tx2"/>
          </a:solidFill>
          <a:latin typeface="Verdana" pitchFamily="34" charset="0"/>
        </a:defRPr>
      </a:lvl5pPr>
      <a:lvl6pPr marL="428488" algn="l" defTabSz="906074" rtl="0" eaLnBrk="1" fontAlgn="base" hangingPunct="1">
        <a:spcBef>
          <a:spcPct val="0"/>
        </a:spcBef>
        <a:spcAft>
          <a:spcPct val="0"/>
        </a:spcAft>
        <a:defRPr sz="1874">
          <a:solidFill>
            <a:schemeClr val="tx2"/>
          </a:solidFill>
          <a:latin typeface="Verdana" pitchFamily="34" charset="0"/>
        </a:defRPr>
      </a:lvl6pPr>
      <a:lvl7pPr marL="856976" algn="l" defTabSz="906074" rtl="0" eaLnBrk="1" fontAlgn="base" hangingPunct="1">
        <a:spcBef>
          <a:spcPct val="0"/>
        </a:spcBef>
        <a:spcAft>
          <a:spcPct val="0"/>
        </a:spcAft>
        <a:defRPr sz="1874">
          <a:solidFill>
            <a:schemeClr val="tx2"/>
          </a:solidFill>
          <a:latin typeface="Verdana" pitchFamily="34" charset="0"/>
        </a:defRPr>
      </a:lvl7pPr>
      <a:lvl8pPr marL="1285464" algn="l" defTabSz="906074" rtl="0" eaLnBrk="1" fontAlgn="base" hangingPunct="1">
        <a:spcBef>
          <a:spcPct val="0"/>
        </a:spcBef>
        <a:spcAft>
          <a:spcPct val="0"/>
        </a:spcAft>
        <a:defRPr sz="1874">
          <a:solidFill>
            <a:schemeClr val="tx2"/>
          </a:solidFill>
          <a:latin typeface="Verdana" pitchFamily="34" charset="0"/>
        </a:defRPr>
      </a:lvl8pPr>
      <a:lvl9pPr marL="1713951" algn="l" defTabSz="906074" rtl="0" eaLnBrk="1" fontAlgn="base" hangingPunct="1">
        <a:spcBef>
          <a:spcPct val="0"/>
        </a:spcBef>
        <a:spcAft>
          <a:spcPct val="0"/>
        </a:spcAft>
        <a:defRPr sz="1874">
          <a:solidFill>
            <a:schemeClr val="tx2"/>
          </a:solidFill>
          <a:latin typeface="Verdana" pitchFamily="34" charset="0"/>
        </a:defRPr>
      </a:lvl9pPr>
    </p:titleStyle>
    <p:bodyStyle>
      <a:lvl1pPr marL="0" indent="0" algn="l" defTabSz="906074" rtl="0" eaLnBrk="1" fontAlgn="base" hangingPunct="1">
        <a:spcBef>
          <a:spcPts val="600"/>
        </a:spcBef>
        <a:spcAft>
          <a:spcPct val="0"/>
        </a:spcAft>
        <a:buClr>
          <a:schemeClr val="accent1"/>
        </a:buClr>
        <a:buFontTx/>
        <a:buNone/>
        <a:defRPr sz="2000" b="0">
          <a:solidFill>
            <a:schemeClr val="tx1"/>
          </a:solidFill>
          <a:latin typeface="+mn-lt"/>
          <a:ea typeface="+mn-ea"/>
          <a:cs typeface="+mn-cs"/>
        </a:defRPr>
      </a:lvl1pPr>
      <a:lvl2pPr marL="532634" indent="-212757" algn="l" defTabSz="906074" rtl="0" eaLnBrk="1" fontAlgn="base" hangingPunct="1">
        <a:spcBef>
          <a:spcPts val="600"/>
        </a:spcBef>
        <a:spcAft>
          <a:spcPct val="0"/>
        </a:spcAft>
        <a:buClr>
          <a:schemeClr val="accent1"/>
        </a:buClr>
        <a:buChar char="•"/>
        <a:defRPr sz="1800">
          <a:solidFill>
            <a:schemeClr val="tx1"/>
          </a:solidFill>
          <a:latin typeface="+mn-lt"/>
        </a:defRPr>
      </a:lvl2pPr>
      <a:lvl3pPr marL="803415" indent="-163659" algn="l" defTabSz="906074" rtl="0" eaLnBrk="1" fontAlgn="base" hangingPunct="1">
        <a:spcBef>
          <a:spcPts val="600"/>
        </a:spcBef>
        <a:spcAft>
          <a:spcPct val="0"/>
        </a:spcAft>
        <a:buClr>
          <a:schemeClr val="accent1"/>
        </a:buClr>
        <a:buFont typeface="Verdana" pitchFamily="34" charset="0"/>
        <a:buChar char="–"/>
        <a:defRPr sz="1600">
          <a:solidFill>
            <a:schemeClr val="tx1"/>
          </a:solidFill>
          <a:latin typeface="+mn-lt"/>
        </a:defRPr>
      </a:lvl3pPr>
      <a:lvl4pPr marL="1056342" indent="-145805" algn="l" defTabSz="906074" rtl="0" eaLnBrk="1" fontAlgn="base" hangingPunct="1">
        <a:spcBef>
          <a:spcPts val="600"/>
        </a:spcBef>
        <a:spcAft>
          <a:spcPct val="0"/>
        </a:spcAft>
        <a:buClr>
          <a:schemeClr val="accent1"/>
        </a:buClr>
        <a:buFont typeface="Arial" charset="0"/>
        <a:buChar char="○"/>
        <a:defRPr sz="1000">
          <a:solidFill>
            <a:schemeClr val="tx1"/>
          </a:solidFill>
          <a:latin typeface="+mn-lt"/>
        </a:defRPr>
      </a:lvl4pPr>
      <a:lvl5pPr marL="1325635" indent="-162171" algn="l" defTabSz="906074" rtl="0" eaLnBrk="1" fontAlgn="base" hangingPunct="1">
        <a:spcBef>
          <a:spcPts val="600"/>
        </a:spcBef>
        <a:spcAft>
          <a:spcPct val="0"/>
        </a:spcAft>
        <a:buClr>
          <a:schemeClr val="accent1"/>
        </a:buClr>
        <a:buFont typeface="Verdana" pitchFamily="34" charset="0"/>
        <a:buChar char="◦"/>
        <a:defRPr sz="800">
          <a:solidFill>
            <a:schemeClr val="tx1"/>
          </a:solidFill>
          <a:latin typeface="+mn-lt"/>
        </a:defRPr>
      </a:lvl5pPr>
      <a:lvl6pPr marL="1754123" indent="-162171" algn="l" defTabSz="906074" rtl="0" eaLnBrk="1" fontAlgn="base" hangingPunct="1">
        <a:spcBef>
          <a:spcPct val="20000"/>
        </a:spcBef>
        <a:spcAft>
          <a:spcPct val="0"/>
        </a:spcAft>
        <a:buClr>
          <a:schemeClr val="tx2"/>
        </a:buClr>
        <a:buFont typeface="Verdana" pitchFamily="34" charset="0"/>
        <a:buChar char="◦"/>
        <a:defRPr sz="1312">
          <a:solidFill>
            <a:schemeClr val="tx1"/>
          </a:solidFill>
          <a:latin typeface="+mn-lt"/>
        </a:defRPr>
      </a:lvl6pPr>
      <a:lvl7pPr marL="2182610" indent="-162171" algn="l" defTabSz="906074" rtl="0" eaLnBrk="1" fontAlgn="base" hangingPunct="1">
        <a:spcBef>
          <a:spcPct val="20000"/>
        </a:spcBef>
        <a:spcAft>
          <a:spcPct val="0"/>
        </a:spcAft>
        <a:buClr>
          <a:schemeClr val="tx2"/>
        </a:buClr>
        <a:buFont typeface="Verdana" pitchFamily="34" charset="0"/>
        <a:buChar char="◦"/>
        <a:defRPr sz="1312">
          <a:solidFill>
            <a:schemeClr val="tx1"/>
          </a:solidFill>
          <a:latin typeface="+mn-lt"/>
        </a:defRPr>
      </a:lvl7pPr>
      <a:lvl8pPr marL="2611098" indent="-162171" algn="l" defTabSz="906074" rtl="0" eaLnBrk="1" fontAlgn="base" hangingPunct="1">
        <a:spcBef>
          <a:spcPct val="20000"/>
        </a:spcBef>
        <a:spcAft>
          <a:spcPct val="0"/>
        </a:spcAft>
        <a:buClr>
          <a:schemeClr val="tx2"/>
        </a:buClr>
        <a:buFont typeface="Verdana" pitchFamily="34" charset="0"/>
        <a:buChar char="◦"/>
        <a:defRPr sz="1312">
          <a:solidFill>
            <a:schemeClr val="tx1"/>
          </a:solidFill>
          <a:latin typeface="+mn-lt"/>
        </a:defRPr>
      </a:lvl8pPr>
      <a:lvl9pPr marL="3039586" indent="-162171" algn="l" defTabSz="906074" rtl="0" eaLnBrk="1" fontAlgn="base" hangingPunct="1">
        <a:spcBef>
          <a:spcPct val="20000"/>
        </a:spcBef>
        <a:spcAft>
          <a:spcPct val="0"/>
        </a:spcAft>
        <a:buClr>
          <a:schemeClr val="tx2"/>
        </a:buClr>
        <a:buFont typeface="Verdana" pitchFamily="34" charset="0"/>
        <a:buChar char="◦"/>
        <a:defRPr sz="1312">
          <a:solidFill>
            <a:schemeClr val="tx1"/>
          </a:solidFill>
          <a:latin typeface="+mn-lt"/>
        </a:defRPr>
      </a:lvl9pPr>
    </p:bodyStyle>
    <p:otherStyle>
      <a:defPPr>
        <a:defRPr lang="en-US"/>
      </a:defPPr>
      <a:lvl1pPr marL="0" algn="l" defTabSz="856976" rtl="0" eaLnBrk="1" latinLnBrk="0" hangingPunct="1">
        <a:defRPr sz="1687" kern="1200">
          <a:solidFill>
            <a:schemeClr val="tx1"/>
          </a:solidFill>
          <a:latin typeface="+mn-lt"/>
          <a:ea typeface="+mn-ea"/>
          <a:cs typeface="+mn-cs"/>
        </a:defRPr>
      </a:lvl1pPr>
      <a:lvl2pPr marL="428488" algn="l" defTabSz="856976" rtl="0" eaLnBrk="1" latinLnBrk="0" hangingPunct="1">
        <a:defRPr sz="1687" kern="1200">
          <a:solidFill>
            <a:schemeClr val="tx1"/>
          </a:solidFill>
          <a:latin typeface="+mn-lt"/>
          <a:ea typeface="+mn-ea"/>
          <a:cs typeface="+mn-cs"/>
        </a:defRPr>
      </a:lvl2pPr>
      <a:lvl3pPr marL="856976" algn="l" defTabSz="856976" rtl="0" eaLnBrk="1" latinLnBrk="0" hangingPunct="1">
        <a:defRPr sz="1687" kern="1200">
          <a:solidFill>
            <a:schemeClr val="tx1"/>
          </a:solidFill>
          <a:latin typeface="+mn-lt"/>
          <a:ea typeface="+mn-ea"/>
          <a:cs typeface="+mn-cs"/>
        </a:defRPr>
      </a:lvl3pPr>
      <a:lvl4pPr marL="1285464" algn="l" defTabSz="856976" rtl="0" eaLnBrk="1" latinLnBrk="0" hangingPunct="1">
        <a:defRPr sz="1687" kern="1200">
          <a:solidFill>
            <a:schemeClr val="tx1"/>
          </a:solidFill>
          <a:latin typeface="+mn-lt"/>
          <a:ea typeface="+mn-ea"/>
          <a:cs typeface="+mn-cs"/>
        </a:defRPr>
      </a:lvl4pPr>
      <a:lvl5pPr marL="1713951" algn="l" defTabSz="856976" rtl="0" eaLnBrk="1" latinLnBrk="0" hangingPunct="1">
        <a:defRPr sz="1687" kern="1200">
          <a:solidFill>
            <a:schemeClr val="tx1"/>
          </a:solidFill>
          <a:latin typeface="+mn-lt"/>
          <a:ea typeface="+mn-ea"/>
          <a:cs typeface="+mn-cs"/>
        </a:defRPr>
      </a:lvl5pPr>
      <a:lvl6pPr marL="2142439" algn="l" defTabSz="856976" rtl="0" eaLnBrk="1" latinLnBrk="0" hangingPunct="1">
        <a:defRPr sz="1687" kern="1200">
          <a:solidFill>
            <a:schemeClr val="tx1"/>
          </a:solidFill>
          <a:latin typeface="+mn-lt"/>
          <a:ea typeface="+mn-ea"/>
          <a:cs typeface="+mn-cs"/>
        </a:defRPr>
      </a:lvl6pPr>
      <a:lvl7pPr marL="2570927" algn="l" defTabSz="856976" rtl="0" eaLnBrk="1" latinLnBrk="0" hangingPunct="1">
        <a:defRPr sz="1687" kern="1200">
          <a:solidFill>
            <a:schemeClr val="tx1"/>
          </a:solidFill>
          <a:latin typeface="+mn-lt"/>
          <a:ea typeface="+mn-ea"/>
          <a:cs typeface="+mn-cs"/>
        </a:defRPr>
      </a:lvl7pPr>
      <a:lvl8pPr marL="2999415" algn="l" defTabSz="856976" rtl="0" eaLnBrk="1" latinLnBrk="0" hangingPunct="1">
        <a:defRPr sz="1687" kern="1200">
          <a:solidFill>
            <a:schemeClr val="tx1"/>
          </a:solidFill>
          <a:latin typeface="+mn-lt"/>
          <a:ea typeface="+mn-ea"/>
          <a:cs typeface="+mn-cs"/>
        </a:defRPr>
      </a:lvl8pPr>
      <a:lvl9pPr marL="3427903" algn="l" defTabSz="856976" rtl="0" eaLnBrk="1" latinLnBrk="0" hangingPunct="1">
        <a:defRPr sz="168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356998" y="329184"/>
            <a:ext cx="8412929" cy="72479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Text Placeholder 6"/>
          <p:cNvSpPr>
            <a:spLocks noGrp="1"/>
          </p:cNvSpPr>
          <p:nvPr>
            <p:ph type="body" idx="1"/>
          </p:nvPr>
        </p:nvSpPr>
        <p:spPr>
          <a:xfrm>
            <a:off x="356998" y="1371600"/>
            <a:ext cx="8412929" cy="4857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xmlns="" id="{5B4C45EB-18D6-3440-9645-C92E53B17C3A}"/>
              </a:ext>
            </a:extLst>
          </p:cNvPr>
          <p:cNvSpPr>
            <a:spLocks noGrp="1"/>
          </p:cNvSpPr>
          <p:nvPr>
            <p:ph type="sldNum" sz="quarter" idx="4"/>
          </p:nvPr>
        </p:nvSpPr>
        <p:spPr>
          <a:xfrm>
            <a:off x="8014762" y="6356450"/>
            <a:ext cx="842093" cy="364628"/>
          </a:xfrm>
          <a:prstGeom prst="rect">
            <a:avLst/>
          </a:prstGeom>
        </p:spPr>
        <p:txBody>
          <a:bodyPr vert="horz" lIns="91440" tIns="45720" rIns="91440" bIns="45720" rtlCol="0" anchor="ctr"/>
          <a:lstStyle>
            <a:lvl1pPr algn="r">
              <a:defRPr sz="750">
                <a:solidFill>
                  <a:schemeClr val="tx1"/>
                </a:solidFill>
                <a:latin typeface="+mn-lt"/>
              </a:defRPr>
            </a:lvl1pPr>
          </a:lstStyle>
          <a:p>
            <a:fld id="{839D1246-EA95-F149-9963-985D7879D2E4}" type="slidenum">
              <a:rPr lang="en-US" smtClean="0">
                <a:solidFill>
                  <a:srgbClr val="404041"/>
                </a:solidFill>
              </a:rPr>
              <a:pPr/>
              <a:t>‹#›</a:t>
            </a:fld>
            <a:endParaRPr lang="en-US">
              <a:solidFill>
                <a:srgbClr val="404041"/>
              </a:solidFill>
            </a:endParaRPr>
          </a:p>
        </p:txBody>
      </p:sp>
      <p:sp>
        <p:nvSpPr>
          <p:cNvPr id="17" name="Footer Placeholder 16">
            <a:extLst>
              <a:ext uri="{FF2B5EF4-FFF2-40B4-BE49-F238E27FC236}">
                <a16:creationId xmlns:a16="http://schemas.microsoft.com/office/drawing/2014/main" xmlns="" id="{7A8CA0B8-0E31-BD46-AEA0-C6CE35B699E1}"/>
              </a:ext>
            </a:extLst>
          </p:cNvPr>
          <p:cNvSpPr>
            <a:spLocks noGrp="1"/>
          </p:cNvSpPr>
          <p:nvPr>
            <p:ph type="ftr" sz="quarter" idx="3"/>
          </p:nvPr>
        </p:nvSpPr>
        <p:spPr>
          <a:xfrm>
            <a:off x="5487162" y="6356450"/>
            <a:ext cx="3085691" cy="364628"/>
          </a:xfrm>
          <a:prstGeom prst="rect">
            <a:avLst/>
          </a:prstGeom>
        </p:spPr>
        <p:txBody>
          <a:bodyPr vert="horz" lIns="91440" tIns="45720" rIns="91440" bIns="45720" rtlCol="0" anchor="ctr"/>
          <a:lstStyle>
            <a:lvl1pPr algn="r">
              <a:defRPr sz="750">
                <a:solidFill>
                  <a:schemeClr val="tx1"/>
                </a:solidFill>
                <a:latin typeface="+mn-lt"/>
              </a:defRPr>
            </a:lvl1pPr>
          </a:lstStyle>
          <a:p>
            <a:r>
              <a:rPr lang="en-US" smtClean="0">
                <a:solidFill>
                  <a:srgbClr val="404041"/>
                </a:solidFill>
              </a:rPr>
              <a:t>Midwest Lenders Association</a:t>
            </a:r>
            <a:endParaRPr lang="en-US">
              <a:solidFill>
                <a:srgbClr val="404041"/>
              </a:solidFill>
            </a:endParaRPr>
          </a:p>
        </p:txBody>
      </p:sp>
      <p:cxnSp>
        <p:nvCxnSpPr>
          <p:cNvPr id="6" name="Straight Connector 5">
            <a:extLst>
              <a:ext uri="{FF2B5EF4-FFF2-40B4-BE49-F238E27FC236}">
                <a16:creationId xmlns:a16="http://schemas.microsoft.com/office/drawing/2014/main" xmlns="" id="{AC24374B-CC41-194A-8A87-3325CB2F233A}"/>
              </a:ext>
            </a:extLst>
          </p:cNvPr>
          <p:cNvCxnSpPr>
            <a:cxnSpLocks/>
          </p:cNvCxnSpPr>
          <p:nvPr/>
        </p:nvCxnSpPr>
        <p:spPr bwMode="auto">
          <a:xfrm>
            <a:off x="287146" y="6356450"/>
            <a:ext cx="856970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TextBox 7">
            <a:extLst>
              <a:ext uri="{FF2B5EF4-FFF2-40B4-BE49-F238E27FC236}">
                <a16:creationId xmlns:a16="http://schemas.microsoft.com/office/drawing/2014/main" xmlns="" id="{F981ABD5-E9B7-6E46-A4E7-3571E0BCB752}"/>
              </a:ext>
            </a:extLst>
          </p:cNvPr>
          <p:cNvSpPr txBox="1"/>
          <p:nvPr/>
        </p:nvSpPr>
        <p:spPr>
          <a:xfrm>
            <a:off x="287144" y="6437774"/>
            <a:ext cx="1856771" cy="207749"/>
          </a:xfrm>
          <a:prstGeom prst="rect">
            <a:avLst/>
          </a:prstGeom>
          <a:noFill/>
        </p:spPr>
        <p:txBody>
          <a:bodyPr wrap="square" rtlCol="0">
            <a:spAutoFit/>
          </a:bodyPr>
          <a:lstStyle/>
          <a:p>
            <a:r>
              <a:rPr lang="en-US" sz="750" b="1" dirty="0">
                <a:solidFill>
                  <a:srgbClr val="B90C2F"/>
                </a:solidFill>
              </a:rPr>
              <a:t>Red Capital Group</a:t>
            </a:r>
          </a:p>
        </p:txBody>
      </p:sp>
    </p:spTree>
    <p:extLst>
      <p:ext uri="{BB962C8B-B14F-4D97-AF65-F5344CB8AC3E}">
        <p14:creationId xmlns:p14="http://schemas.microsoft.com/office/powerpoint/2010/main" val="135728410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Lst>
  <p:hf hdr="0" dt="0"/>
  <p:txStyles>
    <p:titleStyle>
      <a:lvl1pPr algn="l" defTabSz="906074" rtl="0" eaLnBrk="1" fontAlgn="base" hangingPunct="1">
        <a:spcBef>
          <a:spcPct val="0"/>
        </a:spcBef>
        <a:spcAft>
          <a:spcPct val="0"/>
        </a:spcAft>
        <a:defRPr sz="2800" b="0" i="0">
          <a:solidFill>
            <a:schemeClr val="accent1"/>
          </a:solidFill>
          <a:latin typeface="Museo Sans 500" panose="02000000000000000000" pitchFamily="2" charset="77"/>
          <a:ea typeface="+mj-ea"/>
          <a:cs typeface="+mj-cs"/>
        </a:defRPr>
      </a:lvl1pPr>
      <a:lvl2pPr algn="l" defTabSz="906074" rtl="0" eaLnBrk="1" fontAlgn="base" hangingPunct="1">
        <a:spcBef>
          <a:spcPct val="0"/>
        </a:spcBef>
        <a:spcAft>
          <a:spcPct val="0"/>
        </a:spcAft>
        <a:defRPr sz="1874">
          <a:solidFill>
            <a:schemeClr val="tx2"/>
          </a:solidFill>
          <a:latin typeface="Verdana" pitchFamily="34" charset="0"/>
        </a:defRPr>
      </a:lvl2pPr>
      <a:lvl3pPr algn="l" defTabSz="906074" rtl="0" eaLnBrk="1" fontAlgn="base" hangingPunct="1">
        <a:spcBef>
          <a:spcPct val="0"/>
        </a:spcBef>
        <a:spcAft>
          <a:spcPct val="0"/>
        </a:spcAft>
        <a:defRPr sz="1874">
          <a:solidFill>
            <a:schemeClr val="tx2"/>
          </a:solidFill>
          <a:latin typeface="Verdana" pitchFamily="34" charset="0"/>
        </a:defRPr>
      </a:lvl3pPr>
      <a:lvl4pPr algn="l" defTabSz="906074" rtl="0" eaLnBrk="1" fontAlgn="base" hangingPunct="1">
        <a:spcBef>
          <a:spcPct val="0"/>
        </a:spcBef>
        <a:spcAft>
          <a:spcPct val="0"/>
        </a:spcAft>
        <a:defRPr sz="1874">
          <a:solidFill>
            <a:schemeClr val="tx2"/>
          </a:solidFill>
          <a:latin typeface="Verdana" pitchFamily="34" charset="0"/>
        </a:defRPr>
      </a:lvl4pPr>
      <a:lvl5pPr algn="l" defTabSz="906074" rtl="0" eaLnBrk="1" fontAlgn="base" hangingPunct="1">
        <a:spcBef>
          <a:spcPct val="0"/>
        </a:spcBef>
        <a:spcAft>
          <a:spcPct val="0"/>
        </a:spcAft>
        <a:defRPr sz="1874">
          <a:solidFill>
            <a:schemeClr val="tx2"/>
          </a:solidFill>
          <a:latin typeface="Verdana" pitchFamily="34" charset="0"/>
        </a:defRPr>
      </a:lvl5pPr>
      <a:lvl6pPr marL="428488" algn="l" defTabSz="906074" rtl="0" eaLnBrk="1" fontAlgn="base" hangingPunct="1">
        <a:spcBef>
          <a:spcPct val="0"/>
        </a:spcBef>
        <a:spcAft>
          <a:spcPct val="0"/>
        </a:spcAft>
        <a:defRPr sz="1874">
          <a:solidFill>
            <a:schemeClr val="tx2"/>
          </a:solidFill>
          <a:latin typeface="Verdana" pitchFamily="34" charset="0"/>
        </a:defRPr>
      </a:lvl6pPr>
      <a:lvl7pPr marL="856976" algn="l" defTabSz="906074" rtl="0" eaLnBrk="1" fontAlgn="base" hangingPunct="1">
        <a:spcBef>
          <a:spcPct val="0"/>
        </a:spcBef>
        <a:spcAft>
          <a:spcPct val="0"/>
        </a:spcAft>
        <a:defRPr sz="1874">
          <a:solidFill>
            <a:schemeClr val="tx2"/>
          </a:solidFill>
          <a:latin typeface="Verdana" pitchFamily="34" charset="0"/>
        </a:defRPr>
      </a:lvl7pPr>
      <a:lvl8pPr marL="1285464" algn="l" defTabSz="906074" rtl="0" eaLnBrk="1" fontAlgn="base" hangingPunct="1">
        <a:spcBef>
          <a:spcPct val="0"/>
        </a:spcBef>
        <a:spcAft>
          <a:spcPct val="0"/>
        </a:spcAft>
        <a:defRPr sz="1874">
          <a:solidFill>
            <a:schemeClr val="tx2"/>
          </a:solidFill>
          <a:latin typeface="Verdana" pitchFamily="34" charset="0"/>
        </a:defRPr>
      </a:lvl8pPr>
      <a:lvl9pPr marL="1713951" algn="l" defTabSz="906074" rtl="0" eaLnBrk="1" fontAlgn="base" hangingPunct="1">
        <a:spcBef>
          <a:spcPct val="0"/>
        </a:spcBef>
        <a:spcAft>
          <a:spcPct val="0"/>
        </a:spcAft>
        <a:defRPr sz="1874">
          <a:solidFill>
            <a:schemeClr val="tx2"/>
          </a:solidFill>
          <a:latin typeface="Verdana" pitchFamily="34" charset="0"/>
        </a:defRPr>
      </a:lvl9pPr>
    </p:titleStyle>
    <p:bodyStyle>
      <a:lvl1pPr marL="0" indent="0" algn="l" defTabSz="906074" rtl="0" eaLnBrk="1" fontAlgn="base" hangingPunct="1">
        <a:spcBef>
          <a:spcPts val="600"/>
        </a:spcBef>
        <a:spcAft>
          <a:spcPct val="0"/>
        </a:spcAft>
        <a:buClr>
          <a:schemeClr val="accent1"/>
        </a:buClr>
        <a:buFontTx/>
        <a:buNone/>
        <a:defRPr sz="2000" b="0">
          <a:solidFill>
            <a:schemeClr val="tx1"/>
          </a:solidFill>
          <a:latin typeface="+mn-lt"/>
          <a:ea typeface="+mn-ea"/>
          <a:cs typeface="+mn-cs"/>
        </a:defRPr>
      </a:lvl1pPr>
      <a:lvl2pPr marL="532634" indent="-212757" algn="l" defTabSz="906074" rtl="0" eaLnBrk="1" fontAlgn="base" hangingPunct="1">
        <a:spcBef>
          <a:spcPts val="600"/>
        </a:spcBef>
        <a:spcAft>
          <a:spcPct val="0"/>
        </a:spcAft>
        <a:buClr>
          <a:schemeClr val="accent1"/>
        </a:buClr>
        <a:buChar char="•"/>
        <a:defRPr sz="1800">
          <a:solidFill>
            <a:schemeClr val="tx1"/>
          </a:solidFill>
          <a:latin typeface="+mn-lt"/>
        </a:defRPr>
      </a:lvl2pPr>
      <a:lvl3pPr marL="803415" indent="-163659" algn="l" defTabSz="906074" rtl="0" eaLnBrk="1" fontAlgn="base" hangingPunct="1">
        <a:spcBef>
          <a:spcPts val="600"/>
        </a:spcBef>
        <a:spcAft>
          <a:spcPct val="0"/>
        </a:spcAft>
        <a:buClr>
          <a:schemeClr val="accent1"/>
        </a:buClr>
        <a:buFont typeface="Verdana" pitchFamily="34" charset="0"/>
        <a:buChar char="–"/>
        <a:defRPr sz="1600">
          <a:solidFill>
            <a:schemeClr val="tx1"/>
          </a:solidFill>
          <a:latin typeface="+mn-lt"/>
        </a:defRPr>
      </a:lvl3pPr>
      <a:lvl4pPr marL="1056342" indent="-145805" algn="l" defTabSz="906074" rtl="0" eaLnBrk="1" fontAlgn="base" hangingPunct="1">
        <a:spcBef>
          <a:spcPts val="600"/>
        </a:spcBef>
        <a:spcAft>
          <a:spcPct val="0"/>
        </a:spcAft>
        <a:buClr>
          <a:schemeClr val="accent1"/>
        </a:buClr>
        <a:buFont typeface="Arial" charset="0"/>
        <a:buChar char="○"/>
        <a:defRPr sz="1000">
          <a:solidFill>
            <a:schemeClr val="tx1"/>
          </a:solidFill>
          <a:latin typeface="+mn-lt"/>
        </a:defRPr>
      </a:lvl4pPr>
      <a:lvl5pPr marL="1325635" indent="-162171" algn="l" defTabSz="906074" rtl="0" eaLnBrk="1" fontAlgn="base" hangingPunct="1">
        <a:spcBef>
          <a:spcPts val="600"/>
        </a:spcBef>
        <a:spcAft>
          <a:spcPct val="0"/>
        </a:spcAft>
        <a:buClr>
          <a:schemeClr val="accent1"/>
        </a:buClr>
        <a:buFont typeface="Verdana" pitchFamily="34" charset="0"/>
        <a:buChar char="◦"/>
        <a:defRPr sz="800">
          <a:solidFill>
            <a:schemeClr val="tx1"/>
          </a:solidFill>
          <a:latin typeface="+mn-lt"/>
        </a:defRPr>
      </a:lvl5pPr>
      <a:lvl6pPr marL="1754123" indent="-162171" algn="l" defTabSz="906074" rtl="0" eaLnBrk="1" fontAlgn="base" hangingPunct="1">
        <a:spcBef>
          <a:spcPct val="20000"/>
        </a:spcBef>
        <a:spcAft>
          <a:spcPct val="0"/>
        </a:spcAft>
        <a:buClr>
          <a:schemeClr val="tx2"/>
        </a:buClr>
        <a:buFont typeface="Verdana" pitchFamily="34" charset="0"/>
        <a:buChar char="◦"/>
        <a:defRPr sz="1312">
          <a:solidFill>
            <a:schemeClr val="tx1"/>
          </a:solidFill>
          <a:latin typeface="+mn-lt"/>
        </a:defRPr>
      </a:lvl6pPr>
      <a:lvl7pPr marL="2182610" indent="-162171" algn="l" defTabSz="906074" rtl="0" eaLnBrk="1" fontAlgn="base" hangingPunct="1">
        <a:spcBef>
          <a:spcPct val="20000"/>
        </a:spcBef>
        <a:spcAft>
          <a:spcPct val="0"/>
        </a:spcAft>
        <a:buClr>
          <a:schemeClr val="tx2"/>
        </a:buClr>
        <a:buFont typeface="Verdana" pitchFamily="34" charset="0"/>
        <a:buChar char="◦"/>
        <a:defRPr sz="1312">
          <a:solidFill>
            <a:schemeClr val="tx1"/>
          </a:solidFill>
          <a:latin typeface="+mn-lt"/>
        </a:defRPr>
      </a:lvl7pPr>
      <a:lvl8pPr marL="2611098" indent="-162171" algn="l" defTabSz="906074" rtl="0" eaLnBrk="1" fontAlgn="base" hangingPunct="1">
        <a:spcBef>
          <a:spcPct val="20000"/>
        </a:spcBef>
        <a:spcAft>
          <a:spcPct val="0"/>
        </a:spcAft>
        <a:buClr>
          <a:schemeClr val="tx2"/>
        </a:buClr>
        <a:buFont typeface="Verdana" pitchFamily="34" charset="0"/>
        <a:buChar char="◦"/>
        <a:defRPr sz="1312">
          <a:solidFill>
            <a:schemeClr val="tx1"/>
          </a:solidFill>
          <a:latin typeface="+mn-lt"/>
        </a:defRPr>
      </a:lvl8pPr>
      <a:lvl9pPr marL="3039586" indent="-162171" algn="l" defTabSz="906074" rtl="0" eaLnBrk="1" fontAlgn="base" hangingPunct="1">
        <a:spcBef>
          <a:spcPct val="20000"/>
        </a:spcBef>
        <a:spcAft>
          <a:spcPct val="0"/>
        </a:spcAft>
        <a:buClr>
          <a:schemeClr val="tx2"/>
        </a:buClr>
        <a:buFont typeface="Verdana" pitchFamily="34" charset="0"/>
        <a:buChar char="◦"/>
        <a:defRPr sz="1312">
          <a:solidFill>
            <a:schemeClr val="tx1"/>
          </a:solidFill>
          <a:latin typeface="+mn-lt"/>
        </a:defRPr>
      </a:lvl9pPr>
    </p:bodyStyle>
    <p:otherStyle>
      <a:defPPr>
        <a:defRPr lang="en-US"/>
      </a:defPPr>
      <a:lvl1pPr marL="0" algn="l" defTabSz="856976" rtl="0" eaLnBrk="1" latinLnBrk="0" hangingPunct="1">
        <a:defRPr sz="1687" kern="1200">
          <a:solidFill>
            <a:schemeClr val="tx1"/>
          </a:solidFill>
          <a:latin typeface="+mn-lt"/>
          <a:ea typeface="+mn-ea"/>
          <a:cs typeface="+mn-cs"/>
        </a:defRPr>
      </a:lvl1pPr>
      <a:lvl2pPr marL="428488" algn="l" defTabSz="856976" rtl="0" eaLnBrk="1" latinLnBrk="0" hangingPunct="1">
        <a:defRPr sz="1687" kern="1200">
          <a:solidFill>
            <a:schemeClr val="tx1"/>
          </a:solidFill>
          <a:latin typeface="+mn-lt"/>
          <a:ea typeface="+mn-ea"/>
          <a:cs typeface="+mn-cs"/>
        </a:defRPr>
      </a:lvl2pPr>
      <a:lvl3pPr marL="856976" algn="l" defTabSz="856976" rtl="0" eaLnBrk="1" latinLnBrk="0" hangingPunct="1">
        <a:defRPr sz="1687" kern="1200">
          <a:solidFill>
            <a:schemeClr val="tx1"/>
          </a:solidFill>
          <a:latin typeface="+mn-lt"/>
          <a:ea typeface="+mn-ea"/>
          <a:cs typeface="+mn-cs"/>
        </a:defRPr>
      </a:lvl3pPr>
      <a:lvl4pPr marL="1285464" algn="l" defTabSz="856976" rtl="0" eaLnBrk="1" latinLnBrk="0" hangingPunct="1">
        <a:defRPr sz="1687" kern="1200">
          <a:solidFill>
            <a:schemeClr val="tx1"/>
          </a:solidFill>
          <a:latin typeface="+mn-lt"/>
          <a:ea typeface="+mn-ea"/>
          <a:cs typeface="+mn-cs"/>
        </a:defRPr>
      </a:lvl4pPr>
      <a:lvl5pPr marL="1713951" algn="l" defTabSz="856976" rtl="0" eaLnBrk="1" latinLnBrk="0" hangingPunct="1">
        <a:defRPr sz="1687" kern="1200">
          <a:solidFill>
            <a:schemeClr val="tx1"/>
          </a:solidFill>
          <a:latin typeface="+mn-lt"/>
          <a:ea typeface="+mn-ea"/>
          <a:cs typeface="+mn-cs"/>
        </a:defRPr>
      </a:lvl5pPr>
      <a:lvl6pPr marL="2142439" algn="l" defTabSz="856976" rtl="0" eaLnBrk="1" latinLnBrk="0" hangingPunct="1">
        <a:defRPr sz="1687" kern="1200">
          <a:solidFill>
            <a:schemeClr val="tx1"/>
          </a:solidFill>
          <a:latin typeface="+mn-lt"/>
          <a:ea typeface="+mn-ea"/>
          <a:cs typeface="+mn-cs"/>
        </a:defRPr>
      </a:lvl6pPr>
      <a:lvl7pPr marL="2570927" algn="l" defTabSz="856976" rtl="0" eaLnBrk="1" latinLnBrk="0" hangingPunct="1">
        <a:defRPr sz="1687" kern="1200">
          <a:solidFill>
            <a:schemeClr val="tx1"/>
          </a:solidFill>
          <a:latin typeface="+mn-lt"/>
          <a:ea typeface="+mn-ea"/>
          <a:cs typeface="+mn-cs"/>
        </a:defRPr>
      </a:lvl7pPr>
      <a:lvl8pPr marL="2999415" algn="l" defTabSz="856976" rtl="0" eaLnBrk="1" latinLnBrk="0" hangingPunct="1">
        <a:defRPr sz="1687" kern="1200">
          <a:solidFill>
            <a:schemeClr val="tx1"/>
          </a:solidFill>
          <a:latin typeface="+mn-lt"/>
          <a:ea typeface="+mn-ea"/>
          <a:cs typeface="+mn-cs"/>
        </a:defRPr>
      </a:lvl8pPr>
      <a:lvl9pPr marL="3427903" algn="l" defTabSz="856976" rtl="0" eaLnBrk="1" latinLnBrk="0" hangingPunct="1">
        <a:defRPr sz="16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chart" Target="../charts/chart32.xml"/></Relationships>
</file>

<file path=ppt/slides/_rels/slide3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chart" Target="../charts/chart39.xml"/></Relationships>
</file>

<file path=ppt/slides/_rels/slide4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0.xml"/><Relationship Id="rId1" Type="http://schemas.openxmlformats.org/officeDocument/2006/relationships/slideLayout" Target="../slideLayouts/slideLayout17.xml"/><Relationship Id="rId4" Type="http://schemas.openxmlformats.org/officeDocument/2006/relationships/chart" Target="../charts/chart44.xml"/></Relationships>
</file>

<file path=ppt/slides/_rels/slide5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normAutofit fontScale="90000"/>
          </a:bodyPr>
          <a:lstStyle/>
          <a:p>
            <a:r>
              <a:rPr lang="en-US" dirty="0" smtClean="0"/>
              <a:t>The Outlook for Major Midwest Apartment Markets </a:t>
            </a:r>
            <a:br>
              <a:rPr lang="en-US" dirty="0" smtClean="0"/>
            </a:br>
            <a:r>
              <a:rPr lang="en-US" sz="1600" dirty="0" smtClean="0"/>
              <a:t>Daniel J. Hogan, RED Capital Group / ORIX Real Estate Capital</a:t>
            </a:r>
            <a:endParaRPr lang="en-US" dirty="0"/>
          </a:p>
        </p:txBody>
      </p:sp>
      <p:sp>
        <p:nvSpPr>
          <p:cNvPr id="3" name="Subtitle 2"/>
          <p:cNvSpPr>
            <a:spLocks noGrp="1"/>
          </p:cNvSpPr>
          <p:nvPr>
            <p:ph type="subTitle" sz="quarter" idx="1"/>
          </p:nvPr>
        </p:nvSpPr>
        <p:spPr/>
        <p:txBody>
          <a:bodyPr>
            <a:normAutofit fontScale="62500" lnSpcReduction="20000"/>
          </a:bodyPr>
          <a:lstStyle/>
          <a:p>
            <a:r>
              <a:rPr lang="en-US" dirty="0" smtClean="0"/>
              <a:t>Midwest Lenders Association		Market Study Seminar		</a:t>
            </a:r>
            <a:endParaRPr lang="en-US" dirty="0"/>
          </a:p>
        </p:txBody>
      </p:sp>
      <p:sp>
        <p:nvSpPr>
          <p:cNvPr id="4" name="Content Placeholder 3"/>
          <p:cNvSpPr>
            <a:spLocks noGrp="1"/>
          </p:cNvSpPr>
          <p:nvPr>
            <p:ph sz="quarter" idx="10"/>
          </p:nvPr>
        </p:nvSpPr>
        <p:spPr>
          <a:xfrm>
            <a:off x="6918917" y="5410486"/>
            <a:ext cx="2225083" cy="285750"/>
          </a:xfrm>
        </p:spPr>
        <p:txBody>
          <a:bodyPr/>
          <a:lstStyle/>
          <a:p>
            <a:r>
              <a:rPr lang="en-US" dirty="0" smtClean="0"/>
              <a:t>14 May 2019   1:00 PM</a:t>
            </a:r>
            <a:endParaRPr lang="en-US" dirty="0"/>
          </a:p>
        </p:txBody>
      </p:sp>
      <p:sp>
        <p:nvSpPr>
          <p:cNvPr id="5" name="Rectangle 4"/>
          <p:cNvSpPr/>
          <p:nvPr/>
        </p:nvSpPr>
        <p:spPr bwMode="auto">
          <a:xfrm>
            <a:off x="6687239" y="4968607"/>
            <a:ext cx="2456761" cy="341523"/>
          </a:xfrm>
          <a:prstGeom prst="rect">
            <a:avLst/>
          </a:prstGeom>
          <a:solidFill>
            <a:schemeClr val="bg1"/>
          </a:solidFill>
          <a:ln w="76200" cap="flat" cmpd="sng" algn="ctr">
            <a:noFill/>
            <a:prstDash val="solid"/>
            <a:round/>
            <a:headEnd type="none" w="med" len="med"/>
            <a:tailEnd type="none" w="med" len="med"/>
          </a:ln>
          <a:effectLs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Tree>
    <p:extLst>
      <p:ext uri="{BB962C8B-B14F-4D97-AF65-F5344CB8AC3E}">
        <p14:creationId xmlns:p14="http://schemas.microsoft.com/office/powerpoint/2010/main" val="4202075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Price Deflator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10</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1383544616"/>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803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graphicEl>
                                              <a:chart seriesIdx="-4" categoryIdx="0" bldStep="category"/>
                                            </p:graphic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graphicEl>
                                              <a:chart seriesIdx="-4" categoryIdx="1" bldStep="category"/>
                                            </p:graphic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graphicEl>
                                              <a:chart seriesIdx="-4" categoryIdx="2" bldStep="category"/>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graphicEl>
                                              <a:chart seriesIdx="-4" categoryIdx="3" bldStep="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graphicEl>
                                              <a:chart seriesIdx="-4" categoryIdx="4" bldStep="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0">
                                            <p:graphicEl>
                                              <a:chart seriesIdx="-4" categoryIdx="5" bldStep="category"/>
                                            </p:graphic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0">
                                            <p:graphicEl>
                                              <a:chart seriesIdx="-4" categoryIdx="6" bldStep="category"/>
                                            </p:graphic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0">
                                            <p:graphicEl>
                                              <a:chart seriesIdx="-4" categoryIdx="7" bldStep="category"/>
                                            </p:graphic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0">
                                            <p:graphicEl>
                                              <a:chart seriesIdx="-4" categoryIdx="8" bldStep="category"/>
                                            </p:graphic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0">
                                            <p:graphicEl>
                                              <a:chart seriesIdx="-4" categoryIdx="9" bldStep="category"/>
                                            </p:graphic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0">
                                            <p:graphicEl>
                                              <a:chart seriesIdx="-4" categoryIdx="10" bldStep="category"/>
                                            </p:graphic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0">
                                            <p:graphicEl>
                                              <a:chart seriesIdx="-4" categoryIdx="11" bldStep="category"/>
                                            </p:graphic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0">
                                            <p:graphicEl>
                                              <a:chart seriesIdx="-4" categoryIdx="12" bldStep="category"/>
                                            </p:graphic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0">
                                            <p:graphicEl>
                                              <a:chart seriesIdx="-4" categoryIdx="13" bldStep="category"/>
                                            </p:graphic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0">
                                            <p:graphicEl>
                                              <a:chart seriesIdx="-4" categoryIdx="14" bldStep="category"/>
                                            </p:graphic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10">
                                            <p:graphicEl>
                                              <a:chart seriesIdx="-4" categoryIdx="15" bldStep="category"/>
                                            </p:graphicEl>
                                          </p:spTgt>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10">
                                            <p:graphicEl>
                                              <a:chart seriesIdx="-4" categoryIdx="16" bldStep="category"/>
                                            </p:graphicEl>
                                          </p:spTgt>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10">
                                            <p:graphicEl>
                                              <a:chart seriesIdx="-4" categoryIdx="17" bldStep="category"/>
                                            </p:graphicEl>
                                          </p:spTgt>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10">
                                            <p:graphicEl>
                                              <a:chart seriesIdx="-4" categoryIdx="18" bldStep="category"/>
                                            </p:graphicEl>
                                          </p:spTgt>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10">
                                            <p:graphicEl>
                                              <a:chart seriesIdx="-4" categoryIdx="19" bldStep="category"/>
                                            </p:graphicEl>
                                          </p:spTgt>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10">
                                            <p:graphicEl>
                                              <a:chart seriesIdx="-4" categoryIdx="20" bldStep="category"/>
                                            </p:graphicEl>
                                          </p:spTgt>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10">
                                            <p:graphicEl>
                                              <a:chart seriesIdx="-4" categoryIdx="21" bldStep="category"/>
                                            </p:graphicEl>
                                          </p:spTgt>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10">
                                            <p:graphicEl>
                                              <a:chart seriesIdx="-4" categoryIdx="22" bldStep="category"/>
                                            </p:graphicEl>
                                          </p:spTgt>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10">
                                            <p:graphicEl>
                                              <a:chart seriesIdx="-4" categoryIdx="23" bldStep="category"/>
                                            </p:graphicEl>
                                          </p:spTgt>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10">
                                            <p:graphicEl>
                                              <a:chart seriesIdx="-4" categoryIdx="24" bldStep="category"/>
                                            </p:graphicEl>
                                          </p:spTgt>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10">
                                            <p:graphicEl>
                                              <a:chart seriesIdx="-4" categoryIdx="25" bldStep="category"/>
                                            </p:graphicEl>
                                          </p:spTgt>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10">
                                            <p:graphicEl>
                                              <a:chart seriesIdx="-4" categoryIdx="26" bldStep="category"/>
                                            </p:graphicEl>
                                          </p:spTgt>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10">
                                            <p:graphicEl>
                                              <a:chart seriesIdx="-4" categoryIdx="27" bldStep="category"/>
                                            </p:graphicEl>
                                          </p:spTgt>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10">
                                            <p:graphicEl>
                                              <a:chart seriesIdx="-4" categoryIdx="28" bldStep="category"/>
                                            </p:graphicEl>
                                          </p:spTgt>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10">
                                            <p:graphicEl>
                                              <a:chart seriesIdx="-4" categoryIdx="29" bldStep="category"/>
                                            </p:graphicEl>
                                          </p:spTgt>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10">
                                            <p:graphicEl>
                                              <a:chart seriesIdx="-4" categoryIdx="30" bldStep="category"/>
                                            </p:graphicEl>
                                          </p:spTgt>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10">
                                            <p:graphicEl>
                                              <a:chart seriesIdx="-4" categoryIdx="31" bldStep="category"/>
                                            </p:graphicEl>
                                          </p:spTgt>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grpId="0" nodeType="afterEffect">
                                  <p:stCondLst>
                                    <p:cond delay="0"/>
                                  </p:stCondLst>
                                  <p:childTnLst>
                                    <p:set>
                                      <p:cBhvr>
                                        <p:cTn id="105" dur="1" fill="hold">
                                          <p:stCondLst>
                                            <p:cond delay="0"/>
                                          </p:stCondLst>
                                        </p:cTn>
                                        <p:tgtEl>
                                          <p:spTgt spid="10">
                                            <p:graphicEl>
                                              <a:chart seriesIdx="-4" categoryIdx="3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Job Growth: Forecast	</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11</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3019521692"/>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916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graphicEl>
                                              <a:chart seriesIdx="-4" categoryIdx="0" bldStep="category"/>
                                            </p:graphic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graphicEl>
                                              <a:chart seriesIdx="-4" categoryIdx="1" bldStep="category"/>
                                            </p:graphic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graphicEl>
                                              <a:chart seriesIdx="-4" categoryIdx="2" bldStep="category"/>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graphicEl>
                                              <a:chart seriesIdx="-4" categoryIdx="3" bldStep="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graphicEl>
                                              <a:chart seriesIdx="-4" categoryIdx="4" bldStep="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0">
                                            <p:graphicEl>
                                              <a:chart seriesIdx="-4" categoryIdx="5" bldStep="category"/>
                                            </p:graphic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0">
                                            <p:graphicEl>
                                              <a:chart seriesIdx="-4" categoryIdx="6" bldStep="category"/>
                                            </p:graphic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0">
                                            <p:graphicEl>
                                              <a:chart seriesIdx="-4" categoryIdx="7" bldStep="category"/>
                                            </p:graphic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0">
                                            <p:graphicEl>
                                              <a:chart seriesIdx="-4" categoryIdx="8" bldStep="category"/>
                                            </p:graphic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0">
                                            <p:graphicEl>
                                              <a:chart seriesIdx="-4" categoryIdx="9" bldStep="category"/>
                                            </p:graphic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0">
                                            <p:graphicEl>
                                              <a:chart seriesIdx="-4" categoryIdx="10" bldStep="category"/>
                                            </p:graphic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0">
                                            <p:graphicEl>
                                              <a:chart seriesIdx="-4" categoryIdx="11" bldStep="category"/>
                                            </p:graphic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0">
                                            <p:graphicEl>
                                              <a:chart seriesIdx="-4" categoryIdx="12" bldStep="category"/>
                                            </p:graphic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0">
                                            <p:graphicEl>
                                              <a:chart seriesIdx="-4" categoryIdx="13" bldStep="category"/>
                                            </p:graphic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0">
                                            <p:graphicEl>
                                              <a:chart seriesIdx="-4" categoryIdx="14" bldStep="category"/>
                                            </p:graphic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10">
                                            <p:graphicEl>
                                              <a:chart seriesIdx="-4" categoryIdx="15" bldStep="category"/>
                                            </p:graphicEl>
                                          </p:spTgt>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10">
                                            <p:graphicEl>
                                              <a:chart seriesIdx="-4" categoryIdx="16" bldStep="category"/>
                                            </p:graphicEl>
                                          </p:spTgt>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10">
                                            <p:graphicEl>
                                              <a:chart seriesIdx="-4" categoryIdx="17" bldStep="category"/>
                                            </p:graphicEl>
                                          </p:spTgt>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10">
                                            <p:graphicEl>
                                              <a:chart seriesIdx="-4" categoryIdx="18" bldStep="category"/>
                                            </p:graphicEl>
                                          </p:spTgt>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10">
                                            <p:graphicEl>
                                              <a:chart seriesIdx="-4" categoryIdx="19" bldStep="category"/>
                                            </p:graphicEl>
                                          </p:spTgt>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10">
                                            <p:graphicEl>
                                              <a:chart seriesIdx="-4" categoryIdx="20" bldStep="category"/>
                                            </p:graphicEl>
                                          </p:spTgt>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10">
                                            <p:graphicEl>
                                              <a:chart seriesIdx="-4" categoryIdx="21" bldStep="category"/>
                                            </p:graphicEl>
                                          </p:spTgt>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10">
                                            <p:graphicEl>
                                              <a:chart seriesIdx="-4" categoryIdx="22" bldStep="category"/>
                                            </p:graphicEl>
                                          </p:spTgt>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10">
                                            <p:graphicEl>
                                              <a:chart seriesIdx="-4" categoryIdx="23" bldStep="category"/>
                                            </p:graphicEl>
                                          </p:spTgt>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10">
                                            <p:graphicEl>
                                              <a:chart seriesIdx="-4" categoryIdx="24" bldStep="category"/>
                                            </p:graphicEl>
                                          </p:spTgt>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10">
                                            <p:graphicEl>
                                              <a:chart seriesIdx="-4" categoryIdx="25" bldStep="category"/>
                                            </p:graphicEl>
                                          </p:spTgt>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10">
                                            <p:graphicEl>
                                              <a:chart seriesIdx="-4" categoryIdx="26" bldStep="category"/>
                                            </p:graphicEl>
                                          </p:spTgt>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10">
                                            <p:graphicEl>
                                              <a:chart seriesIdx="-4" categoryIdx="27" bldStep="category"/>
                                            </p:graphicEl>
                                          </p:spTgt>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10">
                                            <p:graphicEl>
                                              <a:chart seriesIdx="-4" categoryIdx="28" bldStep="category"/>
                                            </p:graphicEl>
                                          </p:spTgt>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10">
                                            <p:graphicEl>
                                              <a:chart seriesIdx="-4" categoryIdx="29" bldStep="category"/>
                                            </p:graphicEl>
                                          </p:spTgt>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10">
                                            <p:graphicEl>
                                              <a:chart seriesIdx="-4" categoryIdx="30" bldStep="category"/>
                                            </p:graphicEl>
                                          </p:spTgt>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10">
                                            <p:graphicEl>
                                              <a:chart seriesIdx="-4" categoryIdx="31" bldStep="category"/>
                                            </p:graphicEl>
                                          </p:spTgt>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grpId="0" nodeType="afterEffect">
                                  <p:stCondLst>
                                    <p:cond delay="0"/>
                                  </p:stCondLst>
                                  <p:childTnLst>
                                    <p:set>
                                      <p:cBhvr>
                                        <p:cTn id="105" dur="1" fill="hold">
                                          <p:stCondLst>
                                            <p:cond delay="0"/>
                                          </p:stCondLst>
                                        </p:cTn>
                                        <p:tgtEl>
                                          <p:spTgt spid="10">
                                            <p:graphicEl>
                                              <a:chart seriesIdx="-4" categoryIdx="3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276225"/>
            <a:ext cx="8077249" cy="823913"/>
          </a:xfrm>
        </p:spPr>
        <p:txBody>
          <a:bodyPr>
            <a:normAutofit fontScale="90000"/>
          </a:bodyPr>
          <a:lstStyle/>
          <a:p>
            <a:r>
              <a:rPr lang="en-US" sz="3100" dirty="0" smtClean="0"/>
              <a:t>Real Personal Income and Expenditure Growth: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12</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2851058910"/>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782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graphicEl>
                                              <a:chart seriesIdx="-4" categoryIdx="0" bldStep="category"/>
                                            </p:graphic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graphicEl>
                                              <a:chart seriesIdx="-4" categoryIdx="1" bldStep="category"/>
                                            </p:graphic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graphicEl>
                                              <a:chart seriesIdx="-4" categoryIdx="2" bldStep="category"/>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graphicEl>
                                              <a:chart seriesIdx="-4" categoryIdx="3" bldStep="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graphicEl>
                                              <a:chart seriesIdx="-4" categoryIdx="4" bldStep="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0">
                                            <p:graphicEl>
                                              <a:chart seriesIdx="-4" categoryIdx="5" bldStep="category"/>
                                            </p:graphic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0">
                                            <p:graphicEl>
                                              <a:chart seriesIdx="-4" categoryIdx="6" bldStep="category"/>
                                            </p:graphic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0">
                                            <p:graphicEl>
                                              <a:chart seriesIdx="-4" categoryIdx="7" bldStep="category"/>
                                            </p:graphic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0">
                                            <p:graphicEl>
                                              <a:chart seriesIdx="-4" categoryIdx="8" bldStep="category"/>
                                            </p:graphic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0">
                                            <p:graphicEl>
                                              <a:chart seriesIdx="-4" categoryIdx="9" bldStep="category"/>
                                            </p:graphic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0">
                                            <p:graphicEl>
                                              <a:chart seriesIdx="-4" categoryIdx="10" bldStep="category"/>
                                            </p:graphic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0">
                                            <p:graphicEl>
                                              <a:chart seriesIdx="-4" categoryIdx="11" bldStep="category"/>
                                            </p:graphic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0">
                                            <p:graphicEl>
                                              <a:chart seriesIdx="-4" categoryIdx="12" bldStep="category"/>
                                            </p:graphic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0">
                                            <p:graphicEl>
                                              <a:chart seriesIdx="-4" categoryIdx="13" bldStep="category"/>
                                            </p:graphic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0">
                                            <p:graphicEl>
                                              <a:chart seriesIdx="-4" categoryIdx="14" bldStep="category"/>
                                            </p:graphic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10">
                                            <p:graphicEl>
                                              <a:chart seriesIdx="-4" categoryIdx="15" bldStep="category"/>
                                            </p:graphicEl>
                                          </p:spTgt>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10">
                                            <p:graphicEl>
                                              <a:chart seriesIdx="-4" categoryIdx="16" bldStep="category"/>
                                            </p:graphicEl>
                                          </p:spTgt>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10">
                                            <p:graphicEl>
                                              <a:chart seriesIdx="-4" categoryIdx="17" bldStep="category"/>
                                            </p:graphicEl>
                                          </p:spTgt>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10">
                                            <p:graphicEl>
                                              <a:chart seriesIdx="-4" categoryIdx="18" bldStep="category"/>
                                            </p:graphicEl>
                                          </p:spTgt>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10">
                                            <p:graphicEl>
                                              <a:chart seriesIdx="-4" categoryIdx="19" bldStep="category"/>
                                            </p:graphicEl>
                                          </p:spTgt>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10">
                                            <p:graphicEl>
                                              <a:chart seriesIdx="-4" categoryIdx="20" bldStep="category"/>
                                            </p:graphicEl>
                                          </p:spTgt>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10">
                                            <p:graphicEl>
                                              <a:chart seriesIdx="-4" categoryIdx="21" bldStep="category"/>
                                            </p:graphicEl>
                                          </p:spTgt>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10">
                                            <p:graphicEl>
                                              <a:chart seriesIdx="-4" categoryIdx="22" bldStep="category"/>
                                            </p:graphicEl>
                                          </p:spTgt>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10">
                                            <p:graphicEl>
                                              <a:chart seriesIdx="-4" categoryIdx="23" bldStep="category"/>
                                            </p:graphicEl>
                                          </p:spTgt>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10">
                                            <p:graphicEl>
                                              <a:chart seriesIdx="-4" categoryIdx="24" bldStep="category"/>
                                            </p:graphicEl>
                                          </p:spTgt>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10">
                                            <p:graphicEl>
                                              <a:chart seriesIdx="-4" categoryIdx="25" bldStep="category"/>
                                            </p:graphicEl>
                                          </p:spTgt>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10">
                                            <p:graphicEl>
                                              <a:chart seriesIdx="-4" categoryIdx="26" bldStep="category"/>
                                            </p:graphicEl>
                                          </p:spTgt>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10">
                                            <p:graphicEl>
                                              <a:chart seriesIdx="-4" categoryIdx="27" bldStep="category"/>
                                            </p:graphicEl>
                                          </p:spTgt>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10">
                                            <p:graphicEl>
                                              <a:chart seriesIdx="-4" categoryIdx="28" bldStep="category"/>
                                            </p:graphicEl>
                                          </p:spTgt>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10">
                                            <p:graphicEl>
                                              <a:chart seriesIdx="-4" categoryIdx="29" bldStep="category"/>
                                            </p:graphicEl>
                                          </p:spTgt>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10">
                                            <p:graphicEl>
                                              <a:chart seriesIdx="-4" categoryIdx="30" bldStep="category"/>
                                            </p:graphicEl>
                                          </p:spTgt>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10">
                                            <p:graphicEl>
                                              <a:chart seriesIdx="-4" categoryIdx="31" bldStep="category"/>
                                            </p:graphicEl>
                                          </p:spTgt>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grpId="0" nodeType="afterEffect">
                                  <p:stCondLst>
                                    <p:cond delay="0"/>
                                  </p:stCondLst>
                                  <p:childTnLst>
                                    <p:set>
                                      <p:cBhvr>
                                        <p:cTn id="105" dur="1" fill="hold">
                                          <p:stCondLst>
                                            <p:cond delay="0"/>
                                          </p:stCondLst>
                                        </p:cTn>
                                        <p:tgtEl>
                                          <p:spTgt spid="10">
                                            <p:graphicEl>
                                              <a:chart seriesIdx="-4" categoryIdx="3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the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13</a:t>
            </a:fld>
            <a:endParaRPr lang="en-US"/>
          </a:p>
        </p:txBody>
      </p:sp>
      <p:sp>
        <p:nvSpPr>
          <p:cNvPr id="6" name="Content Placeholder 5"/>
          <p:cNvSpPr>
            <a:spLocks noGrp="1"/>
          </p:cNvSpPr>
          <p:nvPr>
            <p:ph sz="quarter" idx="18"/>
          </p:nvPr>
        </p:nvSpPr>
        <p:spPr/>
        <p:txBody>
          <a:bodyPr>
            <a:normAutofit fontScale="85000" lnSpcReduction="10000"/>
          </a:bodyPr>
          <a:lstStyle/>
          <a:p>
            <a:pPr marL="342900" indent="-342900">
              <a:spcAft>
                <a:spcPts val="1200"/>
              </a:spcAft>
              <a:buFont typeface="Arial" panose="020B0604020202020204" pitchFamily="34" charset="0"/>
              <a:buChar char="•"/>
            </a:pPr>
            <a:r>
              <a:rPr lang="en-US" dirty="0" smtClean="0"/>
              <a:t>Our forecast is intended to represent a feasible or “most probable” basis for our multifamily forecasts, not a prediction.</a:t>
            </a:r>
          </a:p>
          <a:p>
            <a:pPr marL="342900" indent="-342900">
              <a:spcAft>
                <a:spcPts val="1200"/>
              </a:spcAft>
              <a:buFont typeface="Arial" panose="020B0604020202020204" pitchFamily="34" charset="0"/>
              <a:buChar char="•"/>
            </a:pPr>
            <a:r>
              <a:rPr lang="en-US" dirty="0" smtClean="0"/>
              <a:t>It implies that the most probable outcome for the US is neither recession nor boom; rather a period of moderate, low inflation growth. </a:t>
            </a:r>
          </a:p>
          <a:p>
            <a:pPr marL="342900" indent="-342900">
              <a:spcAft>
                <a:spcPts val="1200"/>
              </a:spcAft>
              <a:buFont typeface="Arial" panose="020B0604020202020204" pitchFamily="34" charset="0"/>
              <a:buChar char="•"/>
            </a:pPr>
            <a:r>
              <a:rPr lang="en-US" dirty="0" smtClean="0"/>
              <a:t>The implications for the multifamily industry are significant.</a:t>
            </a:r>
          </a:p>
          <a:p>
            <a:pPr marL="342900" indent="-342900">
              <a:spcAft>
                <a:spcPts val="1200"/>
              </a:spcAft>
              <a:buFont typeface="Arial" panose="020B0604020202020204" pitchFamily="34" charset="0"/>
              <a:buChar char="•"/>
            </a:pPr>
            <a:r>
              <a:rPr lang="en-US" dirty="0" smtClean="0"/>
              <a:t>Under these circumstances, we would expect to find consistently low 10-year Treasury rates, stable financing costs and more or less stable capitalization rates.</a:t>
            </a:r>
          </a:p>
          <a:p>
            <a:pPr marL="342900" indent="-342900">
              <a:spcAft>
                <a:spcPts val="1200"/>
              </a:spcAft>
              <a:buFont typeface="Arial" panose="020B0604020202020204" pitchFamily="34" charset="0"/>
              <a:buChar char="•"/>
            </a:pPr>
            <a:r>
              <a:rPr lang="en-US" dirty="0" smtClean="0"/>
              <a:t>According to our models this is a very attractive environment for multifamily ownership characterized by constructive NOI growth, attractively low exit cap rates and low NOI volatility.</a:t>
            </a:r>
          </a:p>
          <a:p>
            <a:pPr marL="342900" indent="-342900">
              <a:spcAft>
                <a:spcPts val="1200"/>
              </a:spcAft>
              <a:buFont typeface="Arial" panose="020B0604020202020204" pitchFamily="34" charset="0"/>
              <a:buChar char="•"/>
            </a:pPr>
            <a:r>
              <a:rPr lang="en-US" dirty="0" smtClean="0"/>
              <a:t>The immediate impact of inputting the 1Q19 GDP and income data in the model was to raise ETR by 15bps to 7.75%, highest ever. The effect on Midwest, with its high cap rates and NOI stability was greater.</a:t>
            </a:r>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spTree>
    <p:extLst>
      <p:ext uri="{BB962C8B-B14F-4D97-AF65-F5344CB8AC3E}">
        <p14:creationId xmlns:p14="http://schemas.microsoft.com/office/powerpoint/2010/main" val="62771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750"/>
                                        <p:tgtEl>
                                          <p:spTgt spid="6">
                                            <p:txEl>
                                              <p:pRg st="1" end="1"/>
                                            </p:txEl>
                                          </p:spTgt>
                                        </p:tgtEl>
                                      </p:cBhvr>
                                    </p:animEffect>
                                    <p:anim calcmode="lin" valueType="num">
                                      <p:cBhvr>
                                        <p:cTn id="14"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750"/>
                                        <p:tgtEl>
                                          <p:spTgt spid="6">
                                            <p:txEl>
                                              <p:pRg st="2" end="2"/>
                                            </p:txEl>
                                          </p:spTgt>
                                        </p:tgtEl>
                                      </p:cBhvr>
                                    </p:animEffect>
                                    <p:anim calcmode="lin" valueType="num">
                                      <p:cBhvr>
                                        <p:cTn id="20"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750"/>
                                        <p:tgtEl>
                                          <p:spTgt spid="6">
                                            <p:txEl>
                                              <p:pRg st="3" end="3"/>
                                            </p:txEl>
                                          </p:spTgt>
                                        </p:tgtEl>
                                      </p:cBhvr>
                                    </p:animEffect>
                                    <p:anim calcmode="lin" valueType="num">
                                      <p:cBhvr>
                                        <p:cTn id="26" dur="7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7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750"/>
                                        <p:tgtEl>
                                          <p:spTgt spid="6">
                                            <p:txEl>
                                              <p:pRg st="4" end="4"/>
                                            </p:txEl>
                                          </p:spTgt>
                                        </p:tgtEl>
                                      </p:cBhvr>
                                    </p:animEffect>
                                    <p:anim calcmode="lin" valueType="num">
                                      <p:cBhvr>
                                        <p:cTn id="32" dur="7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7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750"/>
                                        <p:tgtEl>
                                          <p:spTgt spid="6">
                                            <p:txEl>
                                              <p:pRg st="5" end="5"/>
                                            </p:txEl>
                                          </p:spTgt>
                                        </p:tgtEl>
                                      </p:cBhvr>
                                    </p:animEffect>
                                    <p:anim calcmode="lin" valueType="num">
                                      <p:cBhvr>
                                        <p:cTn id="38" dur="7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7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276225"/>
            <a:ext cx="8077249" cy="823913"/>
          </a:xfrm>
        </p:spPr>
        <p:txBody>
          <a:bodyPr>
            <a:normAutofit/>
          </a:bodyPr>
          <a:lstStyle/>
          <a:p>
            <a:r>
              <a:rPr lang="en-US" sz="3100" dirty="0" smtClean="0"/>
              <a:t>RED 50:  Occupancy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14</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1257081265"/>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176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0">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graphicEl>
                                              <a:chart seriesIdx="-3" categoryIdx="-3" bldStep="gridLegend"/>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0">
                                            <p:graphicEl>
                                              <a:chart seriesIdx="0" categoryIdx="-4" bldStep="series"/>
                                            </p:graphicEl>
                                          </p:spTgt>
                                        </p:tgtEl>
                                        <p:attrNameLst>
                                          <p:attrName>style.visibility</p:attrName>
                                        </p:attrNameLst>
                                      </p:cBhvr>
                                      <p:to>
                                        <p:strVal val="visible"/>
                                      </p:to>
                                    </p:set>
                                    <p:anim calcmode="lin" valueType="num">
                                      <p:cBhvr additive="base">
                                        <p:cTn id="12" dur="500" fill="hold"/>
                                        <p:tgtEl>
                                          <p:spTgt spid="10">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graphicEl>
                                              <a:chart seriesIdx="0" categoryIdx="-4" bldStep="series"/>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0">
                                            <p:graphicEl>
                                              <a:chart seriesIdx="1" categoryIdx="-4" bldStep="series"/>
                                            </p:graphicEl>
                                          </p:spTgt>
                                        </p:tgtEl>
                                        <p:attrNameLst>
                                          <p:attrName>style.visibility</p:attrName>
                                        </p:attrNameLst>
                                      </p:cBhvr>
                                      <p:to>
                                        <p:strVal val="visible"/>
                                      </p:to>
                                    </p:set>
                                    <p:anim calcmode="lin" valueType="num">
                                      <p:cBhvr additive="base">
                                        <p:cTn id="17" dur="500" fill="hold"/>
                                        <p:tgtEl>
                                          <p:spTgt spid="10">
                                            <p:graphicEl>
                                              <a:chart seriesIdx="1" categoryIdx="-4" bldStep="series"/>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
                                            <p:graphicEl>
                                              <a:chart seriesIdx="1" categoryIdx="-4" bldStep="series"/>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0">
                                            <p:graphicEl>
                                              <a:chart seriesIdx="2" categoryIdx="-4" bldStep="series"/>
                                            </p:graphicEl>
                                          </p:spTgt>
                                        </p:tgtEl>
                                        <p:attrNameLst>
                                          <p:attrName>style.visibility</p:attrName>
                                        </p:attrNameLst>
                                      </p:cBhvr>
                                      <p:to>
                                        <p:strVal val="visible"/>
                                      </p:to>
                                    </p:set>
                                    <p:anim calcmode="lin" valueType="num">
                                      <p:cBhvr additive="base">
                                        <p:cTn id="22" dur="500" fill="hold"/>
                                        <p:tgtEl>
                                          <p:spTgt spid="10">
                                            <p:graphicEl>
                                              <a:chart seriesIdx="2" categoryIdx="-4" bldStep="series"/>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0">
                                            <p:graphicEl>
                                              <a:chart seriesIdx="2" categoryIdx="-4" bldStep="series"/>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10">
                                            <p:graphicEl>
                                              <a:chart seriesIdx="3" categoryIdx="-4" bldStep="series"/>
                                            </p:graphicEl>
                                          </p:spTgt>
                                        </p:tgtEl>
                                        <p:attrNameLst>
                                          <p:attrName>style.visibility</p:attrName>
                                        </p:attrNameLst>
                                      </p:cBhvr>
                                      <p:to>
                                        <p:strVal val="visible"/>
                                      </p:to>
                                    </p:set>
                                    <p:anim calcmode="lin" valueType="num">
                                      <p:cBhvr additive="base">
                                        <p:cTn id="27" dur="500" fill="hold"/>
                                        <p:tgtEl>
                                          <p:spTgt spid="10">
                                            <p:graphicEl>
                                              <a:chart seriesIdx="3" categoryIdx="-4" bldStep="series"/>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
                                            <p:graphicEl>
                                              <a:chart seriesIdx="3" categoryIdx="-4" bldStep="series"/>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276225"/>
            <a:ext cx="8077249" cy="823913"/>
          </a:xfrm>
        </p:spPr>
        <p:txBody>
          <a:bodyPr>
            <a:normAutofit/>
          </a:bodyPr>
          <a:lstStyle/>
          <a:p>
            <a:r>
              <a:rPr lang="en-US" sz="3100" dirty="0" smtClean="0"/>
              <a:t>RED 50:  Effective Rent Growth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15</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1152769794"/>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11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graphicEl>
                                              <a:chart seriesIdx="-4" categoryIdx="0" bldStep="category"/>
                                            </p:graphic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graphicEl>
                                              <a:chart seriesIdx="-4" categoryIdx="1" bldStep="category"/>
                                            </p:graphic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graphicEl>
                                              <a:chart seriesIdx="-4" categoryIdx="2" bldStep="category"/>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graphicEl>
                                              <a:chart seriesIdx="-4" categoryIdx="3" bldStep="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graphicEl>
                                              <a:chart seriesIdx="-4" categoryIdx="4" bldStep="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0">
                                            <p:graphicEl>
                                              <a:chart seriesIdx="-4" categoryIdx="5" bldStep="category"/>
                                            </p:graphic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0">
                                            <p:graphicEl>
                                              <a:chart seriesIdx="-4" categoryIdx="6" bldStep="category"/>
                                            </p:graphic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0">
                                            <p:graphicEl>
                                              <a:chart seriesIdx="-4" categoryIdx="7" bldStep="category"/>
                                            </p:graphic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0">
                                            <p:graphicEl>
                                              <a:chart seriesIdx="-4" categoryIdx="8" bldStep="category"/>
                                            </p:graphic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0">
                                            <p:graphicEl>
                                              <a:chart seriesIdx="-4" categoryIdx="9" bldStep="category"/>
                                            </p:graphic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0">
                                            <p:graphicEl>
                                              <a:chart seriesIdx="-4" categoryIdx="10" bldStep="category"/>
                                            </p:graphic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0">
                                            <p:graphicEl>
                                              <a:chart seriesIdx="-4" categoryIdx="11" bldStep="category"/>
                                            </p:graphic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0">
                                            <p:graphicEl>
                                              <a:chart seriesIdx="-4" categoryIdx="12" bldStep="category"/>
                                            </p:graphic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0">
                                            <p:graphicEl>
                                              <a:chart seriesIdx="-4" categoryIdx="13" bldStep="category"/>
                                            </p:graphic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0">
                                            <p:graphicEl>
                                              <a:chart seriesIdx="-4" categoryIdx="14" bldStep="category"/>
                                            </p:graphic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10">
                                            <p:graphicEl>
                                              <a:chart seriesIdx="-4" categoryIdx="15" bldStep="category"/>
                                            </p:graphicEl>
                                          </p:spTgt>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10">
                                            <p:graphicEl>
                                              <a:chart seriesIdx="-4" categoryIdx="16" bldStep="category"/>
                                            </p:graphicEl>
                                          </p:spTgt>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10">
                                            <p:graphicEl>
                                              <a:chart seriesIdx="-4" categoryIdx="17" bldStep="category"/>
                                            </p:graphicEl>
                                          </p:spTgt>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10">
                                            <p:graphicEl>
                                              <a:chart seriesIdx="-4" categoryIdx="18" bldStep="category"/>
                                            </p:graphicEl>
                                          </p:spTgt>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10">
                                            <p:graphicEl>
                                              <a:chart seriesIdx="-4" categoryIdx="19" bldStep="category"/>
                                            </p:graphicEl>
                                          </p:spTgt>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10">
                                            <p:graphicEl>
                                              <a:chart seriesIdx="-4" categoryIdx="20" bldStep="category"/>
                                            </p:graphicEl>
                                          </p:spTgt>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10">
                                            <p:graphicEl>
                                              <a:chart seriesIdx="-4" categoryIdx="21" bldStep="category"/>
                                            </p:graphicEl>
                                          </p:spTgt>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10">
                                            <p:graphicEl>
                                              <a:chart seriesIdx="-4" categoryIdx="22" bldStep="category"/>
                                            </p:graphicEl>
                                          </p:spTgt>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10">
                                            <p:graphicEl>
                                              <a:chart seriesIdx="-4" categoryIdx="23" bldStep="category"/>
                                            </p:graphicEl>
                                          </p:spTgt>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10">
                                            <p:graphicEl>
                                              <a:chart seriesIdx="-4" categoryIdx="24" bldStep="category"/>
                                            </p:graphicEl>
                                          </p:spTgt>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10">
                                            <p:graphicEl>
                                              <a:chart seriesIdx="-4" categoryIdx="25" bldStep="category"/>
                                            </p:graphicEl>
                                          </p:spTgt>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10">
                                            <p:graphicEl>
                                              <a:chart seriesIdx="-4" categoryIdx="26" bldStep="category"/>
                                            </p:graphicEl>
                                          </p:spTgt>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10">
                                            <p:graphicEl>
                                              <a:chart seriesIdx="-4" categoryIdx="27" bldStep="category"/>
                                            </p:graphicEl>
                                          </p:spTgt>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10">
                                            <p:graphicEl>
                                              <a:chart seriesIdx="-4" categoryIdx="28" bldStep="category"/>
                                            </p:graphicEl>
                                          </p:spTgt>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10">
                                            <p:graphicEl>
                                              <a:chart seriesIdx="-4" categoryIdx="29" bldStep="category"/>
                                            </p:graphicEl>
                                          </p:spTgt>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10">
                                            <p:graphicEl>
                                              <a:chart seriesIdx="-4" categoryIdx="30" bldStep="category"/>
                                            </p:graphicEl>
                                          </p:spTgt>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10">
                                            <p:graphicEl>
                                              <a:chart seriesIdx="-4" categoryIdx="31" bldStep="category"/>
                                            </p:graphicEl>
                                          </p:spTgt>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grpId="0" nodeType="afterEffect">
                                  <p:stCondLst>
                                    <p:cond delay="0"/>
                                  </p:stCondLst>
                                  <p:childTnLst>
                                    <p:set>
                                      <p:cBhvr>
                                        <p:cTn id="105" dur="1" fill="hold">
                                          <p:stCondLst>
                                            <p:cond delay="0"/>
                                          </p:stCondLst>
                                        </p:cTn>
                                        <p:tgtEl>
                                          <p:spTgt spid="10">
                                            <p:graphicEl>
                                              <a:chart seriesIdx="-4" categoryIdx="3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276225"/>
            <a:ext cx="8077249" cy="823913"/>
          </a:xfrm>
        </p:spPr>
        <p:txBody>
          <a:bodyPr>
            <a:normAutofit/>
          </a:bodyPr>
          <a:lstStyle/>
          <a:p>
            <a:r>
              <a:rPr lang="en-US" sz="3100" dirty="0" smtClean="0"/>
              <a:t>Ten-year Yield: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16</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2814839647"/>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34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0">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graphicEl>
                                              <a:chart seriesIdx="0" categoryIdx="-4" bldStep="series"/>
                                            </p:graphicEl>
                                          </p:spTgt>
                                        </p:tgtEl>
                                        <p:attrNameLst>
                                          <p:attrName>style.visibility</p:attrName>
                                        </p:attrNameLst>
                                      </p:cBhvr>
                                      <p:to>
                                        <p:strVal val="visible"/>
                                      </p:to>
                                    </p:set>
                                    <p:anim calcmode="lin" valueType="num">
                                      <p:cBhvr additive="base">
                                        <p:cTn id="12" dur="2000" fill="hold"/>
                                        <p:tgtEl>
                                          <p:spTgt spid="10">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10">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10">
                                            <p:graphicEl>
                                              <a:chart seriesIdx="1" categoryIdx="-4" bldStep="series"/>
                                            </p:graphicEl>
                                          </p:spTgt>
                                        </p:tgtEl>
                                        <p:attrNameLst>
                                          <p:attrName>style.visibility</p:attrName>
                                        </p:attrNameLst>
                                      </p:cBhvr>
                                      <p:to>
                                        <p:strVal val="visible"/>
                                      </p:to>
                                    </p:set>
                                    <p:anim calcmode="lin" valueType="num">
                                      <p:cBhvr additive="base">
                                        <p:cTn id="17" dur="3000" fill="hold"/>
                                        <p:tgtEl>
                                          <p:spTgt spid="10">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8" dur="3000" fill="hold"/>
                                        <p:tgtEl>
                                          <p:spTgt spid="10">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Graphic spid="10" grpId="0"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276225"/>
            <a:ext cx="8077249" cy="823913"/>
          </a:xfrm>
        </p:spPr>
        <p:txBody>
          <a:bodyPr>
            <a:normAutofit/>
          </a:bodyPr>
          <a:lstStyle/>
          <a:p>
            <a:r>
              <a:rPr lang="en-US" sz="3100" dirty="0" smtClean="0"/>
              <a:t>Baa Bonds &amp; Cap Rates: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17</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2030338150"/>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658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150"/>
                                        <p:tgtEl>
                                          <p:spTgt spid="10">
                                            <p:graphicEl>
                                              <a:chart seriesIdx="-3" categoryIdx="-3" bldStep="gridLegend"/>
                                            </p:graphicEl>
                                          </p:spTgt>
                                        </p:tgtEl>
                                      </p:cBhvr>
                                    </p:animEffect>
                                    <p:anim calcmode="lin" valueType="num">
                                      <p:cBhvr>
                                        <p:cTn id="8" dur="150" fill="hold"/>
                                        <p:tgtEl>
                                          <p:spTgt spid="1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50" fill="hold"/>
                                        <p:tgtEl>
                                          <p:spTgt spid="1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50"/>
                            </p:stCondLst>
                            <p:childTnLst>
                              <p:par>
                                <p:cTn id="11" presetID="47" presetClass="entr" presetSubtype="0" fill="hold" grpId="1" nodeType="afterEffect">
                                  <p:stCondLst>
                                    <p:cond delay="0"/>
                                  </p:stCondLst>
                                  <p:childTnLst>
                                    <p:set>
                                      <p:cBhvr>
                                        <p:cTn id="12"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fade">
                                      <p:cBhvr>
                                        <p:cTn id="13" dur="150"/>
                                        <p:tgtEl>
                                          <p:spTgt spid="10">
                                            <p:graphicEl>
                                              <a:chart seriesIdx="-4" categoryIdx="0" bldStep="category"/>
                                            </p:graphicEl>
                                          </p:spTgt>
                                        </p:tgtEl>
                                      </p:cBhvr>
                                    </p:animEffect>
                                    <p:anim calcmode="lin" valueType="num">
                                      <p:cBhvr>
                                        <p:cTn id="14" dur="150" fill="hold"/>
                                        <p:tgtEl>
                                          <p:spTgt spid="1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5" dur="150" fill="hold"/>
                                        <p:tgtEl>
                                          <p:spTgt spid="1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300"/>
                            </p:stCondLst>
                            <p:childTnLst>
                              <p:par>
                                <p:cTn id="17" presetID="47" presetClass="entr" presetSubtype="0" fill="hold" grpId="1" nodeType="afterEffect">
                                  <p:stCondLst>
                                    <p:cond delay="0"/>
                                  </p:stCondLst>
                                  <p:childTnLst>
                                    <p:set>
                                      <p:cBhvr>
                                        <p:cTn id="18"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fade">
                                      <p:cBhvr>
                                        <p:cTn id="19" dur="150"/>
                                        <p:tgtEl>
                                          <p:spTgt spid="10">
                                            <p:graphicEl>
                                              <a:chart seriesIdx="-4" categoryIdx="1" bldStep="category"/>
                                            </p:graphicEl>
                                          </p:spTgt>
                                        </p:tgtEl>
                                      </p:cBhvr>
                                    </p:animEffect>
                                    <p:anim calcmode="lin" valueType="num">
                                      <p:cBhvr>
                                        <p:cTn id="20" dur="150" fill="hold"/>
                                        <p:tgtEl>
                                          <p:spTgt spid="1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1" dur="150" fill="hold"/>
                                        <p:tgtEl>
                                          <p:spTgt spid="1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450"/>
                            </p:stCondLst>
                            <p:childTnLst>
                              <p:par>
                                <p:cTn id="23" presetID="47" presetClass="entr" presetSubtype="0" fill="hold" grpId="1" nodeType="afterEffect">
                                  <p:stCondLst>
                                    <p:cond delay="0"/>
                                  </p:stCondLst>
                                  <p:childTnLst>
                                    <p:set>
                                      <p:cBhvr>
                                        <p:cTn id="24"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fade">
                                      <p:cBhvr>
                                        <p:cTn id="25" dur="150"/>
                                        <p:tgtEl>
                                          <p:spTgt spid="10">
                                            <p:graphicEl>
                                              <a:chart seriesIdx="-4" categoryIdx="2" bldStep="category"/>
                                            </p:graphicEl>
                                          </p:spTgt>
                                        </p:tgtEl>
                                      </p:cBhvr>
                                    </p:animEffect>
                                    <p:anim calcmode="lin" valueType="num">
                                      <p:cBhvr>
                                        <p:cTn id="26" dur="150" fill="hold"/>
                                        <p:tgtEl>
                                          <p:spTgt spid="1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27" dur="150" fill="hold"/>
                                        <p:tgtEl>
                                          <p:spTgt spid="1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600"/>
                            </p:stCondLst>
                            <p:childTnLst>
                              <p:par>
                                <p:cTn id="29" presetID="47" presetClass="entr" presetSubtype="0" fill="hold" grpId="1" nodeType="afterEffect">
                                  <p:stCondLst>
                                    <p:cond delay="0"/>
                                  </p:stCondLst>
                                  <p:childTnLst>
                                    <p:set>
                                      <p:cBhvr>
                                        <p:cTn id="30"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fade">
                                      <p:cBhvr>
                                        <p:cTn id="31" dur="150"/>
                                        <p:tgtEl>
                                          <p:spTgt spid="10">
                                            <p:graphicEl>
                                              <a:chart seriesIdx="-4" categoryIdx="3" bldStep="category"/>
                                            </p:graphicEl>
                                          </p:spTgt>
                                        </p:tgtEl>
                                      </p:cBhvr>
                                    </p:animEffect>
                                    <p:anim calcmode="lin" valueType="num">
                                      <p:cBhvr>
                                        <p:cTn id="32" dur="150" fill="hold"/>
                                        <p:tgtEl>
                                          <p:spTgt spid="10">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3" dur="150" fill="hold"/>
                                        <p:tgtEl>
                                          <p:spTgt spid="10">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750"/>
                            </p:stCondLst>
                            <p:childTnLst>
                              <p:par>
                                <p:cTn id="35" presetID="47" presetClass="entr" presetSubtype="0" fill="hold" grpId="1" nodeType="afterEffect">
                                  <p:stCondLst>
                                    <p:cond delay="0"/>
                                  </p:stCondLst>
                                  <p:childTnLst>
                                    <p:set>
                                      <p:cBhvr>
                                        <p:cTn id="36" dur="1" fill="hold">
                                          <p:stCondLst>
                                            <p:cond delay="0"/>
                                          </p:stCondLst>
                                        </p:cTn>
                                        <p:tgtEl>
                                          <p:spTgt spid="10">
                                            <p:graphicEl>
                                              <a:chart seriesIdx="-4" categoryIdx="4" bldStep="category"/>
                                            </p:graphicEl>
                                          </p:spTgt>
                                        </p:tgtEl>
                                        <p:attrNameLst>
                                          <p:attrName>style.visibility</p:attrName>
                                        </p:attrNameLst>
                                      </p:cBhvr>
                                      <p:to>
                                        <p:strVal val="visible"/>
                                      </p:to>
                                    </p:set>
                                    <p:animEffect transition="in" filter="fade">
                                      <p:cBhvr>
                                        <p:cTn id="37" dur="150"/>
                                        <p:tgtEl>
                                          <p:spTgt spid="10">
                                            <p:graphicEl>
                                              <a:chart seriesIdx="-4" categoryIdx="4" bldStep="category"/>
                                            </p:graphicEl>
                                          </p:spTgt>
                                        </p:tgtEl>
                                      </p:cBhvr>
                                    </p:animEffect>
                                    <p:anim calcmode="lin" valueType="num">
                                      <p:cBhvr>
                                        <p:cTn id="38" dur="150" fill="hold"/>
                                        <p:tgtEl>
                                          <p:spTgt spid="10">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39" dur="150" fill="hold"/>
                                        <p:tgtEl>
                                          <p:spTgt spid="10">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900"/>
                            </p:stCondLst>
                            <p:childTnLst>
                              <p:par>
                                <p:cTn id="41" presetID="47" presetClass="entr" presetSubtype="0" fill="hold" grpId="1" nodeType="afterEffect">
                                  <p:stCondLst>
                                    <p:cond delay="0"/>
                                  </p:stCondLst>
                                  <p:childTnLst>
                                    <p:set>
                                      <p:cBhvr>
                                        <p:cTn id="42" dur="1" fill="hold">
                                          <p:stCondLst>
                                            <p:cond delay="0"/>
                                          </p:stCondLst>
                                        </p:cTn>
                                        <p:tgtEl>
                                          <p:spTgt spid="10">
                                            <p:graphicEl>
                                              <a:chart seriesIdx="-4" categoryIdx="5" bldStep="category"/>
                                            </p:graphicEl>
                                          </p:spTgt>
                                        </p:tgtEl>
                                        <p:attrNameLst>
                                          <p:attrName>style.visibility</p:attrName>
                                        </p:attrNameLst>
                                      </p:cBhvr>
                                      <p:to>
                                        <p:strVal val="visible"/>
                                      </p:to>
                                    </p:set>
                                    <p:animEffect transition="in" filter="fade">
                                      <p:cBhvr>
                                        <p:cTn id="43" dur="150"/>
                                        <p:tgtEl>
                                          <p:spTgt spid="10">
                                            <p:graphicEl>
                                              <a:chart seriesIdx="-4" categoryIdx="5" bldStep="category"/>
                                            </p:graphicEl>
                                          </p:spTgt>
                                        </p:tgtEl>
                                      </p:cBhvr>
                                    </p:animEffect>
                                    <p:anim calcmode="lin" valueType="num">
                                      <p:cBhvr>
                                        <p:cTn id="44" dur="150" fill="hold"/>
                                        <p:tgtEl>
                                          <p:spTgt spid="10">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45" dur="150" fill="hold"/>
                                        <p:tgtEl>
                                          <p:spTgt spid="10">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1050"/>
                            </p:stCondLst>
                            <p:childTnLst>
                              <p:par>
                                <p:cTn id="47" presetID="47" presetClass="entr" presetSubtype="0" fill="hold" grpId="1" nodeType="afterEffect">
                                  <p:stCondLst>
                                    <p:cond delay="0"/>
                                  </p:stCondLst>
                                  <p:childTnLst>
                                    <p:set>
                                      <p:cBhvr>
                                        <p:cTn id="48" dur="1" fill="hold">
                                          <p:stCondLst>
                                            <p:cond delay="0"/>
                                          </p:stCondLst>
                                        </p:cTn>
                                        <p:tgtEl>
                                          <p:spTgt spid="10">
                                            <p:graphicEl>
                                              <a:chart seriesIdx="-4" categoryIdx="6" bldStep="category"/>
                                            </p:graphicEl>
                                          </p:spTgt>
                                        </p:tgtEl>
                                        <p:attrNameLst>
                                          <p:attrName>style.visibility</p:attrName>
                                        </p:attrNameLst>
                                      </p:cBhvr>
                                      <p:to>
                                        <p:strVal val="visible"/>
                                      </p:to>
                                    </p:set>
                                    <p:animEffect transition="in" filter="fade">
                                      <p:cBhvr>
                                        <p:cTn id="49" dur="150"/>
                                        <p:tgtEl>
                                          <p:spTgt spid="10">
                                            <p:graphicEl>
                                              <a:chart seriesIdx="-4" categoryIdx="6" bldStep="category"/>
                                            </p:graphicEl>
                                          </p:spTgt>
                                        </p:tgtEl>
                                      </p:cBhvr>
                                    </p:animEffect>
                                    <p:anim calcmode="lin" valueType="num">
                                      <p:cBhvr>
                                        <p:cTn id="50" dur="150" fill="hold"/>
                                        <p:tgtEl>
                                          <p:spTgt spid="10">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51" dur="150" fill="hold"/>
                                        <p:tgtEl>
                                          <p:spTgt spid="10">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1200"/>
                            </p:stCondLst>
                            <p:childTnLst>
                              <p:par>
                                <p:cTn id="53" presetID="47" presetClass="entr" presetSubtype="0" fill="hold" grpId="1" nodeType="afterEffect">
                                  <p:stCondLst>
                                    <p:cond delay="0"/>
                                  </p:stCondLst>
                                  <p:childTnLst>
                                    <p:set>
                                      <p:cBhvr>
                                        <p:cTn id="54" dur="1" fill="hold">
                                          <p:stCondLst>
                                            <p:cond delay="0"/>
                                          </p:stCondLst>
                                        </p:cTn>
                                        <p:tgtEl>
                                          <p:spTgt spid="10">
                                            <p:graphicEl>
                                              <a:chart seriesIdx="-4" categoryIdx="7" bldStep="category"/>
                                            </p:graphicEl>
                                          </p:spTgt>
                                        </p:tgtEl>
                                        <p:attrNameLst>
                                          <p:attrName>style.visibility</p:attrName>
                                        </p:attrNameLst>
                                      </p:cBhvr>
                                      <p:to>
                                        <p:strVal val="visible"/>
                                      </p:to>
                                    </p:set>
                                    <p:animEffect transition="in" filter="fade">
                                      <p:cBhvr>
                                        <p:cTn id="55" dur="150"/>
                                        <p:tgtEl>
                                          <p:spTgt spid="10">
                                            <p:graphicEl>
                                              <a:chart seriesIdx="-4" categoryIdx="7" bldStep="category"/>
                                            </p:graphicEl>
                                          </p:spTgt>
                                        </p:tgtEl>
                                      </p:cBhvr>
                                    </p:animEffect>
                                    <p:anim calcmode="lin" valueType="num">
                                      <p:cBhvr>
                                        <p:cTn id="56" dur="150" fill="hold"/>
                                        <p:tgtEl>
                                          <p:spTgt spid="10">
                                            <p:graphicEl>
                                              <a:chart seriesIdx="-4" categoryIdx="7" bldStep="category"/>
                                            </p:graphicEl>
                                          </p:spTgt>
                                        </p:tgtEl>
                                        <p:attrNameLst>
                                          <p:attrName>ppt_x</p:attrName>
                                        </p:attrNameLst>
                                      </p:cBhvr>
                                      <p:tavLst>
                                        <p:tav tm="0">
                                          <p:val>
                                            <p:strVal val="#ppt_x"/>
                                          </p:val>
                                        </p:tav>
                                        <p:tav tm="100000">
                                          <p:val>
                                            <p:strVal val="#ppt_x"/>
                                          </p:val>
                                        </p:tav>
                                      </p:tavLst>
                                    </p:anim>
                                    <p:anim calcmode="lin" valueType="num">
                                      <p:cBhvr>
                                        <p:cTn id="57" dur="150" fill="hold"/>
                                        <p:tgtEl>
                                          <p:spTgt spid="10">
                                            <p:graphicEl>
                                              <a:chart seriesIdx="-4" categoryIdx="7" bldStep="category"/>
                                            </p:graphicEl>
                                          </p:spTgt>
                                        </p:tgtEl>
                                        <p:attrNameLst>
                                          <p:attrName>ppt_y</p:attrName>
                                        </p:attrNameLst>
                                      </p:cBhvr>
                                      <p:tavLst>
                                        <p:tav tm="0">
                                          <p:val>
                                            <p:strVal val="#ppt_y-.1"/>
                                          </p:val>
                                        </p:tav>
                                        <p:tav tm="100000">
                                          <p:val>
                                            <p:strVal val="#ppt_y"/>
                                          </p:val>
                                        </p:tav>
                                      </p:tavLst>
                                    </p:anim>
                                  </p:childTnLst>
                                </p:cTn>
                              </p:par>
                            </p:childTnLst>
                          </p:cTn>
                        </p:par>
                        <p:par>
                          <p:cTn id="58" fill="hold">
                            <p:stCondLst>
                              <p:cond delay="1350"/>
                            </p:stCondLst>
                            <p:childTnLst>
                              <p:par>
                                <p:cTn id="59" presetID="47" presetClass="entr" presetSubtype="0" fill="hold" grpId="1" nodeType="afterEffect">
                                  <p:stCondLst>
                                    <p:cond delay="0"/>
                                  </p:stCondLst>
                                  <p:childTnLst>
                                    <p:set>
                                      <p:cBhvr>
                                        <p:cTn id="60" dur="1" fill="hold">
                                          <p:stCondLst>
                                            <p:cond delay="0"/>
                                          </p:stCondLst>
                                        </p:cTn>
                                        <p:tgtEl>
                                          <p:spTgt spid="10">
                                            <p:graphicEl>
                                              <a:chart seriesIdx="-4" categoryIdx="8" bldStep="category"/>
                                            </p:graphicEl>
                                          </p:spTgt>
                                        </p:tgtEl>
                                        <p:attrNameLst>
                                          <p:attrName>style.visibility</p:attrName>
                                        </p:attrNameLst>
                                      </p:cBhvr>
                                      <p:to>
                                        <p:strVal val="visible"/>
                                      </p:to>
                                    </p:set>
                                    <p:animEffect transition="in" filter="fade">
                                      <p:cBhvr>
                                        <p:cTn id="61" dur="150"/>
                                        <p:tgtEl>
                                          <p:spTgt spid="10">
                                            <p:graphicEl>
                                              <a:chart seriesIdx="-4" categoryIdx="8" bldStep="category"/>
                                            </p:graphicEl>
                                          </p:spTgt>
                                        </p:tgtEl>
                                      </p:cBhvr>
                                    </p:animEffect>
                                    <p:anim calcmode="lin" valueType="num">
                                      <p:cBhvr>
                                        <p:cTn id="62" dur="150" fill="hold"/>
                                        <p:tgtEl>
                                          <p:spTgt spid="10">
                                            <p:graphicEl>
                                              <a:chart seriesIdx="-4" categoryIdx="8" bldStep="category"/>
                                            </p:graphicEl>
                                          </p:spTgt>
                                        </p:tgtEl>
                                        <p:attrNameLst>
                                          <p:attrName>ppt_x</p:attrName>
                                        </p:attrNameLst>
                                      </p:cBhvr>
                                      <p:tavLst>
                                        <p:tav tm="0">
                                          <p:val>
                                            <p:strVal val="#ppt_x"/>
                                          </p:val>
                                        </p:tav>
                                        <p:tav tm="100000">
                                          <p:val>
                                            <p:strVal val="#ppt_x"/>
                                          </p:val>
                                        </p:tav>
                                      </p:tavLst>
                                    </p:anim>
                                    <p:anim calcmode="lin" valueType="num">
                                      <p:cBhvr>
                                        <p:cTn id="63" dur="150" fill="hold"/>
                                        <p:tgtEl>
                                          <p:spTgt spid="10">
                                            <p:graphicEl>
                                              <a:chart seriesIdx="-4" categoryIdx="8" bldStep="category"/>
                                            </p:graphicEl>
                                          </p:spTgt>
                                        </p:tgtEl>
                                        <p:attrNameLst>
                                          <p:attrName>ppt_y</p:attrName>
                                        </p:attrNameLst>
                                      </p:cBhvr>
                                      <p:tavLst>
                                        <p:tav tm="0">
                                          <p:val>
                                            <p:strVal val="#ppt_y-.1"/>
                                          </p:val>
                                        </p:tav>
                                        <p:tav tm="100000">
                                          <p:val>
                                            <p:strVal val="#ppt_y"/>
                                          </p:val>
                                        </p:tav>
                                      </p:tavLst>
                                    </p:anim>
                                  </p:childTnLst>
                                </p:cTn>
                              </p:par>
                            </p:childTnLst>
                          </p:cTn>
                        </p:par>
                        <p:par>
                          <p:cTn id="64" fill="hold">
                            <p:stCondLst>
                              <p:cond delay="1500"/>
                            </p:stCondLst>
                            <p:childTnLst>
                              <p:par>
                                <p:cTn id="65" presetID="47" presetClass="entr" presetSubtype="0" fill="hold" grpId="1" nodeType="afterEffect">
                                  <p:stCondLst>
                                    <p:cond delay="0"/>
                                  </p:stCondLst>
                                  <p:childTnLst>
                                    <p:set>
                                      <p:cBhvr>
                                        <p:cTn id="66" dur="1" fill="hold">
                                          <p:stCondLst>
                                            <p:cond delay="0"/>
                                          </p:stCondLst>
                                        </p:cTn>
                                        <p:tgtEl>
                                          <p:spTgt spid="10">
                                            <p:graphicEl>
                                              <a:chart seriesIdx="-4" categoryIdx="9" bldStep="category"/>
                                            </p:graphicEl>
                                          </p:spTgt>
                                        </p:tgtEl>
                                        <p:attrNameLst>
                                          <p:attrName>style.visibility</p:attrName>
                                        </p:attrNameLst>
                                      </p:cBhvr>
                                      <p:to>
                                        <p:strVal val="visible"/>
                                      </p:to>
                                    </p:set>
                                    <p:animEffect transition="in" filter="fade">
                                      <p:cBhvr>
                                        <p:cTn id="67" dur="150"/>
                                        <p:tgtEl>
                                          <p:spTgt spid="10">
                                            <p:graphicEl>
                                              <a:chart seriesIdx="-4" categoryIdx="9" bldStep="category"/>
                                            </p:graphicEl>
                                          </p:spTgt>
                                        </p:tgtEl>
                                      </p:cBhvr>
                                    </p:animEffect>
                                    <p:anim calcmode="lin" valueType="num">
                                      <p:cBhvr>
                                        <p:cTn id="68" dur="150" fill="hold"/>
                                        <p:tgtEl>
                                          <p:spTgt spid="10">
                                            <p:graphicEl>
                                              <a:chart seriesIdx="-4" categoryIdx="9" bldStep="category"/>
                                            </p:graphicEl>
                                          </p:spTgt>
                                        </p:tgtEl>
                                        <p:attrNameLst>
                                          <p:attrName>ppt_x</p:attrName>
                                        </p:attrNameLst>
                                      </p:cBhvr>
                                      <p:tavLst>
                                        <p:tav tm="0">
                                          <p:val>
                                            <p:strVal val="#ppt_x"/>
                                          </p:val>
                                        </p:tav>
                                        <p:tav tm="100000">
                                          <p:val>
                                            <p:strVal val="#ppt_x"/>
                                          </p:val>
                                        </p:tav>
                                      </p:tavLst>
                                    </p:anim>
                                    <p:anim calcmode="lin" valueType="num">
                                      <p:cBhvr>
                                        <p:cTn id="69" dur="150" fill="hold"/>
                                        <p:tgtEl>
                                          <p:spTgt spid="10">
                                            <p:graphicEl>
                                              <a:chart seriesIdx="-4" categoryIdx="9" bldStep="category"/>
                                            </p:graphicEl>
                                          </p:spTgt>
                                        </p:tgtEl>
                                        <p:attrNameLst>
                                          <p:attrName>ppt_y</p:attrName>
                                        </p:attrNameLst>
                                      </p:cBhvr>
                                      <p:tavLst>
                                        <p:tav tm="0">
                                          <p:val>
                                            <p:strVal val="#ppt_y-.1"/>
                                          </p:val>
                                        </p:tav>
                                        <p:tav tm="100000">
                                          <p:val>
                                            <p:strVal val="#ppt_y"/>
                                          </p:val>
                                        </p:tav>
                                      </p:tavLst>
                                    </p:anim>
                                  </p:childTnLst>
                                </p:cTn>
                              </p:par>
                            </p:childTnLst>
                          </p:cTn>
                        </p:par>
                        <p:par>
                          <p:cTn id="70" fill="hold">
                            <p:stCondLst>
                              <p:cond delay="1650"/>
                            </p:stCondLst>
                            <p:childTnLst>
                              <p:par>
                                <p:cTn id="71" presetID="47" presetClass="entr" presetSubtype="0" fill="hold" grpId="1" nodeType="afterEffect">
                                  <p:stCondLst>
                                    <p:cond delay="0"/>
                                  </p:stCondLst>
                                  <p:childTnLst>
                                    <p:set>
                                      <p:cBhvr>
                                        <p:cTn id="72" dur="1" fill="hold">
                                          <p:stCondLst>
                                            <p:cond delay="0"/>
                                          </p:stCondLst>
                                        </p:cTn>
                                        <p:tgtEl>
                                          <p:spTgt spid="10">
                                            <p:graphicEl>
                                              <a:chart seriesIdx="-4" categoryIdx="10" bldStep="category"/>
                                            </p:graphicEl>
                                          </p:spTgt>
                                        </p:tgtEl>
                                        <p:attrNameLst>
                                          <p:attrName>style.visibility</p:attrName>
                                        </p:attrNameLst>
                                      </p:cBhvr>
                                      <p:to>
                                        <p:strVal val="visible"/>
                                      </p:to>
                                    </p:set>
                                    <p:animEffect transition="in" filter="fade">
                                      <p:cBhvr>
                                        <p:cTn id="73" dur="150"/>
                                        <p:tgtEl>
                                          <p:spTgt spid="10">
                                            <p:graphicEl>
                                              <a:chart seriesIdx="-4" categoryIdx="10" bldStep="category"/>
                                            </p:graphicEl>
                                          </p:spTgt>
                                        </p:tgtEl>
                                      </p:cBhvr>
                                    </p:animEffect>
                                    <p:anim calcmode="lin" valueType="num">
                                      <p:cBhvr>
                                        <p:cTn id="74" dur="150" fill="hold"/>
                                        <p:tgtEl>
                                          <p:spTgt spid="10">
                                            <p:graphicEl>
                                              <a:chart seriesIdx="-4" categoryIdx="10" bldStep="category"/>
                                            </p:graphicEl>
                                          </p:spTgt>
                                        </p:tgtEl>
                                        <p:attrNameLst>
                                          <p:attrName>ppt_x</p:attrName>
                                        </p:attrNameLst>
                                      </p:cBhvr>
                                      <p:tavLst>
                                        <p:tav tm="0">
                                          <p:val>
                                            <p:strVal val="#ppt_x"/>
                                          </p:val>
                                        </p:tav>
                                        <p:tav tm="100000">
                                          <p:val>
                                            <p:strVal val="#ppt_x"/>
                                          </p:val>
                                        </p:tav>
                                      </p:tavLst>
                                    </p:anim>
                                    <p:anim calcmode="lin" valueType="num">
                                      <p:cBhvr>
                                        <p:cTn id="75" dur="150" fill="hold"/>
                                        <p:tgtEl>
                                          <p:spTgt spid="10">
                                            <p:graphicEl>
                                              <a:chart seriesIdx="-4" categoryIdx="10" bldStep="category"/>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1800"/>
                            </p:stCondLst>
                            <p:childTnLst>
                              <p:par>
                                <p:cTn id="77" presetID="47" presetClass="entr" presetSubtype="0" fill="hold" grpId="1" nodeType="afterEffect">
                                  <p:stCondLst>
                                    <p:cond delay="0"/>
                                  </p:stCondLst>
                                  <p:childTnLst>
                                    <p:set>
                                      <p:cBhvr>
                                        <p:cTn id="78" dur="1" fill="hold">
                                          <p:stCondLst>
                                            <p:cond delay="0"/>
                                          </p:stCondLst>
                                        </p:cTn>
                                        <p:tgtEl>
                                          <p:spTgt spid="10">
                                            <p:graphicEl>
                                              <a:chart seriesIdx="-4" categoryIdx="11" bldStep="category"/>
                                            </p:graphicEl>
                                          </p:spTgt>
                                        </p:tgtEl>
                                        <p:attrNameLst>
                                          <p:attrName>style.visibility</p:attrName>
                                        </p:attrNameLst>
                                      </p:cBhvr>
                                      <p:to>
                                        <p:strVal val="visible"/>
                                      </p:to>
                                    </p:set>
                                    <p:animEffect transition="in" filter="fade">
                                      <p:cBhvr>
                                        <p:cTn id="79" dur="150"/>
                                        <p:tgtEl>
                                          <p:spTgt spid="10">
                                            <p:graphicEl>
                                              <a:chart seriesIdx="-4" categoryIdx="11" bldStep="category"/>
                                            </p:graphicEl>
                                          </p:spTgt>
                                        </p:tgtEl>
                                      </p:cBhvr>
                                    </p:animEffect>
                                    <p:anim calcmode="lin" valueType="num">
                                      <p:cBhvr>
                                        <p:cTn id="80" dur="150" fill="hold"/>
                                        <p:tgtEl>
                                          <p:spTgt spid="10">
                                            <p:graphicEl>
                                              <a:chart seriesIdx="-4" categoryIdx="11" bldStep="category"/>
                                            </p:graphicEl>
                                          </p:spTgt>
                                        </p:tgtEl>
                                        <p:attrNameLst>
                                          <p:attrName>ppt_x</p:attrName>
                                        </p:attrNameLst>
                                      </p:cBhvr>
                                      <p:tavLst>
                                        <p:tav tm="0">
                                          <p:val>
                                            <p:strVal val="#ppt_x"/>
                                          </p:val>
                                        </p:tav>
                                        <p:tav tm="100000">
                                          <p:val>
                                            <p:strVal val="#ppt_x"/>
                                          </p:val>
                                        </p:tav>
                                      </p:tavLst>
                                    </p:anim>
                                    <p:anim calcmode="lin" valueType="num">
                                      <p:cBhvr>
                                        <p:cTn id="81" dur="150" fill="hold"/>
                                        <p:tgtEl>
                                          <p:spTgt spid="10">
                                            <p:graphicEl>
                                              <a:chart seriesIdx="-4" categoryIdx="11"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950"/>
                            </p:stCondLst>
                            <p:childTnLst>
                              <p:par>
                                <p:cTn id="83" presetID="47" presetClass="entr" presetSubtype="0" fill="hold" grpId="1" nodeType="afterEffect">
                                  <p:stCondLst>
                                    <p:cond delay="0"/>
                                  </p:stCondLst>
                                  <p:childTnLst>
                                    <p:set>
                                      <p:cBhvr>
                                        <p:cTn id="84" dur="1" fill="hold">
                                          <p:stCondLst>
                                            <p:cond delay="0"/>
                                          </p:stCondLst>
                                        </p:cTn>
                                        <p:tgtEl>
                                          <p:spTgt spid="10">
                                            <p:graphicEl>
                                              <a:chart seriesIdx="-4" categoryIdx="12" bldStep="category"/>
                                            </p:graphicEl>
                                          </p:spTgt>
                                        </p:tgtEl>
                                        <p:attrNameLst>
                                          <p:attrName>style.visibility</p:attrName>
                                        </p:attrNameLst>
                                      </p:cBhvr>
                                      <p:to>
                                        <p:strVal val="visible"/>
                                      </p:to>
                                    </p:set>
                                    <p:animEffect transition="in" filter="fade">
                                      <p:cBhvr>
                                        <p:cTn id="85" dur="150"/>
                                        <p:tgtEl>
                                          <p:spTgt spid="10">
                                            <p:graphicEl>
                                              <a:chart seriesIdx="-4" categoryIdx="12" bldStep="category"/>
                                            </p:graphicEl>
                                          </p:spTgt>
                                        </p:tgtEl>
                                      </p:cBhvr>
                                    </p:animEffect>
                                    <p:anim calcmode="lin" valueType="num">
                                      <p:cBhvr>
                                        <p:cTn id="86" dur="150" fill="hold"/>
                                        <p:tgtEl>
                                          <p:spTgt spid="10">
                                            <p:graphicEl>
                                              <a:chart seriesIdx="-4" categoryIdx="12" bldStep="category"/>
                                            </p:graphicEl>
                                          </p:spTgt>
                                        </p:tgtEl>
                                        <p:attrNameLst>
                                          <p:attrName>ppt_x</p:attrName>
                                        </p:attrNameLst>
                                      </p:cBhvr>
                                      <p:tavLst>
                                        <p:tav tm="0">
                                          <p:val>
                                            <p:strVal val="#ppt_x"/>
                                          </p:val>
                                        </p:tav>
                                        <p:tav tm="100000">
                                          <p:val>
                                            <p:strVal val="#ppt_x"/>
                                          </p:val>
                                        </p:tav>
                                      </p:tavLst>
                                    </p:anim>
                                    <p:anim calcmode="lin" valueType="num">
                                      <p:cBhvr>
                                        <p:cTn id="87" dur="150" fill="hold"/>
                                        <p:tgtEl>
                                          <p:spTgt spid="10">
                                            <p:graphicEl>
                                              <a:chart seriesIdx="-4" categoryIdx="12"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2100"/>
                            </p:stCondLst>
                            <p:childTnLst>
                              <p:par>
                                <p:cTn id="89" presetID="47" presetClass="entr" presetSubtype="0" fill="hold" grpId="1" nodeType="afterEffect">
                                  <p:stCondLst>
                                    <p:cond delay="0"/>
                                  </p:stCondLst>
                                  <p:childTnLst>
                                    <p:set>
                                      <p:cBhvr>
                                        <p:cTn id="90" dur="1" fill="hold">
                                          <p:stCondLst>
                                            <p:cond delay="0"/>
                                          </p:stCondLst>
                                        </p:cTn>
                                        <p:tgtEl>
                                          <p:spTgt spid="10">
                                            <p:graphicEl>
                                              <a:chart seriesIdx="-4" categoryIdx="13" bldStep="category"/>
                                            </p:graphicEl>
                                          </p:spTgt>
                                        </p:tgtEl>
                                        <p:attrNameLst>
                                          <p:attrName>style.visibility</p:attrName>
                                        </p:attrNameLst>
                                      </p:cBhvr>
                                      <p:to>
                                        <p:strVal val="visible"/>
                                      </p:to>
                                    </p:set>
                                    <p:animEffect transition="in" filter="fade">
                                      <p:cBhvr>
                                        <p:cTn id="91" dur="150"/>
                                        <p:tgtEl>
                                          <p:spTgt spid="10">
                                            <p:graphicEl>
                                              <a:chart seriesIdx="-4" categoryIdx="13" bldStep="category"/>
                                            </p:graphicEl>
                                          </p:spTgt>
                                        </p:tgtEl>
                                      </p:cBhvr>
                                    </p:animEffect>
                                    <p:anim calcmode="lin" valueType="num">
                                      <p:cBhvr>
                                        <p:cTn id="92" dur="150" fill="hold"/>
                                        <p:tgtEl>
                                          <p:spTgt spid="10">
                                            <p:graphicEl>
                                              <a:chart seriesIdx="-4" categoryIdx="13" bldStep="category"/>
                                            </p:graphicEl>
                                          </p:spTgt>
                                        </p:tgtEl>
                                        <p:attrNameLst>
                                          <p:attrName>ppt_x</p:attrName>
                                        </p:attrNameLst>
                                      </p:cBhvr>
                                      <p:tavLst>
                                        <p:tav tm="0">
                                          <p:val>
                                            <p:strVal val="#ppt_x"/>
                                          </p:val>
                                        </p:tav>
                                        <p:tav tm="100000">
                                          <p:val>
                                            <p:strVal val="#ppt_x"/>
                                          </p:val>
                                        </p:tav>
                                      </p:tavLst>
                                    </p:anim>
                                    <p:anim calcmode="lin" valueType="num">
                                      <p:cBhvr>
                                        <p:cTn id="93" dur="150" fill="hold"/>
                                        <p:tgtEl>
                                          <p:spTgt spid="10">
                                            <p:graphicEl>
                                              <a:chart seriesIdx="-4" categoryIdx="13"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2250"/>
                            </p:stCondLst>
                            <p:childTnLst>
                              <p:par>
                                <p:cTn id="95" presetID="47" presetClass="entr" presetSubtype="0" fill="hold" grpId="1" nodeType="afterEffect">
                                  <p:stCondLst>
                                    <p:cond delay="0"/>
                                  </p:stCondLst>
                                  <p:childTnLst>
                                    <p:set>
                                      <p:cBhvr>
                                        <p:cTn id="96" dur="1" fill="hold">
                                          <p:stCondLst>
                                            <p:cond delay="0"/>
                                          </p:stCondLst>
                                        </p:cTn>
                                        <p:tgtEl>
                                          <p:spTgt spid="10">
                                            <p:graphicEl>
                                              <a:chart seriesIdx="-4" categoryIdx="14" bldStep="category"/>
                                            </p:graphicEl>
                                          </p:spTgt>
                                        </p:tgtEl>
                                        <p:attrNameLst>
                                          <p:attrName>style.visibility</p:attrName>
                                        </p:attrNameLst>
                                      </p:cBhvr>
                                      <p:to>
                                        <p:strVal val="visible"/>
                                      </p:to>
                                    </p:set>
                                    <p:animEffect transition="in" filter="fade">
                                      <p:cBhvr>
                                        <p:cTn id="97" dur="150"/>
                                        <p:tgtEl>
                                          <p:spTgt spid="10">
                                            <p:graphicEl>
                                              <a:chart seriesIdx="-4" categoryIdx="14" bldStep="category"/>
                                            </p:graphicEl>
                                          </p:spTgt>
                                        </p:tgtEl>
                                      </p:cBhvr>
                                    </p:animEffect>
                                    <p:anim calcmode="lin" valueType="num">
                                      <p:cBhvr>
                                        <p:cTn id="98" dur="150" fill="hold"/>
                                        <p:tgtEl>
                                          <p:spTgt spid="10">
                                            <p:graphicEl>
                                              <a:chart seriesIdx="-4" categoryIdx="14" bldStep="category"/>
                                            </p:graphicEl>
                                          </p:spTgt>
                                        </p:tgtEl>
                                        <p:attrNameLst>
                                          <p:attrName>ppt_x</p:attrName>
                                        </p:attrNameLst>
                                      </p:cBhvr>
                                      <p:tavLst>
                                        <p:tav tm="0">
                                          <p:val>
                                            <p:strVal val="#ppt_x"/>
                                          </p:val>
                                        </p:tav>
                                        <p:tav tm="100000">
                                          <p:val>
                                            <p:strVal val="#ppt_x"/>
                                          </p:val>
                                        </p:tav>
                                      </p:tavLst>
                                    </p:anim>
                                    <p:anim calcmode="lin" valueType="num">
                                      <p:cBhvr>
                                        <p:cTn id="99" dur="150" fill="hold"/>
                                        <p:tgtEl>
                                          <p:spTgt spid="10">
                                            <p:graphicEl>
                                              <a:chart seriesIdx="-4" categoryIdx="14" bldStep="category"/>
                                            </p:graphicEl>
                                          </p:spTgt>
                                        </p:tgtEl>
                                        <p:attrNameLst>
                                          <p:attrName>ppt_y</p:attrName>
                                        </p:attrNameLst>
                                      </p:cBhvr>
                                      <p:tavLst>
                                        <p:tav tm="0">
                                          <p:val>
                                            <p:strVal val="#ppt_y-.1"/>
                                          </p:val>
                                        </p:tav>
                                        <p:tav tm="100000">
                                          <p:val>
                                            <p:strVal val="#ppt_y"/>
                                          </p:val>
                                        </p:tav>
                                      </p:tavLst>
                                    </p:anim>
                                  </p:childTnLst>
                                </p:cTn>
                              </p:par>
                            </p:childTnLst>
                          </p:cTn>
                        </p:par>
                        <p:par>
                          <p:cTn id="100" fill="hold">
                            <p:stCondLst>
                              <p:cond delay="2400"/>
                            </p:stCondLst>
                            <p:childTnLst>
                              <p:par>
                                <p:cTn id="101" presetID="47" presetClass="entr" presetSubtype="0" fill="hold" grpId="1" nodeType="afterEffect">
                                  <p:stCondLst>
                                    <p:cond delay="0"/>
                                  </p:stCondLst>
                                  <p:childTnLst>
                                    <p:set>
                                      <p:cBhvr>
                                        <p:cTn id="102" dur="1" fill="hold">
                                          <p:stCondLst>
                                            <p:cond delay="0"/>
                                          </p:stCondLst>
                                        </p:cTn>
                                        <p:tgtEl>
                                          <p:spTgt spid="10">
                                            <p:graphicEl>
                                              <a:chart seriesIdx="-4" categoryIdx="15" bldStep="category"/>
                                            </p:graphicEl>
                                          </p:spTgt>
                                        </p:tgtEl>
                                        <p:attrNameLst>
                                          <p:attrName>style.visibility</p:attrName>
                                        </p:attrNameLst>
                                      </p:cBhvr>
                                      <p:to>
                                        <p:strVal val="visible"/>
                                      </p:to>
                                    </p:set>
                                    <p:animEffect transition="in" filter="fade">
                                      <p:cBhvr>
                                        <p:cTn id="103" dur="150"/>
                                        <p:tgtEl>
                                          <p:spTgt spid="10">
                                            <p:graphicEl>
                                              <a:chart seriesIdx="-4" categoryIdx="15" bldStep="category"/>
                                            </p:graphicEl>
                                          </p:spTgt>
                                        </p:tgtEl>
                                      </p:cBhvr>
                                    </p:animEffect>
                                    <p:anim calcmode="lin" valueType="num">
                                      <p:cBhvr>
                                        <p:cTn id="104" dur="150" fill="hold"/>
                                        <p:tgtEl>
                                          <p:spTgt spid="10">
                                            <p:graphicEl>
                                              <a:chart seriesIdx="-4" categoryIdx="15" bldStep="category"/>
                                            </p:graphicEl>
                                          </p:spTgt>
                                        </p:tgtEl>
                                        <p:attrNameLst>
                                          <p:attrName>ppt_x</p:attrName>
                                        </p:attrNameLst>
                                      </p:cBhvr>
                                      <p:tavLst>
                                        <p:tav tm="0">
                                          <p:val>
                                            <p:strVal val="#ppt_x"/>
                                          </p:val>
                                        </p:tav>
                                        <p:tav tm="100000">
                                          <p:val>
                                            <p:strVal val="#ppt_x"/>
                                          </p:val>
                                        </p:tav>
                                      </p:tavLst>
                                    </p:anim>
                                    <p:anim calcmode="lin" valueType="num">
                                      <p:cBhvr>
                                        <p:cTn id="105" dur="150" fill="hold"/>
                                        <p:tgtEl>
                                          <p:spTgt spid="10">
                                            <p:graphicEl>
                                              <a:chart seriesIdx="-4" categoryIdx="15" bldStep="category"/>
                                            </p:graphicEl>
                                          </p:spTgt>
                                        </p:tgtEl>
                                        <p:attrNameLst>
                                          <p:attrName>ppt_y</p:attrName>
                                        </p:attrNameLst>
                                      </p:cBhvr>
                                      <p:tavLst>
                                        <p:tav tm="0">
                                          <p:val>
                                            <p:strVal val="#ppt_y-.1"/>
                                          </p:val>
                                        </p:tav>
                                        <p:tav tm="100000">
                                          <p:val>
                                            <p:strVal val="#ppt_y"/>
                                          </p:val>
                                        </p:tav>
                                      </p:tavLst>
                                    </p:anim>
                                  </p:childTnLst>
                                </p:cTn>
                              </p:par>
                            </p:childTnLst>
                          </p:cTn>
                        </p:par>
                        <p:par>
                          <p:cTn id="106" fill="hold">
                            <p:stCondLst>
                              <p:cond delay="2550"/>
                            </p:stCondLst>
                            <p:childTnLst>
                              <p:par>
                                <p:cTn id="107" presetID="47" presetClass="entr" presetSubtype="0" fill="hold" grpId="1" nodeType="afterEffect">
                                  <p:stCondLst>
                                    <p:cond delay="0"/>
                                  </p:stCondLst>
                                  <p:childTnLst>
                                    <p:set>
                                      <p:cBhvr>
                                        <p:cTn id="108" dur="1" fill="hold">
                                          <p:stCondLst>
                                            <p:cond delay="0"/>
                                          </p:stCondLst>
                                        </p:cTn>
                                        <p:tgtEl>
                                          <p:spTgt spid="10">
                                            <p:graphicEl>
                                              <a:chart seriesIdx="-4" categoryIdx="16" bldStep="category"/>
                                            </p:graphicEl>
                                          </p:spTgt>
                                        </p:tgtEl>
                                        <p:attrNameLst>
                                          <p:attrName>style.visibility</p:attrName>
                                        </p:attrNameLst>
                                      </p:cBhvr>
                                      <p:to>
                                        <p:strVal val="visible"/>
                                      </p:to>
                                    </p:set>
                                    <p:animEffect transition="in" filter="fade">
                                      <p:cBhvr>
                                        <p:cTn id="109" dur="150"/>
                                        <p:tgtEl>
                                          <p:spTgt spid="10">
                                            <p:graphicEl>
                                              <a:chart seriesIdx="-4" categoryIdx="16" bldStep="category"/>
                                            </p:graphicEl>
                                          </p:spTgt>
                                        </p:tgtEl>
                                      </p:cBhvr>
                                    </p:animEffect>
                                    <p:anim calcmode="lin" valueType="num">
                                      <p:cBhvr>
                                        <p:cTn id="110" dur="150" fill="hold"/>
                                        <p:tgtEl>
                                          <p:spTgt spid="10">
                                            <p:graphicEl>
                                              <a:chart seriesIdx="-4" categoryIdx="16" bldStep="category"/>
                                            </p:graphicEl>
                                          </p:spTgt>
                                        </p:tgtEl>
                                        <p:attrNameLst>
                                          <p:attrName>ppt_x</p:attrName>
                                        </p:attrNameLst>
                                      </p:cBhvr>
                                      <p:tavLst>
                                        <p:tav tm="0">
                                          <p:val>
                                            <p:strVal val="#ppt_x"/>
                                          </p:val>
                                        </p:tav>
                                        <p:tav tm="100000">
                                          <p:val>
                                            <p:strVal val="#ppt_x"/>
                                          </p:val>
                                        </p:tav>
                                      </p:tavLst>
                                    </p:anim>
                                    <p:anim calcmode="lin" valueType="num">
                                      <p:cBhvr>
                                        <p:cTn id="111" dur="150" fill="hold"/>
                                        <p:tgtEl>
                                          <p:spTgt spid="10">
                                            <p:graphicEl>
                                              <a:chart seriesIdx="-4" categoryIdx="16" bldStep="category"/>
                                            </p:graphicEl>
                                          </p:spTgt>
                                        </p:tgtEl>
                                        <p:attrNameLst>
                                          <p:attrName>ppt_y</p:attrName>
                                        </p:attrNameLst>
                                      </p:cBhvr>
                                      <p:tavLst>
                                        <p:tav tm="0">
                                          <p:val>
                                            <p:strVal val="#ppt_y-.1"/>
                                          </p:val>
                                        </p:tav>
                                        <p:tav tm="100000">
                                          <p:val>
                                            <p:strVal val="#ppt_y"/>
                                          </p:val>
                                        </p:tav>
                                      </p:tavLst>
                                    </p:anim>
                                  </p:childTnLst>
                                </p:cTn>
                              </p:par>
                            </p:childTnLst>
                          </p:cTn>
                        </p:par>
                        <p:par>
                          <p:cTn id="112" fill="hold">
                            <p:stCondLst>
                              <p:cond delay="2700"/>
                            </p:stCondLst>
                            <p:childTnLst>
                              <p:par>
                                <p:cTn id="113" presetID="47" presetClass="entr" presetSubtype="0" fill="hold" grpId="1" nodeType="afterEffect">
                                  <p:stCondLst>
                                    <p:cond delay="0"/>
                                  </p:stCondLst>
                                  <p:childTnLst>
                                    <p:set>
                                      <p:cBhvr>
                                        <p:cTn id="114" dur="1" fill="hold">
                                          <p:stCondLst>
                                            <p:cond delay="0"/>
                                          </p:stCondLst>
                                        </p:cTn>
                                        <p:tgtEl>
                                          <p:spTgt spid="10">
                                            <p:graphicEl>
                                              <a:chart seriesIdx="-4" categoryIdx="17" bldStep="category"/>
                                            </p:graphicEl>
                                          </p:spTgt>
                                        </p:tgtEl>
                                        <p:attrNameLst>
                                          <p:attrName>style.visibility</p:attrName>
                                        </p:attrNameLst>
                                      </p:cBhvr>
                                      <p:to>
                                        <p:strVal val="visible"/>
                                      </p:to>
                                    </p:set>
                                    <p:animEffect transition="in" filter="fade">
                                      <p:cBhvr>
                                        <p:cTn id="115" dur="150"/>
                                        <p:tgtEl>
                                          <p:spTgt spid="10">
                                            <p:graphicEl>
                                              <a:chart seriesIdx="-4" categoryIdx="17" bldStep="category"/>
                                            </p:graphicEl>
                                          </p:spTgt>
                                        </p:tgtEl>
                                      </p:cBhvr>
                                    </p:animEffect>
                                    <p:anim calcmode="lin" valueType="num">
                                      <p:cBhvr>
                                        <p:cTn id="116" dur="150" fill="hold"/>
                                        <p:tgtEl>
                                          <p:spTgt spid="10">
                                            <p:graphicEl>
                                              <a:chart seriesIdx="-4" categoryIdx="17" bldStep="category"/>
                                            </p:graphicEl>
                                          </p:spTgt>
                                        </p:tgtEl>
                                        <p:attrNameLst>
                                          <p:attrName>ppt_x</p:attrName>
                                        </p:attrNameLst>
                                      </p:cBhvr>
                                      <p:tavLst>
                                        <p:tav tm="0">
                                          <p:val>
                                            <p:strVal val="#ppt_x"/>
                                          </p:val>
                                        </p:tav>
                                        <p:tav tm="100000">
                                          <p:val>
                                            <p:strVal val="#ppt_x"/>
                                          </p:val>
                                        </p:tav>
                                      </p:tavLst>
                                    </p:anim>
                                    <p:anim calcmode="lin" valueType="num">
                                      <p:cBhvr>
                                        <p:cTn id="117" dur="150" fill="hold"/>
                                        <p:tgtEl>
                                          <p:spTgt spid="10">
                                            <p:graphicEl>
                                              <a:chart seriesIdx="-4" categoryIdx="17" bldStep="category"/>
                                            </p:graphicEl>
                                          </p:spTgt>
                                        </p:tgtEl>
                                        <p:attrNameLst>
                                          <p:attrName>ppt_y</p:attrName>
                                        </p:attrNameLst>
                                      </p:cBhvr>
                                      <p:tavLst>
                                        <p:tav tm="0">
                                          <p:val>
                                            <p:strVal val="#ppt_y-.1"/>
                                          </p:val>
                                        </p:tav>
                                        <p:tav tm="100000">
                                          <p:val>
                                            <p:strVal val="#ppt_y"/>
                                          </p:val>
                                        </p:tav>
                                      </p:tavLst>
                                    </p:anim>
                                  </p:childTnLst>
                                </p:cTn>
                              </p:par>
                            </p:childTnLst>
                          </p:cTn>
                        </p:par>
                        <p:par>
                          <p:cTn id="118" fill="hold">
                            <p:stCondLst>
                              <p:cond delay="2850"/>
                            </p:stCondLst>
                            <p:childTnLst>
                              <p:par>
                                <p:cTn id="119" presetID="47" presetClass="entr" presetSubtype="0" fill="hold" grpId="1" nodeType="afterEffect">
                                  <p:stCondLst>
                                    <p:cond delay="0"/>
                                  </p:stCondLst>
                                  <p:childTnLst>
                                    <p:set>
                                      <p:cBhvr>
                                        <p:cTn id="120" dur="1" fill="hold">
                                          <p:stCondLst>
                                            <p:cond delay="0"/>
                                          </p:stCondLst>
                                        </p:cTn>
                                        <p:tgtEl>
                                          <p:spTgt spid="10">
                                            <p:graphicEl>
                                              <a:chart seriesIdx="-4" categoryIdx="18" bldStep="category"/>
                                            </p:graphicEl>
                                          </p:spTgt>
                                        </p:tgtEl>
                                        <p:attrNameLst>
                                          <p:attrName>style.visibility</p:attrName>
                                        </p:attrNameLst>
                                      </p:cBhvr>
                                      <p:to>
                                        <p:strVal val="visible"/>
                                      </p:to>
                                    </p:set>
                                    <p:animEffect transition="in" filter="fade">
                                      <p:cBhvr>
                                        <p:cTn id="121" dur="150"/>
                                        <p:tgtEl>
                                          <p:spTgt spid="10">
                                            <p:graphicEl>
                                              <a:chart seriesIdx="-4" categoryIdx="18" bldStep="category"/>
                                            </p:graphicEl>
                                          </p:spTgt>
                                        </p:tgtEl>
                                      </p:cBhvr>
                                    </p:animEffect>
                                    <p:anim calcmode="lin" valueType="num">
                                      <p:cBhvr>
                                        <p:cTn id="122" dur="150" fill="hold"/>
                                        <p:tgtEl>
                                          <p:spTgt spid="10">
                                            <p:graphicEl>
                                              <a:chart seriesIdx="-4" categoryIdx="18" bldStep="category"/>
                                            </p:graphicEl>
                                          </p:spTgt>
                                        </p:tgtEl>
                                        <p:attrNameLst>
                                          <p:attrName>ppt_x</p:attrName>
                                        </p:attrNameLst>
                                      </p:cBhvr>
                                      <p:tavLst>
                                        <p:tav tm="0">
                                          <p:val>
                                            <p:strVal val="#ppt_x"/>
                                          </p:val>
                                        </p:tav>
                                        <p:tav tm="100000">
                                          <p:val>
                                            <p:strVal val="#ppt_x"/>
                                          </p:val>
                                        </p:tav>
                                      </p:tavLst>
                                    </p:anim>
                                    <p:anim calcmode="lin" valueType="num">
                                      <p:cBhvr>
                                        <p:cTn id="123" dur="150" fill="hold"/>
                                        <p:tgtEl>
                                          <p:spTgt spid="10">
                                            <p:graphicEl>
                                              <a:chart seriesIdx="-4" categoryIdx="18" bldStep="category"/>
                                            </p:graphicEl>
                                          </p:spTgt>
                                        </p:tgtEl>
                                        <p:attrNameLst>
                                          <p:attrName>ppt_y</p:attrName>
                                        </p:attrNameLst>
                                      </p:cBhvr>
                                      <p:tavLst>
                                        <p:tav tm="0">
                                          <p:val>
                                            <p:strVal val="#ppt_y-.1"/>
                                          </p:val>
                                        </p:tav>
                                        <p:tav tm="100000">
                                          <p:val>
                                            <p:strVal val="#ppt_y"/>
                                          </p:val>
                                        </p:tav>
                                      </p:tavLst>
                                    </p:anim>
                                  </p:childTnLst>
                                </p:cTn>
                              </p:par>
                            </p:childTnLst>
                          </p:cTn>
                        </p:par>
                        <p:par>
                          <p:cTn id="124" fill="hold">
                            <p:stCondLst>
                              <p:cond delay="3000"/>
                            </p:stCondLst>
                            <p:childTnLst>
                              <p:par>
                                <p:cTn id="125" presetID="47" presetClass="entr" presetSubtype="0" fill="hold" grpId="1" nodeType="afterEffect">
                                  <p:stCondLst>
                                    <p:cond delay="0"/>
                                  </p:stCondLst>
                                  <p:childTnLst>
                                    <p:set>
                                      <p:cBhvr>
                                        <p:cTn id="126" dur="1" fill="hold">
                                          <p:stCondLst>
                                            <p:cond delay="0"/>
                                          </p:stCondLst>
                                        </p:cTn>
                                        <p:tgtEl>
                                          <p:spTgt spid="10">
                                            <p:graphicEl>
                                              <a:chart seriesIdx="-4" categoryIdx="19" bldStep="category"/>
                                            </p:graphicEl>
                                          </p:spTgt>
                                        </p:tgtEl>
                                        <p:attrNameLst>
                                          <p:attrName>style.visibility</p:attrName>
                                        </p:attrNameLst>
                                      </p:cBhvr>
                                      <p:to>
                                        <p:strVal val="visible"/>
                                      </p:to>
                                    </p:set>
                                    <p:animEffect transition="in" filter="fade">
                                      <p:cBhvr>
                                        <p:cTn id="127" dur="150"/>
                                        <p:tgtEl>
                                          <p:spTgt spid="10">
                                            <p:graphicEl>
                                              <a:chart seriesIdx="-4" categoryIdx="19" bldStep="category"/>
                                            </p:graphicEl>
                                          </p:spTgt>
                                        </p:tgtEl>
                                      </p:cBhvr>
                                    </p:animEffect>
                                    <p:anim calcmode="lin" valueType="num">
                                      <p:cBhvr>
                                        <p:cTn id="128" dur="150" fill="hold"/>
                                        <p:tgtEl>
                                          <p:spTgt spid="10">
                                            <p:graphicEl>
                                              <a:chart seriesIdx="-4" categoryIdx="19" bldStep="category"/>
                                            </p:graphicEl>
                                          </p:spTgt>
                                        </p:tgtEl>
                                        <p:attrNameLst>
                                          <p:attrName>ppt_x</p:attrName>
                                        </p:attrNameLst>
                                      </p:cBhvr>
                                      <p:tavLst>
                                        <p:tav tm="0">
                                          <p:val>
                                            <p:strVal val="#ppt_x"/>
                                          </p:val>
                                        </p:tav>
                                        <p:tav tm="100000">
                                          <p:val>
                                            <p:strVal val="#ppt_x"/>
                                          </p:val>
                                        </p:tav>
                                      </p:tavLst>
                                    </p:anim>
                                    <p:anim calcmode="lin" valueType="num">
                                      <p:cBhvr>
                                        <p:cTn id="129" dur="150" fill="hold"/>
                                        <p:tgtEl>
                                          <p:spTgt spid="10">
                                            <p:graphicEl>
                                              <a:chart seriesIdx="-4" categoryIdx="19" bldStep="category"/>
                                            </p:graphicEl>
                                          </p:spTgt>
                                        </p:tgtEl>
                                        <p:attrNameLst>
                                          <p:attrName>ppt_y</p:attrName>
                                        </p:attrNameLst>
                                      </p:cBhvr>
                                      <p:tavLst>
                                        <p:tav tm="0">
                                          <p:val>
                                            <p:strVal val="#ppt_y-.1"/>
                                          </p:val>
                                        </p:tav>
                                        <p:tav tm="100000">
                                          <p:val>
                                            <p:strVal val="#ppt_y"/>
                                          </p:val>
                                        </p:tav>
                                      </p:tavLst>
                                    </p:anim>
                                  </p:childTnLst>
                                </p:cTn>
                              </p:par>
                            </p:childTnLst>
                          </p:cTn>
                        </p:par>
                        <p:par>
                          <p:cTn id="130" fill="hold">
                            <p:stCondLst>
                              <p:cond delay="3150"/>
                            </p:stCondLst>
                            <p:childTnLst>
                              <p:par>
                                <p:cTn id="131" presetID="47" presetClass="entr" presetSubtype="0" fill="hold" grpId="1" nodeType="afterEffect">
                                  <p:stCondLst>
                                    <p:cond delay="0"/>
                                  </p:stCondLst>
                                  <p:childTnLst>
                                    <p:set>
                                      <p:cBhvr>
                                        <p:cTn id="132" dur="1" fill="hold">
                                          <p:stCondLst>
                                            <p:cond delay="0"/>
                                          </p:stCondLst>
                                        </p:cTn>
                                        <p:tgtEl>
                                          <p:spTgt spid="10">
                                            <p:graphicEl>
                                              <a:chart seriesIdx="-4" categoryIdx="20" bldStep="category"/>
                                            </p:graphicEl>
                                          </p:spTgt>
                                        </p:tgtEl>
                                        <p:attrNameLst>
                                          <p:attrName>style.visibility</p:attrName>
                                        </p:attrNameLst>
                                      </p:cBhvr>
                                      <p:to>
                                        <p:strVal val="visible"/>
                                      </p:to>
                                    </p:set>
                                    <p:animEffect transition="in" filter="fade">
                                      <p:cBhvr>
                                        <p:cTn id="133" dur="150"/>
                                        <p:tgtEl>
                                          <p:spTgt spid="10">
                                            <p:graphicEl>
                                              <a:chart seriesIdx="-4" categoryIdx="20" bldStep="category"/>
                                            </p:graphicEl>
                                          </p:spTgt>
                                        </p:tgtEl>
                                      </p:cBhvr>
                                    </p:animEffect>
                                    <p:anim calcmode="lin" valueType="num">
                                      <p:cBhvr>
                                        <p:cTn id="134" dur="150" fill="hold"/>
                                        <p:tgtEl>
                                          <p:spTgt spid="10">
                                            <p:graphicEl>
                                              <a:chart seriesIdx="-4" categoryIdx="20" bldStep="category"/>
                                            </p:graphicEl>
                                          </p:spTgt>
                                        </p:tgtEl>
                                        <p:attrNameLst>
                                          <p:attrName>ppt_x</p:attrName>
                                        </p:attrNameLst>
                                      </p:cBhvr>
                                      <p:tavLst>
                                        <p:tav tm="0">
                                          <p:val>
                                            <p:strVal val="#ppt_x"/>
                                          </p:val>
                                        </p:tav>
                                        <p:tav tm="100000">
                                          <p:val>
                                            <p:strVal val="#ppt_x"/>
                                          </p:val>
                                        </p:tav>
                                      </p:tavLst>
                                    </p:anim>
                                    <p:anim calcmode="lin" valueType="num">
                                      <p:cBhvr>
                                        <p:cTn id="135" dur="150" fill="hold"/>
                                        <p:tgtEl>
                                          <p:spTgt spid="10">
                                            <p:graphicEl>
                                              <a:chart seriesIdx="-4" categoryIdx="20" bldStep="category"/>
                                            </p:graphicEl>
                                          </p:spTgt>
                                        </p:tgtEl>
                                        <p:attrNameLst>
                                          <p:attrName>ppt_y</p:attrName>
                                        </p:attrNameLst>
                                      </p:cBhvr>
                                      <p:tavLst>
                                        <p:tav tm="0">
                                          <p:val>
                                            <p:strVal val="#ppt_y-.1"/>
                                          </p:val>
                                        </p:tav>
                                        <p:tav tm="100000">
                                          <p:val>
                                            <p:strVal val="#ppt_y"/>
                                          </p:val>
                                        </p:tav>
                                      </p:tavLst>
                                    </p:anim>
                                  </p:childTnLst>
                                </p:cTn>
                              </p:par>
                            </p:childTnLst>
                          </p:cTn>
                        </p:par>
                        <p:par>
                          <p:cTn id="136" fill="hold">
                            <p:stCondLst>
                              <p:cond delay="3300"/>
                            </p:stCondLst>
                            <p:childTnLst>
                              <p:par>
                                <p:cTn id="137" presetID="47" presetClass="entr" presetSubtype="0" fill="hold" grpId="1" nodeType="afterEffect">
                                  <p:stCondLst>
                                    <p:cond delay="0"/>
                                  </p:stCondLst>
                                  <p:childTnLst>
                                    <p:set>
                                      <p:cBhvr>
                                        <p:cTn id="138" dur="1" fill="hold">
                                          <p:stCondLst>
                                            <p:cond delay="0"/>
                                          </p:stCondLst>
                                        </p:cTn>
                                        <p:tgtEl>
                                          <p:spTgt spid="10">
                                            <p:graphicEl>
                                              <a:chart seriesIdx="-4" categoryIdx="21" bldStep="category"/>
                                            </p:graphicEl>
                                          </p:spTgt>
                                        </p:tgtEl>
                                        <p:attrNameLst>
                                          <p:attrName>style.visibility</p:attrName>
                                        </p:attrNameLst>
                                      </p:cBhvr>
                                      <p:to>
                                        <p:strVal val="visible"/>
                                      </p:to>
                                    </p:set>
                                    <p:animEffect transition="in" filter="fade">
                                      <p:cBhvr>
                                        <p:cTn id="139" dur="150"/>
                                        <p:tgtEl>
                                          <p:spTgt spid="10">
                                            <p:graphicEl>
                                              <a:chart seriesIdx="-4" categoryIdx="21" bldStep="category"/>
                                            </p:graphicEl>
                                          </p:spTgt>
                                        </p:tgtEl>
                                      </p:cBhvr>
                                    </p:animEffect>
                                    <p:anim calcmode="lin" valueType="num">
                                      <p:cBhvr>
                                        <p:cTn id="140" dur="150" fill="hold"/>
                                        <p:tgtEl>
                                          <p:spTgt spid="10">
                                            <p:graphicEl>
                                              <a:chart seriesIdx="-4" categoryIdx="21" bldStep="category"/>
                                            </p:graphicEl>
                                          </p:spTgt>
                                        </p:tgtEl>
                                        <p:attrNameLst>
                                          <p:attrName>ppt_x</p:attrName>
                                        </p:attrNameLst>
                                      </p:cBhvr>
                                      <p:tavLst>
                                        <p:tav tm="0">
                                          <p:val>
                                            <p:strVal val="#ppt_x"/>
                                          </p:val>
                                        </p:tav>
                                        <p:tav tm="100000">
                                          <p:val>
                                            <p:strVal val="#ppt_x"/>
                                          </p:val>
                                        </p:tav>
                                      </p:tavLst>
                                    </p:anim>
                                    <p:anim calcmode="lin" valueType="num">
                                      <p:cBhvr>
                                        <p:cTn id="141" dur="150" fill="hold"/>
                                        <p:tgtEl>
                                          <p:spTgt spid="10">
                                            <p:graphicEl>
                                              <a:chart seriesIdx="-4" categoryIdx="21" bldStep="category"/>
                                            </p:graphicEl>
                                          </p:spTgt>
                                        </p:tgtEl>
                                        <p:attrNameLst>
                                          <p:attrName>ppt_y</p:attrName>
                                        </p:attrNameLst>
                                      </p:cBhvr>
                                      <p:tavLst>
                                        <p:tav tm="0">
                                          <p:val>
                                            <p:strVal val="#ppt_y-.1"/>
                                          </p:val>
                                        </p:tav>
                                        <p:tav tm="100000">
                                          <p:val>
                                            <p:strVal val="#ppt_y"/>
                                          </p:val>
                                        </p:tav>
                                      </p:tavLst>
                                    </p:anim>
                                  </p:childTnLst>
                                </p:cTn>
                              </p:par>
                            </p:childTnLst>
                          </p:cTn>
                        </p:par>
                        <p:par>
                          <p:cTn id="142" fill="hold">
                            <p:stCondLst>
                              <p:cond delay="3450"/>
                            </p:stCondLst>
                            <p:childTnLst>
                              <p:par>
                                <p:cTn id="143" presetID="47" presetClass="entr" presetSubtype="0" fill="hold" grpId="1" nodeType="afterEffect">
                                  <p:stCondLst>
                                    <p:cond delay="0"/>
                                  </p:stCondLst>
                                  <p:childTnLst>
                                    <p:set>
                                      <p:cBhvr>
                                        <p:cTn id="144" dur="1" fill="hold">
                                          <p:stCondLst>
                                            <p:cond delay="0"/>
                                          </p:stCondLst>
                                        </p:cTn>
                                        <p:tgtEl>
                                          <p:spTgt spid="10">
                                            <p:graphicEl>
                                              <a:chart seriesIdx="-4" categoryIdx="22" bldStep="category"/>
                                            </p:graphicEl>
                                          </p:spTgt>
                                        </p:tgtEl>
                                        <p:attrNameLst>
                                          <p:attrName>style.visibility</p:attrName>
                                        </p:attrNameLst>
                                      </p:cBhvr>
                                      <p:to>
                                        <p:strVal val="visible"/>
                                      </p:to>
                                    </p:set>
                                    <p:animEffect transition="in" filter="fade">
                                      <p:cBhvr>
                                        <p:cTn id="145" dur="150"/>
                                        <p:tgtEl>
                                          <p:spTgt spid="10">
                                            <p:graphicEl>
                                              <a:chart seriesIdx="-4" categoryIdx="22" bldStep="category"/>
                                            </p:graphicEl>
                                          </p:spTgt>
                                        </p:tgtEl>
                                      </p:cBhvr>
                                    </p:animEffect>
                                    <p:anim calcmode="lin" valueType="num">
                                      <p:cBhvr>
                                        <p:cTn id="146" dur="150" fill="hold"/>
                                        <p:tgtEl>
                                          <p:spTgt spid="10">
                                            <p:graphicEl>
                                              <a:chart seriesIdx="-4" categoryIdx="22" bldStep="category"/>
                                            </p:graphicEl>
                                          </p:spTgt>
                                        </p:tgtEl>
                                        <p:attrNameLst>
                                          <p:attrName>ppt_x</p:attrName>
                                        </p:attrNameLst>
                                      </p:cBhvr>
                                      <p:tavLst>
                                        <p:tav tm="0">
                                          <p:val>
                                            <p:strVal val="#ppt_x"/>
                                          </p:val>
                                        </p:tav>
                                        <p:tav tm="100000">
                                          <p:val>
                                            <p:strVal val="#ppt_x"/>
                                          </p:val>
                                        </p:tav>
                                      </p:tavLst>
                                    </p:anim>
                                    <p:anim calcmode="lin" valueType="num">
                                      <p:cBhvr>
                                        <p:cTn id="147" dur="150" fill="hold"/>
                                        <p:tgtEl>
                                          <p:spTgt spid="10">
                                            <p:graphicEl>
                                              <a:chart seriesIdx="-4" categoryIdx="22" bldStep="category"/>
                                            </p:graphicEl>
                                          </p:spTgt>
                                        </p:tgtEl>
                                        <p:attrNameLst>
                                          <p:attrName>ppt_y</p:attrName>
                                        </p:attrNameLst>
                                      </p:cBhvr>
                                      <p:tavLst>
                                        <p:tav tm="0">
                                          <p:val>
                                            <p:strVal val="#ppt_y-.1"/>
                                          </p:val>
                                        </p:tav>
                                        <p:tav tm="100000">
                                          <p:val>
                                            <p:strVal val="#ppt_y"/>
                                          </p:val>
                                        </p:tav>
                                      </p:tavLst>
                                    </p:anim>
                                  </p:childTnLst>
                                </p:cTn>
                              </p:par>
                            </p:childTnLst>
                          </p:cTn>
                        </p:par>
                        <p:par>
                          <p:cTn id="148" fill="hold">
                            <p:stCondLst>
                              <p:cond delay="3600"/>
                            </p:stCondLst>
                            <p:childTnLst>
                              <p:par>
                                <p:cTn id="149" presetID="47" presetClass="entr" presetSubtype="0" fill="hold" grpId="1" nodeType="afterEffect">
                                  <p:stCondLst>
                                    <p:cond delay="0"/>
                                  </p:stCondLst>
                                  <p:childTnLst>
                                    <p:set>
                                      <p:cBhvr>
                                        <p:cTn id="150" dur="1" fill="hold">
                                          <p:stCondLst>
                                            <p:cond delay="0"/>
                                          </p:stCondLst>
                                        </p:cTn>
                                        <p:tgtEl>
                                          <p:spTgt spid="10">
                                            <p:graphicEl>
                                              <a:chart seriesIdx="-4" categoryIdx="23" bldStep="category"/>
                                            </p:graphicEl>
                                          </p:spTgt>
                                        </p:tgtEl>
                                        <p:attrNameLst>
                                          <p:attrName>style.visibility</p:attrName>
                                        </p:attrNameLst>
                                      </p:cBhvr>
                                      <p:to>
                                        <p:strVal val="visible"/>
                                      </p:to>
                                    </p:set>
                                    <p:animEffect transition="in" filter="fade">
                                      <p:cBhvr>
                                        <p:cTn id="151" dur="150"/>
                                        <p:tgtEl>
                                          <p:spTgt spid="10">
                                            <p:graphicEl>
                                              <a:chart seriesIdx="-4" categoryIdx="23" bldStep="category"/>
                                            </p:graphicEl>
                                          </p:spTgt>
                                        </p:tgtEl>
                                      </p:cBhvr>
                                    </p:animEffect>
                                    <p:anim calcmode="lin" valueType="num">
                                      <p:cBhvr>
                                        <p:cTn id="152" dur="150" fill="hold"/>
                                        <p:tgtEl>
                                          <p:spTgt spid="10">
                                            <p:graphicEl>
                                              <a:chart seriesIdx="-4" categoryIdx="23" bldStep="category"/>
                                            </p:graphicEl>
                                          </p:spTgt>
                                        </p:tgtEl>
                                        <p:attrNameLst>
                                          <p:attrName>ppt_x</p:attrName>
                                        </p:attrNameLst>
                                      </p:cBhvr>
                                      <p:tavLst>
                                        <p:tav tm="0">
                                          <p:val>
                                            <p:strVal val="#ppt_x"/>
                                          </p:val>
                                        </p:tav>
                                        <p:tav tm="100000">
                                          <p:val>
                                            <p:strVal val="#ppt_x"/>
                                          </p:val>
                                        </p:tav>
                                      </p:tavLst>
                                    </p:anim>
                                    <p:anim calcmode="lin" valueType="num">
                                      <p:cBhvr>
                                        <p:cTn id="153" dur="150" fill="hold"/>
                                        <p:tgtEl>
                                          <p:spTgt spid="10">
                                            <p:graphicEl>
                                              <a:chart seriesIdx="-4" categoryIdx="23" bldStep="category"/>
                                            </p:graphicEl>
                                          </p:spTgt>
                                        </p:tgtEl>
                                        <p:attrNameLst>
                                          <p:attrName>ppt_y</p:attrName>
                                        </p:attrNameLst>
                                      </p:cBhvr>
                                      <p:tavLst>
                                        <p:tav tm="0">
                                          <p:val>
                                            <p:strVal val="#ppt_y-.1"/>
                                          </p:val>
                                        </p:tav>
                                        <p:tav tm="100000">
                                          <p:val>
                                            <p:strVal val="#ppt_y"/>
                                          </p:val>
                                        </p:tav>
                                      </p:tavLst>
                                    </p:anim>
                                  </p:childTnLst>
                                </p:cTn>
                              </p:par>
                            </p:childTnLst>
                          </p:cTn>
                        </p:par>
                        <p:par>
                          <p:cTn id="154" fill="hold">
                            <p:stCondLst>
                              <p:cond delay="3750"/>
                            </p:stCondLst>
                            <p:childTnLst>
                              <p:par>
                                <p:cTn id="155" presetID="47" presetClass="entr" presetSubtype="0" fill="hold" grpId="1" nodeType="afterEffect">
                                  <p:stCondLst>
                                    <p:cond delay="0"/>
                                  </p:stCondLst>
                                  <p:childTnLst>
                                    <p:set>
                                      <p:cBhvr>
                                        <p:cTn id="156" dur="1" fill="hold">
                                          <p:stCondLst>
                                            <p:cond delay="0"/>
                                          </p:stCondLst>
                                        </p:cTn>
                                        <p:tgtEl>
                                          <p:spTgt spid="10">
                                            <p:graphicEl>
                                              <a:chart seriesIdx="-4" categoryIdx="24" bldStep="category"/>
                                            </p:graphicEl>
                                          </p:spTgt>
                                        </p:tgtEl>
                                        <p:attrNameLst>
                                          <p:attrName>style.visibility</p:attrName>
                                        </p:attrNameLst>
                                      </p:cBhvr>
                                      <p:to>
                                        <p:strVal val="visible"/>
                                      </p:to>
                                    </p:set>
                                    <p:animEffect transition="in" filter="fade">
                                      <p:cBhvr>
                                        <p:cTn id="157" dur="150"/>
                                        <p:tgtEl>
                                          <p:spTgt spid="10">
                                            <p:graphicEl>
                                              <a:chart seriesIdx="-4" categoryIdx="24" bldStep="category"/>
                                            </p:graphicEl>
                                          </p:spTgt>
                                        </p:tgtEl>
                                      </p:cBhvr>
                                    </p:animEffect>
                                    <p:anim calcmode="lin" valueType="num">
                                      <p:cBhvr>
                                        <p:cTn id="158" dur="150" fill="hold"/>
                                        <p:tgtEl>
                                          <p:spTgt spid="10">
                                            <p:graphicEl>
                                              <a:chart seriesIdx="-4" categoryIdx="24" bldStep="category"/>
                                            </p:graphicEl>
                                          </p:spTgt>
                                        </p:tgtEl>
                                        <p:attrNameLst>
                                          <p:attrName>ppt_x</p:attrName>
                                        </p:attrNameLst>
                                      </p:cBhvr>
                                      <p:tavLst>
                                        <p:tav tm="0">
                                          <p:val>
                                            <p:strVal val="#ppt_x"/>
                                          </p:val>
                                        </p:tav>
                                        <p:tav tm="100000">
                                          <p:val>
                                            <p:strVal val="#ppt_x"/>
                                          </p:val>
                                        </p:tav>
                                      </p:tavLst>
                                    </p:anim>
                                    <p:anim calcmode="lin" valueType="num">
                                      <p:cBhvr>
                                        <p:cTn id="159" dur="150" fill="hold"/>
                                        <p:tgtEl>
                                          <p:spTgt spid="10">
                                            <p:graphicEl>
                                              <a:chart seriesIdx="-4" categoryIdx="24" bldStep="category"/>
                                            </p:graphicEl>
                                          </p:spTgt>
                                        </p:tgtEl>
                                        <p:attrNameLst>
                                          <p:attrName>ppt_y</p:attrName>
                                        </p:attrNameLst>
                                      </p:cBhvr>
                                      <p:tavLst>
                                        <p:tav tm="0">
                                          <p:val>
                                            <p:strVal val="#ppt_y-.1"/>
                                          </p:val>
                                        </p:tav>
                                        <p:tav tm="100000">
                                          <p:val>
                                            <p:strVal val="#ppt_y"/>
                                          </p:val>
                                        </p:tav>
                                      </p:tavLst>
                                    </p:anim>
                                  </p:childTnLst>
                                </p:cTn>
                              </p:par>
                            </p:childTnLst>
                          </p:cTn>
                        </p:par>
                        <p:par>
                          <p:cTn id="160" fill="hold">
                            <p:stCondLst>
                              <p:cond delay="3900"/>
                            </p:stCondLst>
                            <p:childTnLst>
                              <p:par>
                                <p:cTn id="161" presetID="47" presetClass="entr" presetSubtype="0" fill="hold" grpId="1" nodeType="afterEffect">
                                  <p:stCondLst>
                                    <p:cond delay="0"/>
                                  </p:stCondLst>
                                  <p:childTnLst>
                                    <p:set>
                                      <p:cBhvr>
                                        <p:cTn id="162" dur="1" fill="hold">
                                          <p:stCondLst>
                                            <p:cond delay="0"/>
                                          </p:stCondLst>
                                        </p:cTn>
                                        <p:tgtEl>
                                          <p:spTgt spid="10">
                                            <p:graphicEl>
                                              <a:chart seriesIdx="-4" categoryIdx="25" bldStep="category"/>
                                            </p:graphicEl>
                                          </p:spTgt>
                                        </p:tgtEl>
                                        <p:attrNameLst>
                                          <p:attrName>style.visibility</p:attrName>
                                        </p:attrNameLst>
                                      </p:cBhvr>
                                      <p:to>
                                        <p:strVal val="visible"/>
                                      </p:to>
                                    </p:set>
                                    <p:animEffect transition="in" filter="fade">
                                      <p:cBhvr>
                                        <p:cTn id="163" dur="150"/>
                                        <p:tgtEl>
                                          <p:spTgt spid="10">
                                            <p:graphicEl>
                                              <a:chart seriesIdx="-4" categoryIdx="25" bldStep="category"/>
                                            </p:graphicEl>
                                          </p:spTgt>
                                        </p:tgtEl>
                                      </p:cBhvr>
                                    </p:animEffect>
                                    <p:anim calcmode="lin" valueType="num">
                                      <p:cBhvr>
                                        <p:cTn id="164" dur="150" fill="hold"/>
                                        <p:tgtEl>
                                          <p:spTgt spid="10">
                                            <p:graphicEl>
                                              <a:chart seriesIdx="-4" categoryIdx="25" bldStep="category"/>
                                            </p:graphicEl>
                                          </p:spTgt>
                                        </p:tgtEl>
                                        <p:attrNameLst>
                                          <p:attrName>ppt_x</p:attrName>
                                        </p:attrNameLst>
                                      </p:cBhvr>
                                      <p:tavLst>
                                        <p:tav tm="0">
                                          <p:val>
                                            <p:strVal val="#ppt_x"/>
                                          </p:val>
                                        </p:tav>
                                        <p:tav tm="100000">
                                          <p:val>
                                            <p:strVal val="#ppt_x"/>
                                          </p:val>
                                        </p:tav>
                                      </p:tavLst>
                                    </p:anim>
                                    <p:anim calcmode="lin" valueType="num">
                                      <p:cBhvr>
                                        <p:cTn id="165" dur="150" fill="hold"/>
                                        <p:tgtEl>
                                          <p:spTgt spid="10">
                                            <p:graphicEl>
                                              <a:chart seriesIdx="-4" categoryIdx="25" bldStep="category"/>
                                            </p:graphicEl>
                                          </p:spTgt>
                                        </p:tgtEl>
                                        <p:attrNameLst>
                                          <p:attrName>ppt_y</p:attrName>
                                        </p:attrNameLst>
                                      </p:cBhvr>
                                      <p:tavLst>
                                        <p:tav tm="0">
                                          <p:val>
                                            <p:strVal val="#ppt_y-.1"/>
                                          </p:val>
                                        </p:tav>
                                        <p:tav tm="100000">
                                          <p:val>
                                            <p:strVal val="#ppt_y"/>
                                          </p:val>
                                        </p:tav>
                                      </p:tavLst>
                                    </p:anim>
                                  </p:childTnLst>
                                </p:cTn>
                              </p:par>
                            </p:childTnLst>
                          </p:cTn>
                        </p:par>
                        <p:par>
                          <p:cTn id="166" fill="hold">
                            <p:stCondLst>
                              <p:cond delay="4050"/>
                            </p:stCondLst>
                            <p:childTnLst>
                              <p:par>
                                <p:cTn id="167" presetID="47" presetClass="entr" presetSubtype="0" fill="hold" grpId="1" nodeType="afterEffect">
                                  <p:stCondLst>
                                    <p:cond delay="0"/>
                                  </p:stCondLst>
                                  <p:childTnLst>
                                    <p:set>
                                      <p:cBhvr>
                                        <p:cTn id="168" dur="1" fill="hold">
                                          <p:stCondLst>
                                            <p:cond delay="0"/>
                                          </p:stCondLst>
                                        </p:cTn>
                                        <p:tgtEl>
                                          <p:spTgt spid="10">
                                            <p:graphicEl>
                                              <a:chart seriesIdx="-4" categoryIdx="26" bldStep="category"/>
                                            </p:graphicEl>
                                          </p:spTgt>
                                        </p:tgtEl>
                                        <p:attrNameLst>
                                          <p:attrName>style.visibility</p:attrName>
                                        </p:attrNameLst>
                                      </p:cBhvr>
                                      <p:to>
                                        <p:strVal val="visible"/>
                                      </p:to>
                                    </p:set>
                                    <p:animEffect transition="in" filter="fade">
                                      <p:cBhvr>
                                        <p:cTn id="169" dur="150"/>
                                        <p:tgtEl>
                                          <p:spTgt spid="10">
                                            <p:graphicEl>
                                              <a:chart seriesIdx="-4" categoryIdx="26" bldStep="category"/>
                                            </p:graphicEl>
                                          </p:spTgt>
                                        </p:tgtEl>
                                      </p:cBhvr>
                                    </p:animEffect>
                                    <p:anim calcmode="lin" valueType="num">
                                      <p:cBhvr>
                                        <p:cTn id="170" dur="150" fill="hold"/>
                                        <p:tgtEl>
                                          <p:spTgt spid="10">
                                            <p:graphicEl>
                                              <a:chart seriesIdx="-4" categoryIdx="26" bldStep="category"/>
                                            </p:graphicEl>
                                          </p:spTgt>
                                        </p:tgtEl>
                                        <p:attrNameLst>
                                          <p:attrName>ppt_x</p:attrName>
                                        </p:attrNameLst>
                                      </p:cBhvr>
                                      <p:tavLst>
                                        <p:tav tm="0">
                                          <p:val>
                                            <p:strVal val="#ppt_x"/>
                                          </p:val>
                                        </p:tav>
                                        <p:tav tm="100000">
                                          <p:val>
                                            <p:strVal val="#ppt_x"/>
                                          </p:val>
                                        </p:tav>
                                      </p:tavLst>
                                    </p:anim>
                                    <p:anim calcmode="lin" valueType="num">
                                      <p:cBhvr>
                                        <p:cTn id="171" dur="150" fill="hold"/>
                                        <p:tgtEl>
                                          <p:spTgt spid="10">
                                            <p:graphicEl>
                                              <a:chart seriesIdx="-4" categoryIdx="26" bldStep="category"/>
                                            </p:graphicEl>
                                          </p:spTgt>
                                        </p:tgtEl>
                                        <p:attrNameLst>
                                          <p:attrName>ppt_y</p:attrName>
                                        </p:attrNameLst>
                                      </p:cBhvr>
                                      <p:tavLst>
                                        <p:tav tm="0">
                                          <p:val>
                                            <p:strVal val="#ppt_y-.1"/>
                                          </p:val>
                                        </p:tav>
                                        <p:tav tm="100000">
                                          <p:val>
                                            <p:strVal val="#ppt_y"/>
                                          </p:val>
                                        </p:tav>
                                      </p:tavLst>
                                    </p:anim>
                                  </p:childTnLst>
                                </p:cTn>
                              </p:par>
                            </p:childTnLst>
                          </p:cTn>
                        </p:par>
                        <p:par>
                          <p:cTn id="172" fill="hold">
                            <p:stCondLst>
                              <p:cond delay="4200"/>
                            </p:stCondLst>
                            <p:childTnLst>
                              <p:par>
                                <p:cTn id="173" presetID="47" presetClass="entr" presetSubtype="0" fill="hold" grpId="1" nodeType="afterEffect">
                                  <p:stCondLst>
                                    <p:cond delay="0"/>
                                  </p:stCondLst>
                                  <p:childTnLst>
                                    <p:set>
                                      <p:cBhvr>
                                        <p:cTn id="174" dur="1" fill="hold">
                                          <p:stCondLst>
                                            <p:cond delay="0"/>
                                          </p:stCondLst>
                                        </p:cTn>
                                        <p:tgtEl>
                                          <p:spTgt spid="10">
                                            <p:graphicEl>
                                              <a:chart seriesIdx="-4" categoryIdx="27" bldStep="category"/>
                                            </p:graphicEl>
                                          </p:spTgt>
                                        </p:tgtEl>
                                        <p:attrNameLst>
                                          <p:attrName>style.visibility</p:attrName>
                                        </p:attrNameLst>
                                      </p:cBhvr>
                                      <p:to>
                                        <p:strVal val="visible"/>
                                      </p:to>
                                    </p:set>
                                    <p:animEffect transition="in" filter="fade">
                                      <p:cBhvr>
                                        <p:cTn id="175" dur="150"/>
                                        <p:tgtEl>
                                          <p:spTgt spid="10">
                                            <p:graphicEl>
                                              <a:chart seriesIdx="-4" categoryIdx="27" bldStep="category"/>
                                            </p:graphicEl>
                                          </p:spTgt>
                                        </p:tgtEl>
                                      </p:cBhvr>
                                    </p:animEffect>
                                    <p:anim calcmode="lin" valueType="num">
                                      <p:cBhvr>
                                        <p:cTn id="176" dur="150" fill="hold"/>
                                        <p:tgtEl>
                                          <p:spTgt spid="10">
                                            <p:graphicEl>
                                              <a:chart seriesIdx="-4" categoryIdx="27" bldStep="category"/>
                                            </p:graphicEl>
                                          </p:spTgt>
                                        </p:tgtEl>
                                        <p:attrNameLst>
                                          <p:attrName>ppt_x</p:attrName>
                                        </p:attrNameLst>
                                      </p:cBhvr>
                                      <p:tavLst>
                                        <p:tav tm="0">
                                          <p:val>
                                            <p:strVal val="#ppt_x"/>
                                          </p:val>
                                        </p:tav>
                                        <p:tav tm="100000">
                                          <p:val>
                                            <p:strVal val="#ppt_x"/>
                                          </p:val>
                                        </p:tav>
                                      </p:tavLst>
                                    </p:anim>
                                    <p:anim calcmode="lin" valueType="num">
                                      <p:cBhvr>
                                        <p:cTn id="177" dur="150" fill="hold"/>
                                        <p:tgtEl>
                                          <p:spTgt spid="10">
                                            <p:graphicEl>
                                              <a:chart seriesIdx="-4" categoryIdx="27" bldStep="category"/>
                                            </p:graphicEl>
                                          </p:spTgt>
                                        </p:tgtEl>
                                        <p:attrNameLst>
                                          <p:attrName>ppt_y</p:attrName>
                                        </p:attrNameLst>
                                      </p:cBhvr>
                                      <p:tavLst>
                                        <p:tav tm="0">
                                          <p:val>
                                            <p:strVal val="#ppt_y-.1"/>
                                          </p:val>
                                        </p:tav>
                                        <p:tav tm="100000">
                                          <p:val>
                                            <p:strVal val="#ppt_y"/>
                                          </p:val>
                                        </p:tav>
                                      </p:tavLst>
                                    </p:anim>
                                  </p:childTnLst>
                                </p:cTn>
                              </p:par>
                            </p:childTnLst>
                          </p:cTn>
                        </p:par>
                        <p:par>
                          <p:cTn id="178" fill="hold">
                            <p:stCondLst>
                              <p:cond delay="4350"/>
                            </p:stCondLst>
                            <p:childTnLst>
                              <p:par>
                                <p:cTn id="179" presetID="47" presetClass="entr" presetSubtype="0" fill="hold" grpId="1" nodeType="afterEffect">
                                  <p:stCondLst>
                                    <p:cond delay="0"/>
                                  </p:stCondLst>
                                  <p:childTnLst>
                                    <p:set>
                                      <p:cBhvr>
                                        <p:cTn id="180" dur="1" fill="hold">
                                          <p:stCondLst>
                                            <p:cond delay="0"/>
                                          </p:stCondLst>
                                        </p:cTn>
                                        <p:tgtEl>
                                          <p:spTgt spid="10">
                                            <p:graphicEl>
                                              <a:chart seriesIdx="-4" categoryIdx="28" bldStep="category"/>
                                            </p:graphicEl>
                                          </p:spTgt>
                                        </p:tgtEl>
                                        <p:attrNameLst>
                                          <p:attrName>style.visibility</p:attrName>
                                        </p:attrNameLst>
                                      </p:cBhvr>
                                      <p:to>
                                        <p:strVal val="visible"/>
                                      </p:to>
                                    </p:set>
                                    <p:animEffect transition="in" filter="fade">
                                      <p:cBhvr>
                                        <p:cTn id="181" dur="150"/>
                                        <p:tgtEl>
                                          <p:spTgt spid="10">
                                            <p:graphicEl>
                                              <a:chart seriesIdx="-4" categoryIdx="28" bldStep="category"/>
                                            </p:graphicEl>
                                          </p:spTgt>
                                        </p:tgtEl>
                                      </p:cBhvr>
                                    </p:animEffect>
                                    <p:anim calcmode="lin" valueType="num">
                                      <p:cBhvr>
                                        <p:cTn id="182" dur="150" fill="hold"/>
                                        <p:tgtEl>
                                          <p:spTgt spid="10">
                                            <p:graphicEl>
                                              <a:chart seriesIdx="-4" categoryIdx="28" bldStep="category"/>
                                            </p:graphicEl>
                                          </p:spTgt>
                                        </p:tgtEl>
                                        <p:attrNameLst>
                                          <p:attrName>ppt_x</p:attrName>
                                        </p:attrNameLst>
                                      </p:cBhvr>
                                      <p:tavLst>
                                        <p:tav tm="0">
                                          <p:val>
                                            <p:strVal val="#ppt_x"/>
                                          </p:val>
                                        </p:tav>
                                        <p:tav tm="100000">
                                          <p:val>
                                            <p:strVal val="#ppt_x"/>
                                          </p:val>
                                        </p:tav>
                                      </p:tavLst>
                                    </p:anim>
                                    <p:anim calcmode="lin" valueType="num">
                                      <p:cBhvr>
                                        <p:cTn id="183" dur="150" fill="hold"/>
                                        <p:tgtEl>
                                          <p:spTgt spid="10">
                                            <p:graphicEl>
                                              <a:chart seriesIdx="-4" categoryIdx="28" bldStep="category"/>
                                            </p:graphicEl>
                                          </p:spTgt>
                                        </p:tgtEl>
                                        <p:attrNameLst>
                                          <p:attrName>ppt_y</p:attrName>
                                        </p:attrNameLst>
                                      </p:cBhvr>
                                      <p:tavLst>
                                        <p:tav tm="0">
                                          <p:val>
                                            <p:strVal val="#ppt_y-.1"/>
                                          </p:val>
                                        </p:tav>
                                        <p:tav tm="100000">
                                          <p:val>
                                            <p:strVal val="#ppt_y"/>
                                          </p:val>
                                        </p:tav>
                                      </p:tavLst>
                                    </p:anim>
                                  </p:childTnLst>
                                </p:cTn>
                              </p:par>
                            </p:childTnLst>
                          </p:cTn>
                        </p:par>
                        <p:par>
                          <p:cTn id="184" fill="hold">
                            <p:stCondLst>
                              <p:cond delay="4500"/>
                            </p:stCondLst>
                            <p:childTnLst>
                              <p:par>
                                <p:cTn id="185" presetID="47" presetClass="entr" presetSubtype="0" fill="hold" grpId="1" nodeType="afterEffect">
                                  <p:stCondLst>
                                    <p:cond delay="0"/>
                                  </p:stCondLst>
                                  <p:childTnLst>
                                    <p:set>
                                      <p:cBhvr>
                                        <p:cTn id="186" dur="1" fill="hold">
                                          <p:stCondLst>
                                            <p:cond delay="0"/>
                                          </p:stCondLst>
                                        </p:cTn>
                                        <p:tgtEl>
                                          <p:spTgt spid="10">
                                            <p:graphicEl>
                                              <a:chart seriesIdx="-4" categoryIdx="29" bldStep="category"/>
                                            </p:graphicEl>
                                          </p:spTgt>
                                        </p:tgtEl>
                                        <p:attrNameLst>
                                          <p:attrName>style.visibility</p:attrName>
                                        </p:attrNameLst>
                                      </p:cBhvr>
                                      <p:to>
                                        <p:strVal val="visible"/>
                                      </p:to>
                                    </p:set>
                                    <p:animEffect transition="in" filter="fade">
                                      <p:cBhvr>
                                        <p:cTn id="187" dur="150"/>
                                        <p:tgtEl>
                                          <p:spTgt spid="10">
                                            <p:graphicEl>
                                              <a:chart seriesIdx="-4" categoryIdx="29" bldStep="category"/>
                                            </p:graphicEl>
                                          </p:spTgt>
                                        </p:tgtEl>
                                      </p:cBhvr>
                                    </p:animEffect>
                                    <p:anim calcmode="lin" valueType="num">
                                      <p:cBhvr>
                                        <p:cTn id="188" dur="150" fill="hold"/>
                                        <p:tgtEl>
                                          <p:spTgt spid="10">
                                            <p:graphicEl>
                                              <a:chart seriesIdx="-4" categoryIdx="29" bldStep="category"/>
                                            </p:graphicEl>
                                          </p:spTgt>
                                        </p:tgtEl>
                                        <p:attrNameLst>
                                          <p:attrName>ppt_x</p:attrName>
                                        </p:attrNameLst>
                                      </p:cBhvr>
                                      <p:tavLst>
                                        <p:tav tm="0">
                                          <p:val>
                                            <p:strVal val="#ppt_x"/>
                                          </p:val>
                                        </p:tav>
                                        <p:tav tm="100000">
                                          <p:val>
                                            <p:strVal val="#ppt_x"/>
                                          </p:val>
                                        </p:tav>
                                      </p:tavLst>
                                    </p:anim>
                                    <p:anim calcmode="lin" valueType="num">
                                      <p:cBhvr>
                                        <p:cTn id="189" dur="150" fill="hold"/>
                                        <p:tgtEl>
                                          <p:spTgt spid="10">
                                            <p:graphicEl>
                                              <a:chart seriesIdx="-4" categoryIdx="29" bldStep="category"/>
                                            </p:graphicEl>
                                          </p:spTgt>
                                        </p:tgtEl>
                                        <p:attrNameLst>
                                          <p:attrName>ppt_y</p:attrName>
                                        </p:attrNameLst>
                                      </p:cBhvr>
                                      <p:tavLst>
                                        <p:tav tm="0">
                                          <p:val>
                                            <p:strVal val="#ppt_y-.1"/>
                                          </p:val>
                                        </p:tav>
                                        <p:tav tm="100000">
                                          <p:val>
                                            <p:strVal val="#ppt_y"/>
                                          </p:val>
                                        </p:tav>
                                      </p:tavLst>
                                    </p:anim>
                                  </p:childTnLst>
                                </p:cTn>
                              </p:par>
                            </p:childTnLst>
                          </p:cTn>
                        </p:par>
                        <p:par>
                          <p:cTn id="190" fill="hold">
                            <p:stCondLst>
                              <p:cond delay="4650"/>
                            </p:stCondLst>
                            <p:childTnLst>
                              <p:par>
                                <p:cTn id="191" presetID="47" presetClass="entr" presetSubtype="0" fill="hold" grpId="1" nodeType="afterEffect">
                                  <p:stCondLst>
                                    <p:cond delay="0"/>
                                  </p:stCondLst>
                                  <p:childTnLst>
                                    <p:set>
                                      <p:cBhvr>
                                        <p:cTn id="192" dur="1" fill="hold">
                                          <p:stCondLst>
                                            <p:cond delay="0"/>
                                          </p:stCondLst>
                                        </p:cTn>
                                        <p:tgtEl>
                                          <p:spTgt spid="10">
                                            <p:graphicEl>
                                              <a:chart seriesIdx="-4" categoryIdx="30" bldStep="category"/>
                                            </p:graphicEl>
                                          </p:spTgt>
                                        </p:tgtEl>
                                        <p:attrNameLst>
                                          <p:attrName>style.visibility</p:attrName>
                                        </p:attrNameLst>
                                      </p:cBhvr>
                                      <p:to>
                                        <p:strVal val="visible"/>
                                      </p:to>
                                    </p:set>
                                    <p:animEffect transition="in" filter="fade">
                                      <p:cBhvr>
                                        <p:cTn id="193" dur="150"/>
                                        <p:tgtEl>
                                          <p:spTgt spid="10">
                                            <p:graphicEl>
                                              <a:chart seriesIdx="-4" categoryIdx="30" bldStep="category"/>
                                            </p:graphicEl>
                                          </p:spTgt>
                                        </p:tgtEl>
                                      </p:cBhvr>
                                    </p:animEffect>
                                    <p:anim calcmode="lin" valueType="num">
                                      <p:cBhvr>
                                        <p:cTn id="194" dur="150" fill="hold"/>
                                        <p:tgtEl>
                                          <p:spTgt spid="10">
                                            <p:graphicEl>
                                              <a:chart seriesIdx="-4" categoryIdx="30" bldStep="category"/>
                                            </p:graphicEl>
                                          </p:spTgt>
                                        </p:tgtEl>
                                        <p:attrNameLst>
                                          <p:attrName>ppt_x</p:attrName>
                                        </p:attrNameLst>
                                      </p:cBhvr>
                                      <p:tavLst>
                                        <p:tav tm="0">
                                          <p:val>
                                            <p:strVal val="#ppt_x"/>
                                          </p:val>
                                        </p:tav>
                                        <p:tav tm="100000">
                                          <p:val>
                                            <p:strVal val="#ppt_x"/>
                                          </p:val>
                                        </p:tav>
                                      </p:tavLst>
                                    </p:anim>
                                    <p:anim calcmode="lin" valueType="num">
                                      <p:cBhvr>
                                        <p:cTn id="195" dur="150" fill="hold"/>
                                        <p:tgtEl>
                                          <p:spTgt spid="10">
                                            <p:graphicEl>
                                              <a:chart seriesIdx="-4" categoryIdx="30" bldStep="category"/>
                                            </p:graphicEl>
                                          </p:spTgt>
                                        </p:tgtEl>
                                        <p:attrNameLst>
                                          <p:attrName>ppt_y</p:attrName>
                                        </p:attrNameLst>
                                      </p:cBhvr>
                                      <p:tavLst>
                                        <p:tav tm="0">
                                          <p:val>
                                            <p:strVal val="#ppt_y-.1"/>
                                          </p:val>
                                        </p:tav>
                                        <p:tav tm="100000">
                                          <p:val>
                                            <p:strVal val="#ppt_y"/>
                                          </p:val>
                                        </p:tav>
                                      </p:tavLst>
                                    </p:anim>
                                  </p:childTnLst>
                                </p:cTn>
                              </p:par>
                            </p:childTnLst>
                          </p:cTn>
                        </p:par>
                        <p:par>
                          <p:cTn id="196" fill="hold">
                            <p:stCondLst>
                              <p:cond delay="4800"/>
                            </p:stCondLst>
                            <p:childTnLst>
                              <p:par>
                                <p:cTn id="197" presetID="47" presetClass="entr" presetSubtype="0" fill="hold" grpId="1" nodeType="afterEffect">
                                  <p:stCondLst>
                                    <p:cond delay="0"/>
                                  </p:stCondLst>
                                  <p:childTnLst>
                                    <p:set>
                                      <p:cBhvr>
                                        <p:cTn id="198" dur="1" fill="hold">
                                          <p:stCondLst>
                                            <p:cond delay="0"/>
                                          </p:stCondLst>
                                        </p:cTn>
                                        <p:tgtEl>
                                          <p:spTgt spid="10">
                                            <p:graphicEl>
                                              <a:chart seriesIdx="-4" categoryIdx="31" bldStep="category"/>
                                            </p:graphicEl>
                                          </p:spTgt>
                                        </p:tgtEl>
                                        <p:attrNameLst>
                                          <p:attrName>style.visibility</p:attrName>
                                        </p:attrNameLst>
                                      </p:cBhvr>
                                      <p:to>
                                        <p:strVal val="visible"/>
                                      </p:to>
                                    </p:set>
                                    <p:animEffect transition="in" filter="fade">
                                      <p:cBhvr>
                                        <p:cTn id="199" dur="150"/>
                                        <p:tgtEl>
                                          <p:spTgt spid="10">
                                            <p:graphicEl>
                                              <a:chart seriesIdx="-4" categoryIdx="31" bldStep="category"/>
                                            </p:graphicEl>
                                          </p:spTgt>
                                        </p:tgtEl>
                                      </p:cBhvr>
                                    </p:animEffect>
                                    <p:anim calcmode="lin" valueType="num">
                                      <p:cBhvr>
                                        <p:cTn id="200" dur="150" fill="hold"/>
                                        <p:tgtEl>
                                          <p:spTgt spid="10">
                                            <p:graphicEl>
                                              <a:chart seriesIdx="-4" categoryIdx="31" bldStep="category"/>
                                            </p:graphicEl>
                                          </p:spTgt>
                                        </p:tgtEl>
                                        <p:attrNameLst>
                                          <p:attrName>ppt_x</p:attrName>
                                        </p:attrNameLst>
                                      </p:cBhvr>
                                      <p:tavLst>
                                        <p:tav tm="0">
                                          <p:val>
                                            <p:strVal val="#ppt_x"/>
                                          </p:val>
                                        </p:tav>
                                        <p:tav tm="100000">
                                          <p:val>
                                            <p:strVal val="#ppt_x"/>
                                          </p:val>
                                        </p:tav>
                                      </p:tavLst>
                                    </p:anim>
                                    <p:anim calcmode="lin" valueType="num">
                                      <p:cBhvr>
                                        <p:cTn id="201" dur="150" fill="hold"/>
                                        <p:tgtEl>
                                          <p:spTgt spid="10">
                                            <p:graphicEl>
                                              <a:chart seriesIdx="-4" categoryIdx="31" bldStep="category"/>
                                            </p:graphicEl>
                                          </p:spTgt>
                                        </p:tgtEl>
                                        <p:attrNameLst>
                                          <p:attrName>ppt_y</p:attrName>
                                        </p:attrNameLst>
                                      </p:cBhvr>
                                      <p:tavLst>
                                        <p:tav tm="0">
                                          <p:val>
                                            <p:strVal val="#ppt_y-.1"/>
                                          </p:val>
                                        </p:tav>
                                        <p:tav tm="100000">
                                          <p:val>
                                            <p:strVal val="#ppt_y"/>
                                          </p:val>
                                        </p:tav>
                                      </p:tavLst>
                                    </p:anim>
                                  </p:childTnLst>
                                </p:cTn>
                              </p:par>
                            </p:childTnLst>
                          </p:cTn>
                        </p:par>
                        <p:par>
                          <p:cTn id="202" fill="hold">
                            <p:stCondLst>
                              <p:cond delay="4950"/>
                            </p:stCondLst>
                            <p:childTnLst>
                              <p:par>
                                <p:cTn id="203" presetID="47" presetClass="entr" presetSubtype="0" fill="hold" grpId="1" nodeType="afterEffect">
                                  <p:stCondLst>
                                    <p:cond delay="0"/>
                                  </p:stCondLst>
                                  <p:childTnLst>
                                    <p:set>
                                      <p:cBhvr>
                                        <p:cTn id="204" dur="1" fill="hold">
                                          <p:stCondLst>
                                            <p:cond delay="0"/>
                                          </p:stCondLst>
                                        </p:cTn>
                                        <p:tgtEl>
                                          <p:spTgt spid="10">
                                            <p:graphicEl>
                                              <a:chart seriesIdx="-4" categoryIdx="32" bldStep="category"/>
                                            </p:graphicEl>
                                          </p:spTgt>
                                        </p:tgtEl>
                                        <p:attrNameLst>
                                          <p:attrName>style.visibility</p:attrName>
                                        </p:attrNameLst>
                                      </p:cBhvr>
                                      <p:to>
                                        <p:strVal val="visible"/>
                                      </p:to>
                                    </p:set>
                                    <p:animEffect transition="in" filter="fade">
                                      <p:cBhvr>
                                        <p:cTn id="205" dur="150"/>
                                        <p:tgtEl>
                                          <p:spTgt spid="10">
                                            <p:graphicEl>
                                              <a:chart seriesIdx="-4" categoryIdx="32" bldStep="category"/>
                                            </p:graphicEl>
                                          </p:spTgt>
                                        </p:tgtEl>
                                      </p:cBhvr>
                                    </p:animEffect>
                                    <p:anim calcmode="lin" valueType="num">
                                      <p:cBhvr>
                                        <p:cTn id="206" dur="150" fill="hold"/>
                                        <p:tgtEl>
                                          <p:spTgt spid="10">
                                            <p:graphicEl>
                                              <a:chart seriesIdx="-4" categoryIdx="32" bldStep="category"/>
                                            </p:graphicEl>
                                          </p:spTgt>
                                        </p:tgtEl>
                                        <p:attrNameLst>
                                          <p:attrName>ppt_x</p:attrName>
                                        </p:attrNameLst>
                                      </p:cBhvr>
                                      <p:tavLst>
                                        <p:tav tm="0">
                                          <p:val>
                                            <p:strVal val="#ppt_x"/>
                                          </p:val>
                                        </p:tav>
                                        <p:tav tm="100000">
                                          <p:val>
                                            <p:strVal val="#ppt_x"/>
                                          </p:val>
                                        </p:tav>
                                      </p:tavLst>
                                    </p:anim>
                                    <p:anim calcmode="lin" valueType="num">
                                      <p:cBhvr>
                                        <p:cTn id="207" dur="150" fill="hold"/>
                                        <p:tgtEl>
                                          <p:spTgt spid="10">
                                            <p:graphicEl>
                                              <a:chart seriesIdx="-4" categoryIdx="32"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8" restart="whenNotActive" fill="hold" evtFilter="cancelBubble" nodeType="interactiveSeq">
                <p:stCondLst>
                  <p:cond evt="onClick" delay="0">
                    <p:tgtEl>
                      <p:spTgt spid="2"/>
                    </p:tgtEl>
                  </p:cond>
                </p:stCondLst>
                <p:endSync evt="end" delay="0">
                  <p:rtn val="all"/>
                </p:endSync>
                <p:childTnLst>
                  <p:par>
                    <p:cTn id="209" fill="hold">
                      <p:stCondLst>
                        <p:cond delay="0"/>
                      </p:stCondLst>
                      <p:childTnLst>
                        <p:par>
                          <p:cTn id="210" fill="hold">
                            <p:stCondLst>
                              <p:cond delay="0"/>
                            </p:stCondLst>
                            <p:childTnLst>
                              <p:par>
                                <p:cTn id="211" presetID="2" presetClass="entr" presetSubtype="8" fill="hold" grpId="0" nodeType="afterEffect">
                                  <p:stCondLst>
                                    <p:cond delay="0"/>
                                  </p:stCondLst>
                                  <p:childTnLst>
                                    <p:set>
                                      <p:cBhvr>
                                        <p:cTn id="212"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213" dur="150" fill="hold"/>
                                        <p:tgtEl>
                                          <p:spTgt spid="10">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214" dur="150" fill="hold"/>
                                        <p:tgtEl>
                                          <p:spTgt spid="10">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215" fill="hold">
                            <p:stCondLst>
                              <p:cond delay="150"/>
                            </p:stCondLst>
                            <p:childTnLst>
                              <p:par>
                                <p:cTn id="216" presetID="2" presetClass="entr" presetSubtype="8" fill="hold" grpId="0" nodeType="afterEffect">
                                  <p:stCondLst>
                                    <p:cond delay="0"/>
                                  </p:stCondLst>
                                  <p:childTnLst>
                                    <p:set>
                                      <p:cBhvr>
                                        <p:cTn id="217"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additive="base">
                                        <p:cTn id="218" dur="150" fill="hold"/>
                                        <p:tgtEl>
                                          <p:spTgt spid="10">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219" dur="150" fill="hold"/>
                                        <p:tgtEl>
                                          <p:spTgt spid="10">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par>
                          <p:cTn id="220" fill="hold">
                            <p:stCondLst>
                              <p:cond delay="300"/>
                            </p:stCondLst>
                            <p:childTnLst>
                              <p:par>
                                <p:cTn id="221" presetID="2" presetClass="entr" presetSubtype="8" fill="hold" grpId="0" nodeType="afterEffect">
                                  <p:stCondLst>
                                    <p:cond delay="0"/>
                                  </p:stCondLst>
                                  <p:childTnLst>
                                    <p:set>
                                      <p:cBhvr>
                                        <p:cTn id="222"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additive="base">
                                        <p:cTn id="223" dur="150" fill="hold"/>
                                        <p:tgtEl>
                                          <p:spTgt spid="10">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224" dur="150" fill="hold"/>
                                        <p:tgtEl>
                                          <p:spTgt spid="10">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par>
                          <p:cTn id="225" fill="hold">
                            <p:stCondLst>
                              <p:cond delay="450"/>
                            </p:stCondLst>
                            <p:childTnLst>
                              <p:par>
                                <p:cTn id="226" presetID="2" presetClass="entr" presetSubtype="8" fill="hold" grpId="0" nodeType="afterEffect">
                                  <p:stCondLst>
                                    <p:cond delay="0"/>
                                  </p:stCondLst>
                                  <p:childTnLst>
                                    <p:set>
                                      <p:cBhvr>
                                        <p:cTn id="227"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additive="base">
                                        <p:cTn id="228" dur="150" fill="hold"/>
                                        <p:tgtEl>
                                          <p:spTgt spid="10">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29" dur="150" fill="hold"/>
                                        <p:tgtEl>
                                          <p:spTgt spid="10">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par>
                          <p:cTn id="230" fill="hold">
                            <p:stCondLst>
                              <p:cond delay="600"/>
                            </p:stCondLst>
                            <p:childTnLst>
                              <p:par>
                                <p:cTn id="231" presetID="2" presetClass="entr" presetSubtype="8" fill="hold" grpId="0" nodeType="afterEffect">
                                  <p:stCondLst>
                                    <p:cond delay="0"/>
                                  </p:stCondLst>
                                  <p:childTnLst>
                                    <p:set>
                                      <p:cBhvr>
                                        <p:cTn id="232"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additive="base">
                                        <p:cTn id="233" dur="150" fill="hold"/>
                                        <p:tgtEl>
                                          <p:spTgt spid="10">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234" dur="150" fill="hold"/>
                                        <p:tgtEl>
                                          <p:spTgt spid="10">
                                            <p:graphicEl>
                                              <a:chart seriesIdx="-4" categoryIdx="3" bldStep="category"/>
                                            </p:graphicEl>
                                          </p:spTgt>
                                        </p:tgtEl>
                                        <p:attrNameLst>
                                          <p:attrName>ppt_y</p:attrName>
                                        </p:attrNameLst>
                                      </p:cBhvr>
                                      <p:tavLst>
                                        <p:tav tm="0">
                                          <p:val>
                                            <p:strVal val="#ppt_y"/>
                                          </p:val>
                                        </p:tav>
                                        <p:tav tm="100000">
                                          <p:val>
                                            <p:strVal val="#ppt_y"/>
                                          </p:val>
                                        </p:tav>
                                      </p:tavLst>
                                    </p:anim>
                                  </p:childTnLst>
                                </p:cTn>
                              </p:par>
                            </p:childTnLst>
                          </p:cTn>
                        </p:par>
                        <p:par>
                          <p:cTn id="235" fill="hold">
                            <p:stCondLst>
                              <p:cond delay="750"/>
                            </p:stCondLst>
                            <p:childTnLst>
                              <p:par>
                                <p:cTn id="236" presetID="2" presetClass="entr" presetSubtype="8" fill="hold" grpId="0" nodeType="afterEffect">
                                  <p:stCondLst>
                                    <p:cond delay="0"/>
                                  </p:stCondLst>
                                  <p:childTnLst>
                                    <p:set>
                                      <p:cBhvr>
                                        <p:cTn id="237"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additive="base">
                                        <p:cTn id="238" dur="150" fill="hold"/>
                                        <p:tgtEl>
                                          <p:spTgt spid="10">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239" dur="150" fill="hold"/>
                                        <p:tgtEl>
                                          <p:spTgt spid="10">
                                            <p:graphicEl>
                                              <a:chart seriesIdx="-4" categoryIdx="4" bldStep="category"/>
                                            </p:graphicEl>
                                          </p:spTgt>
                                        </p:tgtEl>
                                        <p:attrNameLst>
                                          <p:attrName>ppt_y</p:attrName>
                                        </p:attrNameLst>
                                      </p:cBhvr>
                                      <p:tavLst>
                                        <p:tav tm="0">
                                          <p:val>
                                            <p:strVal val="#ppt_y"/>
                                          </p:val>
                                        </p:tav>
                                        <p:tav tm="100000">
                                          <p:val>
                                            <p:strVal val="#ppt_y"/>
                                          </p:val>
                                        </p:tav>
                                      </p:tavLst>
                                    </p:anim>
                                  </p:childTnLst>
                                </p:cTn>
                              </p:par>
                            </p:childTnLst>
                          </p:cTn>
                        </p:par>
                        <p:par>
                          <p:cTn id="240" fill="hold">
                            <p:stCondLst>
                              <p:cond delay="900"/>
                            </p:stCondLst>
                            <p:childTnLst>
                              <p:par>
                                <p:cTn id="241" presetID="2" presetClass="entr" presetSubtype="8" fill="hold" grpId="0" nodeType="afterEffect">
                                  <p:stCondLst>
                                    <p:cond delay="0"/>
                                  </p:stCondLst>
                                  <p:childTnLst>
                                    <p:set>
                                      <p:cBhvr>
                                        <p:cTn id="242"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additive="base">
                                        <p:cTn id="243" dur="150" fill="hold"/>
                                        <p:tgtEl>
                                          <p:spTgt spid="10">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244" dur="150" fill="hold"/>
                                        <p:tgtEl>
                                          <p:spTgt spid="10">
                                            <p:graphicEl>
                                              <a:chart seriesIdx="-4" categoryIdx="5" bldStep="category"/>
                                            </p:graphicEl>
                                          </p:spTgt>
                                        </p:tgtEl>
                                        <p:attrNameLst>
                                          <p:attrName>ppt_y</p:attrName>
                                        </p:attrNameLst>
                                      </p:cBhvr>
                                      <p:tavLst>
                                        <p:tav tm="0">
                                          <p:val>
                                            <p:strVal val="#ppt_y"/>
                                          </p:val>
                                        </p:tav>
                                        <p:tav tm="100000">
                                          <p:val>
                                            <p:strVal val="#ppt_y"/>
                                          </p:val>
                                        </p:tav>
                                      </p:tavLst>
                                    </p:anim>
                                  </p:childTnLst>
                                </p:cTn>
                              </p:par>
                            </p:childTnLst>
                          </p:cTn>
                        </p:par>
                        <p:par>
                          <p:cTn id="245" fill="hold">
                            <p:stCondLst>
                              <p:cond delay="1050"/>
                            </p:stCondLst>
                            <p:childTnLst>
                              <p:par>
                                <p:cTn id="246" presetID="2" presetClass="entr" presetSubtype="8" fill="hold" grpId="0" nodeType="afterEffect">
                                  <p:stCondLst>
                                    <p:cond delay="0"/>
                                  </p:stCondLst>
                                  <p:childTnLst>
                                    <p:set>
                                      <p:cBhvr>
                                        <p:cTn id="247"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additive="base">
                                        <p:cTn id="248" dur="150" fill="hold"/>
                                        <p:tgtEl>
                                          <p:spTgt spid="10">
                                            <p:graphicEl>
                                              <a:chart seriesIdx="-4" categoryIdx="6" bldStep="category"/>
                                            </p:graphicEl>
                                          </p:spTgt>
                                        </p:tgtEl>
                                        <p:attrNameLst>
                                          <p:attrName>ppt_x</p:attrName>
                                        </p:attrNameLst>
                                      </p:cBhvr>
                                      <p:tavLst>
                                        <p:tav tm="0">
                                          <p:val>
                                            <p:strVal val="0-#ppt_w/2"/>
                                          </p:val>
                                        </p:tav>
                                        <p:tav tm="100000">
                                          <p:val>
                                            <p:strVal val="#ppt_x"/>
                                          </p:val>
                                        </p:tav>
                                      </p:tavLst>
                                    </p:anim>
                                    <p:anim calcmode="lin" valueType="num">
                                      <p:cBhvr additive="base">
                                        <p:cTn id="249" dur="150" fill="hold"/>
                                        <p:tgtEl>
                                          <p:spTgt spid="10">
                                            <p:graphicEl>
                                              <a:chart seriesIdx="-4" categoryIdx="6" bldStep="category"/>
                                            </p:graphicEl>
                                          </p:spTgt>
                                        </p:tgtEl>
                                        <p:attrNameLst>
                                          <p:attrName>ppt_y</p:attrName>
                                        </p:attrNameLst>
                                      </p:cBhvr>
                                      <p:tavLst>
                                        <p:tav tm="0">
                                          <p:val>
                                            <p:strVal val="#ppt_y"/>
                                          </p:val>
                                        </p:tav>
                                        <p:tav tm="100000">
                                          <p:val>
                                            <p:strVal val="#ppt_y"/>
                                          </p:val>
                                        </p:tav>
                                      </p:tavLst>
                                    </p:anim>
                                  </p:childTnLst>
                                </p:cTn>
                              </p:par>
                            </p:childTnLst>
                          </p:cTn>
                        </p:par>
                        <p:par>
                          <p:cTn id="250" fill="hold">
                            <p:stCondLst>
                              <p:cond delay="1200"/>
                            </p:stCondLst>
                            <p:childTnLst>
                              <p:par>
                                <p:cTn id="251" presetID="2" presetClass="entr" presetSubtype="8" fill="hold" grpId="0" nodeType="afterEffect">
                                  <p:stCondLst>
                                    <p:cond delay="0"/>
                                  </p:stCondLst>
                                  <p:childTnLst>
                                    <p:set>
                                      <p:cBhvr>
                                        <p:cTn id="252"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additive="base">
                                        <p:cTn id="253" dur="150" fill="hold"/>
                                        <p:tgtEl>
                                          <p:spTgt spid="10">
                                            <p:graphicEl>
                                              <a:chart seriesIdx="-4" categoryIdx="7" bldStep="category"/>
                                            </p:graphicEl>
                                          </p:spTgt>
                                        </p:tgtEl>
                                        <p:attrNameLst>
                                          <p:attrName>ppt_x</p:attrName>
                                        </p:attrNameLst>
                                      </p:cBhvr>
                                      <p:tavLst>
                                        <p:tav tm="0">
                                          <p:val>
                                            <p:strVal val="0-#ppt_w/2"/>
                                          </p:val>
                                        </p:tav>
                                        <p:tav tm="100000">
                                          <p:val>
                                            <p:strVal val="#ppt_x"/>
                                          </p:val>
                                        </p:tav>
                                      </p:tavLst>
                                    </p:anim>
                                    <p:anim calcmode="lin" valueType="num">
                                      <p:cBhvr additive="base">
                                        <p:cTn id="254" dur="150" fill="hold"/>
                                        <p:tgtEl>
                                          <p:spTgt spid="10">
                                            <p:graphicEl>
                                              <a:chart seriesIdx="-4" categoryIdx="7" bldStep="category"/>
                                            </p:graphicEl>
                                          </p:spTgt>
                                        </p:tgtEl>
                                        <p:attrNameLst>
                                          <p:attrName>ppt_y</p:attrName>
                                        </p:attrNameLst>
                                      </p:cBhvr>
                                      <p:tavLst>
                                        <p:tav tm="0">
                                          <p:val>
                                            <p:strVal val="#ppt_y"/>
                                          </p:val>
                                        </p:tav>
                                        <p:tav tm="100000">
                                          <p:val>
                                            <p:strVal val="#ppt_y"/>
                                          </p:val>
                                        </p:tav>
                                      </p:tavLst>
                                    </p:anim>
                                  </p:childTnLst>
                                </p:cTn>
                              </p:par>
                            </p:childTnLst>
                          </p:cTn>
                        </p:par>
                        <p:par>
                          <p:cTn id="255" fill="hold">
                            <p:stCondLst>
                              <p:cond delay="1350"/>
                            </p:stCondLst>
                            <p:childTnLst>
                              <p:par>
                                <p:cTn id="256" presetID="2" presetClass="entr" presetSubtype="8" fill="hold" grpId="0" nodeType="afterEffect">
                                  <p:stCondLst>
                                    <p:cond delay="0"/>
                                  </p:stCondLst>
                                  <p:childTnLst>
                                    <p:set>
                                      <p:cBhvr>
                                        <p:cTn id="257" dur="1" fill="hold">
                                          <p:stCondLst>
                                            <p:cond delay="0"/>
                                          </p:stCondLst>
                                        </p:cTn>
                                        <p:tgtEl>
                                          <p:spTgt spid="10">
                                            <p:graphicEl>
                                              <a:chart seriesIdx="-4" categoryIdx="8" bldStep="category"/>
                                            </p:graphicEl>
                                          </p:spTgt>
                                        </p:tgtEl>
                                        <p:attrNameLst>
                                          <p:attrName>style.visibility</p:attrName>
                                        </p:attrNameLst>
                                      </p:cBhvr>
                                      <p:to>
                                        <p:strVal val="visible"/>
                                      </p:to>
                                    </p:set>
                                    <p:anim calcmode="lin" valueType="num">
                                      <p:cBhvr additive="base">
                                        <p:cTn id="258" dur="150" fill="hold"/>
                                        <p:tgtEl>
                                          <p:spTgt spid="10">
                                            <p:graphicEl>
                                              <a:chart seriesIdx="-4" categoryIdx="8" bldStep="category"/>
                                            </p:graphicEl>
                                          </p:spTgt>
                                        </p:tgtEl>
                                        <p:attrNameLst>
                                          <p:attrName>ppt_x</p:attrName>
                                        </p:attrNameLst>
                                      </p:cBhvr>
                                      <p:tavLst>
                                        <p:tav tm="0">
                                          <p:val>
                                            <p:strVal val="0-#ppt_w/2"/>
                                          </p:val>
                                        </p:tav>
                                        <p:tav tm="100000">
                                          <p:val>
                                            <p:strVal val="#ppt_x"/>
                                          </p:val>
                                        </p:tav>
                                      </p:tavLst>
                                    </p:anim>
                                    <p:anim calcmode="lin" valueType="num">
                                      <p:cBhvr additive="base">
                                        <p:cTn id="259" dur="150" fill="hold"/>
                                        <p:tgtEl>
                                          <p:spTgt spid="10">
                                            <p:graphicEl>
                                              <a:chart seriesIdx="-4" categoryIdx="8" bldStep="category"/>
                                            </p:graphicEl>
                                          </p:spTgt>
                                        </p:tgtEl>
                                        <p:attrNameLst>
                                          <p:attrName>ppt_y</p:attrName>
                                        </p:attrNameLst>
                                      </p:cBhvr>
                                      <p:tavLst>
                                        <p:tav tm="0">
                                          <p:val>
                                            <p:strVal val="#ppt_y"/>
                                          </p:val>
                                        </p:tav>
                                        <p:tav tm="100000">
                                          <p:val>
                                            <p:strVal val="#ppt_y"/>
                                          </p:val>
                                        </p:tav>
                                      </p:tavLst>
                                    </p:anim>
                                  </p:childTnLst>
                                </p:cTn>
                              </p:par>
                            </p:childTnLst>
                          </p:cTn>
                        </p:par>
                        <p:par>
                          <p:cTn id="260" fill="hold">
                            <p:stCondLst>
                              <p:cond delay="1500"/>
                            </p:stCondLst>
                            <p:childTnLst>
                              <p:par>
                                <p:cTn id="261" presetID="2" presetClass="entr" presetSubtype="8" fill="hold" grpId="0" nodeType="afterEffect">
                                  <p:stCondLst>
                                    <p:cond delay="0"/>
                                  </p:stCondLst>
                                  <p:childTnLst>
                                    <p:set>
                                      <p:cBhvr>
                                        <p:cTn id="262" dur="1" fill="hold">
                                          <p:stCondLst>
                                            <p:cond delay="0"/>
                                          </p:stCondLst>
                                        </p:cTn>
                                        <p:tgtEl>
                                          <p:spTgt spid="10">
                                            <p:graphicEl>
                                              <a:chart seriesIdx="-4" categoryIdx="9" bldStep="category"/>
                                            </p:graphicEl>
                                          </p:spTgt>
                                        </p:tgtEl>
                                        <p:attrNameLst>
                                          <p:attrName>style.visibility</p:attrName>
                                        </p:attrNameLst>
                                      </p:cBhvr>
                                      <p:to>
                                        <p:strVal val="visible"/>
                                      </p:to>
                                    </p:set>
                                    <p:anim calcmode="lin" valueType="num">
                                      <p:cBhvr additive="base">
                                        <p:cTn id="263" dur="150" fill="hold"/>
                                        <p:tgtEl>
                                          <p:spTgt spid="10">
                                            <p:graphicEl>
                                              <a:chart seriesIdx="-4" categoryIdx="9" bldStep="category"/>
                                            </p:graphicEl>
                                          </p:spTgt>
                                        </p:tgtEl>
                                        <p:attrNameLst>
                                          <p:attrName>ppt_x</p:attrName>
                                        </p:attrNameLst>
                                      </p:cBhvr>
                                      <p:tavLst>
                                        <p:tav tm="0">
                                          <p:val>
                                            <p:strVal val="0-#ppt_w/2"/>
                                          </p:val>
                                        </p:tav>
                                        <p:tav tm="100000">
                                          <p:val>
                                            <p:strVal val="#ppt_x"/>
                                          </p:val>
                                        </p:tav>
                                      </p:tavLst>
                                    </p:anim>
                                    <p:anim calcmode="lin" valueType="num">
                                      <p:cBhvr additive="base">
                                        <p:cTn id="264" dur="150" fill="hold"/>
                                        <p:tgtEl>
                                          <p:spTgt spid="10">
                                            <p:graphicEl>
                                              <a:chart seriesIdx="-4" categoryIdx="9" bldStep="category"/>
                                            </p:graphicEl>
                                          </p:spTgt>
                                        </p:tgtEl>
                                        <p:attrNameLst>
                                          <p:attrName>ppt_y</p:attrName>
                                        </p:attrNameLst>
                                      </p:cBhvr>
                                      <p:tavLst>
                                        <p:tav tm="0">
                                          <p:val>
                                            <p:strVal val="#ppt_y"/>
                                          </p:val>
                                        </p:tav>
                                        <p:tav tm="100000">
                                          <p:val>
                                            <p:strVal val="#ppt_y"/>
                                          </p:val>
                                        </p:tav>
                                      </p:tavLst>
                                    </p:anim>
                                  </p:childTnLst>
                                </p:cTn>
                              </p:par>
                            </p:childTnLst>
                          </p:cTn>
                        </p:par>
                        <p:par>
                          <p:cTn id="265" fill="hold">
                            <p:stCondLst>
                              <p:cond delay="1650"/>
                            </p:stCondLst>
                            <p:childTnLst>
                              <p:par>
                                <p:cTn id="266" presetID="2" presetClass="entr" presetSubtype="8" fill="hold" grpId="0" nodeType="afterEffect">
                                  <p:stCondLst>
                                    <p:cond delay="0"/>
                                  </p:stCondLst>
                                  <p:childTnLst>
                                    <p:set>
                                      <p:cBhvr>
                                        <p:cTn id="267" dur="1" fill="hold">
                                          <p:stCondLst>
                                            <p:cond delay="0"/>
                                          </p:stCondLst>
                                        </p:cTn>
                                        <p:tgtEl>
                                          <p:spTgt spid="10">
                                            <p:graphicEl>
                                              <a:chart seriesIdx="-4" categoryIdx="10" bldStep="category"/>
                                            </p:graphicEl>
                                          </p:spTgt>
                                        </p:tgtEl>
                                        <p:attrNameLst>
                                          <p:attrName>style.visibility</p:attrName>
                                        </p:attrNameLst>
                                      </p:cBhvr>
                                      <p:to>
                                        <p:strVal val="visible"/>
                                      </p:to>
                                    </p:set>
                                    <p:anim calcmode="lin" valueType="num">
                                      <p:cBhvr additive="base">
                                        <p:cTn id="268" dur="150" fill="hold"/>
                                        <p:tgtEl>
                                          <p:spTgt spid="10">
                                            <p:graphicEl>
                                              <a:chart seriesIdx="-4" categoryIdx="10" bldStep="category"/>
                                            </p:graphicEl>
                                          </p:spTgt>
                                        </p:tgtEl>
                                        <p:attrNameLst>
                                          <p:attrName>ppt_x</p:attrName>
                                        </p:attrNameLst>
                                      </p:cBhvr>
                                      <p:tavLst>
                                        <p:tav tm="0">
                                          <p:val>
                                            <p:strVal val="0-#ppt_w/2"/>
                                          </p:val>
                                        </p:tav>
                                        <p:tav tm="100000">
                                          <p:val>
                                            <p:strVal val="#ppt_x"/>
                                          </p:val>
                                        </p:tav>
                                      </p:tavLst>
                                    </p:anim>
                                    <p:anim calcmode="lin" valueType="num">
                                      <p:cBhvr additive="base">
                                        <p:cTn id="269" dur="150" fill="hold"/>
                                        <p:tgtEl>
                                          <p:spTgt spid="10">
                                            <p:graphicEl>
                                              <a:chart seriesIdx="-4" categoryIdx="10" bldStep="category"/>
                                            </p:graphicEl>
                                          </p:spTgt>
                                        </p:tgtEl>
                                        <p:attrNameLst>
                                          <p:attrName>ppt_y</p:attrName>
                                        </p:attrNameLst>
                                      </p:cBhvr>
                                      <p:tavLst>
                                        <p:tav tm="0">
                                          <p:val>
                                            <p:strVal val="#ppt_y"/>
                                          </p:val>
                                        </p:tav>
                                        <p:tav tm="100000">
                                          <p:val>
                                            <p:strVal val="#ppt_y"/>
                                          </p:val>
                                        </p:tav>
                                      </p:tavLst>
                                    </p:anim>
                                  </p:childTnLst>
                                </p:cTn>
                              </p:par>
                            </p:childTnLst>
                          </p:cTn>
                        </p:par>
                        <p:par>
                          <p:cTn id="270" fill="hold">
                            <p:stCondLst>
                              <p:cond delay="1800"/>
                            </p:stCondLst>
                            <p:childTnLst>
                              <p:par>
                                <p:cTn id="271" presetID="2" presetClass="entr" presetSubtype="8" fill="hold" grpId="0" nodeType="afterEffect">
                                  <p:stCondLst>
                                    <p:cond delay="0"/>
                                  </p:stCondLst>
                                  <p:childTnLst>
                                    <p:set>
                                      <p:cBhvr>
                                        <p:cTn id="272" dur="1" fill="hold">
                                          <p:stCondLst>
                                            <p:cond delay="0"/>
                                          </p:stCondLst>
                                        </p:cTn>
                                        <p:tgtEl>
                                          <p:spTgt spid="10">
                                            <p:graphicEl>
                                              <a:chart seriesIdx="-4" categoryIdx="11" bldStep="category"/>
                                            </p:graphicEl>
                                          </p:spTgt>
                                        </p:tgtEl>
                                        <p:attrNameLst>
                                          <p:attrName>style.visibility</p:attrName>
                                        </p:attrNameLst>
                                      </p:cBhvr>
                                      <p:to>
                                        <p:strVal val="visible"/>
                                      </p:to>
                                    </p:set>
                                    <p:anim calcmode="lin" valueType="num">
                                      <p:cBhvr additive="base">
                                        <p:cTn id="273" dur="150" fill="hold"/>
                                        <p:tgtEl>
                                          <p:spTgt spid="10">
                                            <p:graphicEl>
                                              <a:chart seriesIdx="-4" categoryIdx="11" bldStep="category"/>
                                            </p:graphicEl>
                                          </p:spTgt>
                                        </p:tgtEl>
                                        <p:attrNameLst>
                                          <p:attrName>ppt_x</p:attrName>
                                        </p:attrNameLst>
                                      </p:cBhvr>
                                      <p:tavLst>
                                        <p:tav tm="0">
                                          <p:val>
                                            <p:strVal val="0-#ppt_w/2"/>
                                          </p:val>
                                        </p:tav>
                                        <p:tav tm="100000">
                                          <p:val>
                                            <p:strVal val="#ppt_x"/>
                                          </p:val>
                                        </p:tav>
                                      </p:tavLst>
                                    </p:anim>
                                    <p:anim calcmode="lin" valueType="num">
                                      <p:cBhvr additive="base">
                                        <p:cTn id="274" dur="150" fill="hold"/>
                                        <p:tgtEl>
                                          <p:spTgt spid="10">
                                            <p:graphicEl>
                                              <a:chart seriesIdx="-4" categoryIdx="11" bldStep="category"/>
                                            </p:graphicEl>
                                          </p:spTgt>
                                        </p:tgtEl>
                                        <p:attrNameLst>
                                          <p:attrName>ppt_y</p:attrName>
                                        </p:attrNameLst>
                                      </p:cBhvr>
                                      <p:tavLst>
                                        <p:tav tm="0">
                                          <p:val>
                                            <p:strVal val="#ppt_y"/>
                                          </p:val>
                                        </p:tav>
                                        <p:tav tm="100000">
                                          <p:val>
                                            <p:strVal val="#ppt_y"/>
                                          </p:val>
                                        </p:tav>
                                      </p:tavLst>
                                    </p:anim>
                                  </p:childTnLst>
                                </p:cTn>
                              </p:par>
                            </p:childTnLst>
                          </p:cTn>
                        </p:par>
                        <p:par>
                          <p:cTn id="275" fill="hold">
                            <p:stCondLst>
                              <p:cond delay="1950"/>
                            </p:stCondLst>
                            <p:childTnLst>
                              <p:par>
                                <p:cTn id="276" presetID="2" presetClass="entr" presetSubtype="8" fill="hold" grpId="0" nodeType="afterEffect">
                                  <p:stCondLst>
                                    <p:cond delay="0"/>
                                  </p:stCondLst>
                                  <p:childTnLst>
                                    <p:set>
                                      <p:cBhvr>
                                        <p:cTn id="277" dur="1" fill="hold">
                                          <p:stCondLst>
                                            <p:cond delay="0"/>
                                          </p:stCondLst>
                                        </p:cTn>
                                        <p:tgtEl>
                                          <p:spTgt spid="10">
                                            <p:graphicEl>
                                              <a:chart seriesIdx="-4" categoryIdx="12" bldStep="category"/>
                                            </p:graphicEl>
                                          </p:spTgt>
                                        </p:tgtEl>
                                        <p:attrNameLst>
                                          <p:attrName>style.visibility</p:attrName>
                                        </p:attrNameLst>
                                      </p:cBhvr>
                                      <p:to>
                                        <p:strVal val="visible"/>
                                      </p:to>
                                    </p:set>
                                    <p:anim calcmode="lin" valueType="num">
                                      <p:cBhvr additive="base">
                                        <p:cTn id="278" dur="150" fill="hold"/>
                                        <p:tgtEl>
                                          <p:spTgt spid="10">
                                            <p:graphicEl>
                                              <a:chart seriesIdx="-4" categoryIdx="12" bldStep="category"/>
                                            </p:graphicEl>
                                          </p:spTgt>
                                        </p:tgtEl>
                                        <p:attrNameLst>
                                          <p:attrName>ppt_x</p:attrName>
                                        </p:attrNameLst>
                                      </p:cBhvr>
                                      <p:tavLst>
                                        <p:tav tm="0">
                                          <p:val>
                                            <p:strVal val="0-#ppt_w/2"/>
                                          </p:val>
                                        </p:tav>
                                        <p:tav tm="100000">
                                          <p:val>
                                            <p:strVal val="#ppt_x"/>
                                          </p:val>
                                        </p:tav>
                                      </p:tavLst>
                                    </p:anim>
                                    <p:anim calcmode="lin" valueType="num">
                                      <p:cBhvr additive="base">
                                        <p:cTn id="279" dur="150" fill="hold"/>
                                        <p:tgtEl>
                                          <p:spTgt spid="10">
                                            <p:graphicEl>
                                              <a:chart seriesIdx="-4" categoryIdx="12" bldStep="category"/>
                                            </p:graphicEl>
                                          </p:spTgt>
                                        </p:tgtEl>
                                        <p:attrNameLst>
                                          <p:attrName>ppt_y</p:attrName>
                                        </p:attrNameLst>
                                      </p:cBhvr>
                                      <p:tavLst>
                                        <p:tav tm="0">
                                          <p:val>
                                            <p:strVal val="#ppt_y"/>
                                          </p:val>
                                        </p:tav>
                                        <p:tav tm="100000">
                                          <p:val>
                                            <p:strVal val="#ppt_y"/>
                                          </p:val>
                                        </p:tav>
                                      </p:tavLst>
                                    </p:anim>
                                  </p:childTnLst>
                                </p:cTn>
                              </p:par>
                            </p:childTnLst>
                          </p:cTn>
                        </p:par>
                        <p:par>
                          <p:cTn id="280" fill="hold">
                            <p:stCondLst>
                              <p:cond delay="2100"/>
                            </p:stCondLst>
                            <p:childTnLst>
                              <p:par>
                                <p:cTn id="281" presetID="2" presetClass="entr" presetSubtype="8" fill="hold" grpId="0" nodeType="afterEffect">
                                  <p:stCondLst>
                                    <p:cond delay="0"/>
                                  </p:stCondLst>
                                  <p:childTnLst>
                                    <p:set>
                                      <p:cBhvr>
                                        <p:cTn id="282" dur="1" fill="hold">
                                          <p:stCondLst>
                                            <p:cond delay="0"/>
                                          </p:stCondLst>
                                        </p:cTn>
                                        <p:tgtEl>
                                          <p:spTgt spid="10">
                                            <p:graphicEl>
                                              <a:chart seriesIdx="-4" categoryIdx="13" bldStep="category"/>
                                            </p:graphicEl>
                                          </p:spTgt>
                                        </p:tgtEl>
                                        <p:attrNameLst>
                                          <p:attrName>style.visibility</p:attrName>
                                        </p:attrNameLst>
                                      </p:cBhvr>
                                      <p:to>
                                        <p:strVal val="visible"/>
                                      </p:to>
                                    </p:set>
                                    <p:anim calcmode="lin" valueType="num">
                                      <p:cBhvr additive="base">
                                        <p:cTn id="283" dur="150" fill="hold"/>
                                        <p:tgtEl>
                                          <p:spTgt spid="10">
                                            <p:graphicEl>
                                              <a:chart seriesIdx="-4" categoryIdx="13" bldStep="category"/>
                                            </p:graphicEl>
                                          </p:spTgt>
                                        </p:tgtEl>
                                        <p:attrNameLst>
                                          <p:attrName>ppt_x</p:attrName>
                                        </p:attrNameLst>
                                      </p:cBhvr>
                                      <p:tavLst>
                                        <p:tav tm="0">
                                          <p:val>
                                            <p:strVal val="0-#ppt_w/2"/>
                                          </p:val>
                                        </p:tav>
                                        <p:tav tm="100000">
                                          <p:val>
                                            <p:strVal val="#ppt_x"/>
                                          </p:val>
                                        </p:tav>
                                      </p:tavLst>
                                    </p:anim>
                                    <p:anim calcmode="lin" valueType="num">
                                      <p:cBhvr additive="base">
                                        <p:cTn id="284" dur="150" fill="hold"/>
                                        <p:tgtEl>
                                          <p:spTgt spid="10">
                                            <p:graphicEl>
                                              <a:chart seriesIdx="-4" categoryIdx="13" bldStep="category"/>
                                            </p:graphicEl>
                                          </p:spTgt>
                                        </p:tgtEl>
                                        <p:attrNameLst>
                                          <p:attrName>ppt_y</p:attrName>
                                        </p:attrNameLst>
                                      </p:cBhvr>
                                      <p:tavLst>
                                        <p:tav tm="0">
                                          <p:val>
                                            <p:strVal val="#ppt_y"/>
                                          </p:val>
                                        </p:tav>
                                        <p:tav tm="100000">
                                          <p:val>
                                            <p:strVal val="#ppt_y"/>
                                          </p:val>
                                        </p:tav>
                                      </p:tavLst>
                                    </p:anim>
                                  </p:childTnLst>
                                </p:cTn>
                              </p:par>
                            </p:childTnLst>
                          </p:cTn>
                        </p:par>
                        <p:par>
                          <p:cTn id="285" fill="hold">
                            <p:stCondLst>
                              <p:cond delay="2250"/>
                            </p:stCondLst>
                            <p:childTnLst>
                              <p:par>
                                <p:cTn id="286" presetID="2" presetClass="entr" presetSubtype="8" fill="hold" grpId="0" nodeType="afterEffect">
                                  <p:stCondLst>
                                    <p:cond delay="0"/>
                                  </p:stCondLst>
                                  <p:childTnLst>
                                    <p:set>
                                      <p:cBhvr>
                                        <p:cTn id="287" dur="1" fill="hold">
                                          <p:stCondLst>
                                            <p:cond delay="0"/>
                                          </p:stCondLst>
                                        </p:cTn>
                                        <p:tgtEl>
                                          <p:spTgt spid="10">
                                            <p:graphicEl>
                                              <a:chart seriesIdx="-4" categoryIdx="14" bldStep="category"/>
                                            </p:graphicEl>
                                          </p:spTgt>
                                        </p:tgtEl>
                                        <p:attrNameLst>
                                          <p:attrName>style.visibility</p:attrName>
                                        </p:attrNameLst>
                                      </p:cBhvr>
                                      <p:to>
                                        <p:strVal val="visible"/>
                                      </p:to>
                                    </p:set>
                                    <p:anim calcmode="lin" valueType="num">
                                      <p:cBhvr additive="base">
                                        <p:cTn id="288" dur="150" fill="hold"/>
                                        <p:tgtEl>
                                          <p:spTgt spid="10">
                                            <p:graphicEl>
                                              <a:chart seriesIdx="-4" categoryIdx="14" bldStep="category"/>
                                            </p:graphicEl>
                                          </p:spTgt>
                                        </p:tgtEl>
                                        <p:attrNameLst>
                                          <p:attrName>ppt_x</p:attrName>
                                        </p:attrNameLst>
                                      </p:cBhvr>
                                      <p:tavLst>
                                        <p:tav tm="0">
                                          <p:val>
                                            <p:strVal val="0-#ppt_w/2"/>
                                          </p:val>
                                        </p:tav>
                                        <p:tav tm="100000">
                                          <p:val>
                                            <p:strVal val="#ppt_x"/>
                                          </p:val>
                                        </p:tav>
                                      </p:tavLst>
                                    </p:anim>
                                    <p:anim calcmode="lin" valueType="num">
                                      <p:cBhvr additive="base">
                                        <p:cTn id="289" dur="150" fill="hold"/>
                                        <p:tgtEl>
                                          <p:spTgt spid="10">
                                            <p:graphicEl>
                                              <a:chart seriesIdx="-4" categoryIdx="14" bldStep="category"/>
                                            </p:graphicEl>
                                          </p:spTgt>
                                        </p:tgtEl>
                                        <p:attrNameLst>
                                          <p:attrName>ppt_y</p:attrName>
                                        </p:attrNameLst>
                                      </p:cBhvr>
                                      <p:tavLst>
                                        <p:tav tm="0">
                                          <p:val>
                                            <p:strVal val="#ppt_y"/>
                                          </p:val>
                                        </p:tav>
                                        <p:tav tm="100000">
                                          <p:val>
                                            <p:strVal val="#ppt_y"/>
                                          </p:val>
                                        </p:tav>
                                      </p:tavLst>
                                    </p:anim>
                                  </p:childTnLst>
                                </p:cTn>
                              </p:par>
                            </p:childTnLst>
                          </p:cTn>
                        </p:par>
                        <p:par>
                          <p:cTn id="290" fill="hold">
                            <p:stCondLst>
                              <p:cond delay="2400"/>
                            </p:stCondLst>
                            <p:childTnLst>
                              <p:par>
                                <p:cTn id="291" presetID="2" presetClass="entr" presetSubtype="8" fill="hold" grpId="0" nodeType="afterEffect">
                                  <p:stCondLst>
                                    <p:cond delay="0"/>
                                  </p:stCondLst>
                                  <p:childTnLst>
                                    <p:set>
                                      <p:cBhvr>
                                        <p:cTn id="292" dur="1" fill="hold">
                                          <p:stCondLst>
                                            <p:cond delay="0"/>
                                          </p:stCondLst>
                                        </p:cTn>
                                        <p:tgtEl>
                                          <p:spTgt spid="10">
                                            <p:graphicEl>
                                              <a:chart seriesIdx="-4" categoryIdx="15" bldStep="category"/>
                                            </p:graphicEl>
                                          </p:spTgt>
                                        </p:tgtEl>
                                        <p:attrNameLst>
                                          <p:attrName>style.visibility</p:attrName>
                                        </p:attrNameLst>
                                      </p:cBhvr>
                                      <p:to>
                                        <p:strVal val="visible"/>
                                      </p:to>
                                    </p:set>
                                    <p:anim calcmode="lin" valueType="num">
                                      <p:cBhvr additive="base">
                                        <p:cTn id="293" dur="150" fill="hold"/>
                                        <p:tgtEl>
                                          <p:spTgt spid="10">
                                            <p:graphicEl>
                                              <a:chart seriesIdx="-4" categoryIdx="15" bldStep="category"/>
                                            </p:graphicEl>
                                          </p:spTgt>
                                        </p:tgtEl>
                                        <p:attrNameLst>
                                          <p:attrName>ppt_x</p:attrName>
                                        </p:attrNameLst>
                                      </p:cBhvr>
                                      <p:tavLst>
                                        <p:tav tm="0">
                                          <p:val>
                                            <p:strVal val="0-#ppt_w/2"/>
                                          </p:val>
                                        </p:tav>
                                        <p:tav tm="100000">
                                          <p:val>
                                            <p:strVal val="#ppt_x"/>
                                          </p:val>
                                        </p:tav>
                                      </p:tavLst>
                                    </p:anim>
                                    <p:anim calcmode="lin" valueType="num">
                                      <p:cBhvr additive="base">
                                        <p:cTn id="294" dur="150" fill="hold"/>
                                        <p:tgtEl>
                                          <p:spTgt spid="10">
                                            <p:graphicEl>
                                              <a:chart seriesIdx="-4" categoryIdx="15" bldStep="category"/>
                                            </p:graphicEl>
                                          </p:spTgt>
                                        </p:tgtEl>
                                        <p:attrNameLst>
                                          <p:attrName>ppt_y</p:attrName>
                                        </p:attrNameLst>
                                      </p:cBhvr>
                                      <p:tavLst>
                                        <p:tav tm="0">
                                          <p:val>
                                            <p:strVal val="#ppt_y"/>
                                          </p:val>
                                        </p:tav>
                                        <p:tav tm="100000">
                                          <p:val>
                                            <p:strVal val="#ppt_y"/>
                                          </p:val>
                                        </p:tav>
                                      </p:tavLst>
                                    </p:anim>
                                  </p:childTnLst>
                                </p:cTn>
                              </p:par>
                            </p:childTnLst>
                          </p:cTn>
                        </p:par>
                        <p:par>
                          <p:cTn id="295" fill="hold">
                            <p:stCondLst>
                              <p:cond delay="2550"/>
                            </p:stCondLst>
                            <p:childTnLst>
                              <p:par>
                                <p:cTn id="296" presetID="2" presetClass="entr" presetSubtype="8" fill="hold" grpId="0" nodeType="afterEffect">
                                  <p:stCondLst>
                                    <p:cond delay="0"/>
                                  </p:stCondLst>
                                  <p:childTnLst>
                                    <p:set>
                                      <p:cBhvr>
                                        <p:cTn id="297" dur="1" fill="hold">
                                          <p:stCondLst>
                                            <p:cond delay="0"/>
                                          </p:stCondLst>
                                        </p:cTn>
                                        <p:tgtEl>
                                          <p:spTgt spid="10">
                                            <p:graphicEl>
                                              <a:chart seriesIdx="-4" categoryIdx="16" bldStep="category"/>
                                            </p:graphicEl>
                                          </p:spTgt>
                                        </p:tgtEl>
                                        <p:attrNameLst>
                                          <p:attrName>style.visibility</p:attrName>
                                        </p:attrNameLst>
                                      </p:cBhvr>
                                      <p:to>
                                        <p:strVal val="visible"/>
                                      </p:to>
                                    </p:set>
                                    <p:anim calcmode="lin" valueType="num">
                                      <p:cBhvr additive="base">
                                        <p:cTn id="298" dur="150" fill="hold"/>
                                        <p:tgtEl>
                                          <p:spTgt spid="10">
                                            <p:graphicEl>
                                              <a:chart seriesIdx="-4" categoryIdx="16" bldStep="category"/>
                                            </p:graphicEl>
                                          </p:spTgt>
                                        </p:tgtEl>
                                        <p:attrNameLst>
                                          <p:attrName>ppt_x</p:attrName>
                                        </p:attrNameLst>
                                      </p:cBhvr>
                                      <p:tavLst>
                                        <p:tav tm="0">
                                          <p:val>
                                            <p:strVal val="0-#ppt_w/2"/>
                                          </p:val>
                                        </p:tav>
                                        <p:tav tm="100000">
                                          <p:val>
                                            <p:strVal val="#ppt_x"/>
                                          </p:val>
                                        </p:tav>
                                      </p:tavLst>
                                    </p:anim>
                                    <p:anim calcmode="lin" valueType="num">
                                      <p:cBhvr additive="base">
                                        <p:cTn id="299" dur="150" fill="hold"/>
                                        <p:tgtEl>
                                          <p:spTgt spid="10">
                                            <p:graphicEl>
                                              <a:chart seriesIdx="-4" categoryIdx="16" bldStep="category"/>
                                            </p:graphicEl>
                                          </p:spTgt>
                                        </p:tgtEl>
                                        <p:attrNameLst>
                                          <p:attrName>ppt_y</p:attrName>
                                        </p:attrNameLst>
                                      </p:cBhvr>
                                      <p:tavLst>
                                        <p:tav tm="0">
                                          <p:val>
                                            <p:strVal val="#ppt_y"/>
                                          </p:val>
                                        </p:tav>
                                        <p:tav tm="100000">
                                          <p:val>
                                            <p:strVal val="#ppt_y"/>
                                          </p:val>
                                        </p:tav>
                                      </p:tavLst>
                                    </p:anim>
                                  </p:childTnLst>
                                </p:cTn>
                              </p:par>
                            </p:childTnLst>
                          </p:cTn>
                        </p:par>
                        <p:par>
                          <p:cTn id="300" fill="hold">
                            <p:stCondLst>
                              <p:cond delay="2700"/>
                            </p:stCondLst>
                            <p:childTnLst>
                              <p:par>
                                <p:cTn id="301" presetID="2" presetClass="entr" presetSubtype="8" fill="hold" grpId="0" nodeType="afterEffect">
                                  <p:stCondLst>
                                    <p:cond delay="0"/>
                                  </p:stCondLst>
                                  <p:childTnLst>
                                    <p:set>
                                      <p:cBhvr>
                                        <p:cTn id="302" dur="1" fill="hold">
                                          <p:stCondLst>
                                            <p:cond delay="0"/>
                                          </p:stCondLst>
                                        </p:cTn>
                                        <p:tgtEl>
                                          <p:spTgt spid="10">
                                            <p:graphicEl>
                                              <a:chart seriesIdx="-4" categoryIdx="17" bldStep="category"/>
                                            </p:graphicEl>
                                          </p:spTgt>
                                        </p:tgtEl>
                                        <p:attrNameLst>
                                          <p:attrName>style.visibility</p:attrName>
                                        </p:attrNameLst>
                                      </p:cBhvr>
                                      <p:to>
                                        <p:strVal val="visible"/>
                                      </p:to>
                                    </p:set>
                                    <p:anim calcmode="lin" valueType="num">
                                      <p:cBhvr additive="base">
                                        <p:cTn id="303" dur="150" fill="hold"/>
                                        <p:tgtEl>
                                          <p:spTgt spid="10">
                                            <p:graphicEl>
                                              <a:chart seriesIdx="-4" categoryIdx="17" bldStep="category"/>
                                            </p:graphicEl>
                                          </p:spTgt>
                                        </p:tgtEl>
                                        <p:attrNameLst>
                                          <p:attrName>ppt_x</p:attrName>
                                        </p:attrNameLst>
                                      </p:cBhvr>
                                      <p:tavLst>
                                        <p:tav tm="0">
                                          <p:val>
                                            <p:strVal val="0-#ppt_w/2"/>
                                          </p:val>
                                        </p:tav>
                                        <p:tav tm="100000">
                                          <p:val>
                                            <p:strVal val="#ppt_x"/>
                                          </p:val>
                                        </p:tav>
                                      </p:tavLst>
                                    </p:anim>
                                    <p:anim calcmode="lin" valueType="num">
                                      <p:cBhvr additive="base">
                                        <p:cTn id="304" dur="150" fill="hold"/>
                                        <p:tgtEl>
                                          <p:spTgt spid="10">
                                            <p:graphicEl>
                                              <a:chart seriesIdx="-4" categoryIdx="17" bldStep="category"/>
                                            </p:graphicEl>
                                          </p:spTgt>
                                        </p:tgtEl>
                                        <p:attrNameLst>
                                          <p:attrName>ppt_y</p:attrName>
                                        </p:attrNameLst>
                                      </p:cBhvr>
                                      <p:tavLst>
                                        <p:tav tm="0">
                                          <p:val>
                                            <p:strVal val="#ppt_y"/>
                                          </p:val>
                                        </p:tav>
                                        <p:tav tm="100000">
                                          <p:val>
                                            <p:strVal val="#ppt_y"/>
                                          </p:val>
                                        </p:tav>
                                      </p:tavLst>
                                    </p:anim>
                                  </p:childTnLst>
                                </p:cTn>
                              </p:par>
                            </p:childTnLst>
                          </p:cTn>
                        </p:par>
                        <p:par>
                          <p:cTn id="305" fill="hold">
                            <p:stCondLst>
                              <p:cond delay="2850"/>
                            </p:stCondLst>
                            <p:childTnLst>
                              <p:par>
                                <p:cTn id="306" presetID="2" presetClass="entr" presetSubtype="8" fill="hold" grpId="0" nodeType="afterEffect">
                                  <p:stCondLst>
                                    <p:cond delay="0"/>
                                  </p:stCondLst>
                                  <p:childTnLst>
                                    <p:set>
                                      <p:cBhvr>
                                        <p:cTn id="307" dur="1" fill="hold">
                                          <p:stCondLst>
                                            <p:cond delay="0"/>
                                          </p:stCondLst>
                                        </p:cTn>
                                        <p:tgtEl>
                                          <p:spTgt spid="10">
                                            <p:graphicEl>
                                              <a:chart seriesIdx="-4" categoryIdx="18" bldStep="category"/>
                                            </p:graphicEl>
                                          </p:spTgt>
                                        </p:tgtEl>
                                        <p:attrNameLst>
                                          <p:attrName>style.visibility</p:attrName>
                                        </p:attrNameLst>
                                      </p:cBhvr>
                                      <p:to>
                                        <p:strVal val="visible"/>
                                      </p:to>
                                    </p:set>
                                    <p:anim calcmode="lin" valueType="num">
                                      <p:cBhvr additive="base">
                                        <p:cTn id="308" dur="150" fill="hold"/>
                                        <p:tgtEl>
                                          <p:spTgt spid="10">
                                            <p:graphicEl>
                                              <a:chart seriesIdx="-4" categoryIdx="18" bldStep="category"/>
                                            </p:graphicEl>
                                          </p:spTgt>
                                        </p:tgtEl>
                                        <p:attrNameLst>
                                          <p:attrName>ppt_x</p:attrName>
                                        </p:attrNameLst>
                                      </p:cBhvr>
                                      <p:tavLst>
                                        <p:tav tm="0">
                                          <p:val>
                                            <p:strVal val="0-#ppt_w/2"/>
                                          </p:val>
                                        </p:tav>
                                        <p:tav tm="100000">
                                          <p:val>
                                            <p:strVal val="#ppt_x"/>
                                          </p:val>
                                        </p:tav>
                                      </p:tavLst>
                                    </p:anim>
                                    <p:anim calcmode="lin" valueType="num">
                                      <p:cBhvr additive="base">
                                        <p:cTn id="309" dur="150" fill="hold"/>
                                        <p:tgtEl>
                                          <p:spTgt spid="10">
                                            <p:graphicEl>
                                              <a:chart seriesIdx="-4" categoryIdx="18" bldStep="category"/>
                                            </p:graphicEl>
                                          </p:spTgt>
                                        </p:tgtEl>
                                        <p:attrNameLst>
                                          <p:attrName>ppt_y</p:attrName>
                                        </p:attrNameLst>
                                      </p:cBhvr>
                                      <p:tavLst>
                                        <p:tav tm="0">
                                          <p:val>
                                            <p:strVal val="#ppt_y"/>
                                          </p:val>
                                        </p:tav>
                                        <p:tav tm="100000">
                                          <p:val>
                                            <p:strVal val="#ppt_y"/>
                                          </p:val>
                                        </p:tav>
                                      </p:tavLst>
                                    </p:anim>
                                  </p:childTnLst>
                                </p:cTn>
                              </p:par>
                            </p:childTnLst>
                          </p:cTn>
                        </p:par>
                        <p:par>
                          <p:cTn id="310" fill="hold">
                            <p:stCondLst>
                              <p:cond delay="3000"/>
                            </p:stCondLst>
                            <p:childTnLst>
                              <p:par>
                                <p:cTn id="311" presetID="2" presetClass="entr" presetSubtype="8" fill="hold" grpId="0" nodeType="afterEffect">
                                  <p:stCondLst>
                                    <p:cond delay="0"/>
                                  </p:stCondLst>
                                  <p:childTnLst>
                                    <p:set>
                                      <p:cBhvr>
                                        <p:cTn id="312" dur="1" fill="hold">
                                          <p:stCondLst>
                                            <p:cond delay="0"/>
                                          </p:stCondLst>
                                        </p:cTn>
                                        <p:tgtEl>
                                          <p:spTgt spid="10">
                                            <p:graphicEl>
                                              <a:chart seriesIdx="-4" categoryIdx="19" bldStep="category"/>
                                            </p:graphicEl>
                                          </p:spTgt>
                                        </p:tgtEl>
                                        <p:attrNameLst>
                                          <p:attrName>style.visibility</p:attrName>
                                        </p:attrNameLst>
                                      </p:cBhvr>
                                      <p:to>
                                        <p:strVal val="visible"/>
                                      </p:to>
                                    </p:set>
                                    <p:anim calcmode="lin" valueType="num">
                                      <p:cBhvr additive="base">
                                        <p:cTn id="313" dur="150" fill="hold"/>
                                        <p:tgtEl>
                                          <p:spTgt spid="10">
                                            <p:graphicEl>
                                              <a:chart seriesIdx="-4" categoryIdx="19" bldStep="category"/>
                                            </p:graphicEl>
                                          </p:spTgt>
                                        </p:tgtEl>
                                        <p:attrNameLst>
                                          <p:attrName>ppt_x</p:attrName>
                                        </p:attrNameLst>
                                      </p:cBhvr>
                                      <p:tavLst>
                                        <p:tav tm="0">
                                          <p:val>
                                            <p:strVal val="0-#ppt_w/2"/>
                                          </p:val>
                                        </p:tav>
                                        <p:tav tm="100000">
                                          <p:val>
                                            <p:strVal val="#ppt_x"/>
                                          </p:val>
                                        </p:tav>
                                      </p:tavLst>
                                    </p:anim>
                                    <p:anim calcmode="lin" valueType="num">
                                      <p:cBhvr additive="base">
                                        <p:cTn id="314" dur="150" fill="hold"/>
                                        <p:tgtEl>
                                          <p:spTgt spid="10">
                                            <p:graphicEl>
                                              <a:chart seriesIdx="-4" categoryIdx="19" bldStep="category"/>
                                            </p:graphicEl>
                                          </p:spTgt>
                                        </p:tgtEl>
                                        <p:attrNameLst>
                                          <p:attrName>ppt_y</p:attrName>
                                        </p:attrNameLst>
                                      </p:cBhvr>
                                      <p:tavLst>
                                        <p:tav tm="0">
                                          <p:val>
                                            <p:strVal val="#ppt_y"/>
                                          </p:val>
                                        </p:tav>
                                        <p:tav tm="100000">
                                          <p:val>
                                            <p:strVal val="#ppt_y"/>
                                          </p:val>
                                        </p:tav>
                                      </p:tavLst>
                                    </p:anim>
                                  </p:childTnLst>
                                </p:cTn>
                              </p:par>
                            </p:childTnLst>
                          </p:cTn>
                        </p:par>
                        <p:par>
                          <p:cTn id="315" fill="hold">
                            <p:stCondLst>
                              <p:cond delay="3150"/>
                            </p:stCondLst>
                            <p:childTnLst>
                              <p:par>
                                <p:cTn id="316" presetID="2" presetClass="entr" presetSubtype="8" fill="hold" grpId="0" nodeType="afterEffect">
                                  <p:stCondLst>
                                    <p:cond delay="0"/>
                                  </p:stCondLst>
                                  <p:childTnLst>
                                    <p:set>
                                      <p:cBhvr>
                                        <p:cTn id="317" dur="1" fill="hold">
                                          <p:stCondLst>
                                            <p:cond delay="0"/>
                                          </p:stCondLst>
                                        </p:cTn>
                                        <p:tgtEl>
                                          <p:spTgt spid="10">
                                            <p:graphicEl>
                                              <a:chart seriesIdx="-4" categoryIdx="20" bldStep="category"/>
                                            </p:graphicEl>
                                          </p:spTgt>
                                        </p:tgtEl>
                                        <p:attrNameLst>
                                          <p:attrName>style.visibility</p:attrName>
                                        </p:attrNameLst>
                                      </p:cBhvr>
                                      <p:to>
                                        <p:strVal val="visible"/>
                                      </p:to>
                                    </p:set>
                                    <p:anim calcmode="lin" valueType="num">
                                      <p:cBhvr additive="base">
                                        <p:cTn id="318" dur="150" fill="hold"/>
                                        <p:tgtEl>
                                          <p:spTgt spid="10">
                                            <p:graphicEl>
                                              <a:chart seriesIdx="-4" categoryIdx="20" bldStep="category"/>
                                            </p:graphicEl>
                                          </p:spTgt>
                                        </p:tgtEl>
                                        <p:attrNameLst>
                                          <p:attrName>ppt_x</p:attrName>
                                        </p:attrNameLst>
                                      </p:cBhvr>
                                      <p:tavLst>
                                        <p:tav tm="0">
                                          <p:val>
                                            <p:strVal val="0-#ppt_w/2"/>
                                          </p:val>
                                        </p:tav>
                                        <p:tav tm="100000">
                                          <p:val>
                                            <p:strVal val="#ppt_x"/>
                                          </p:val>
                                        </p:tav>
                                      </p:tavLst>
                                    </p:anim>
                                    <p:anim calcmode="lin" valueType="num">
                                      <p:cBhvr additive="base">
                                        <p:cTn id="319" dur="150" fill="hold"/>
                                        <p:tgtEl>
                                          <p:spTgt spid="10">
                                            <p:graphicEl>
                                              <a:chart seriesIdx="-4" categoryIdx="20" bldStep="category"/>
                                            </p:graphicEl>
                                          </p:spTgt>
                                        </p:tgtEl>
                                        <p:attrNameLst>
                                          <p:attrName>ppt_y</p:attrName>
                                        </p:attrNameLst>
                                      </p:cBhvr>
                                      <p:tavLst>
                                        <p:tav tm="0">
                                          <p:val>
                                            <p:strVal val="#ppt_y"/>
                                          </p:val>
                                        </p:tav>
                                        <p:tav tm="100000">
                                          <p:val>
                                            <p:strVal val="#ppt_y"/>
                                          </p:val>
                                        </p:tav>
                                      </p:tavLst>
                                    </p:anim>
                                  </p:childTnLst>
                                </p:cTn>
                              </p:par>
                            </p:childTnLst>
                          </p:cTn>
                        </p:par>
                        <p:par>
                          <p:cTn id="320" fill="hold">
                            <p:stCondLst>
                              <p:cond delay="3300"/>
                            </p:stCondLst>
                            <p:childTnLst>
                              <p:par>
                                <p:cTn id="321" presetID="2" presetClass="entr" presetSubtype="8" fill="hold" grpId="0" nodeType="afterEffect">
                                  <p:stCondLst>
                                    <p:cond delay="0"/>
                                  </p:stCondLst>
                                  <p:childTnLst>
                                    <p:set>
                                      <p:cBhvr>
                                        <p:cTn id="322" dur="1" fill="hold">
                                          <p:stCondLst>
                                            <p:cond delay="0"/>
                                          </p:stCondLst>
                                        </p:cTn>
                                        <p:tgtEl>
                                          <p:spTgt spid="10">
                                            <p:graphicEl>
                                              <a:chart seriesIdx="-4" categoryIdx="21" bldStep="category"/>
                                            </p:graphicEl>
                                          </p:spTgt>
                                        </p:tgtEl>
                                        <p:attrNameLst>
                                          <p:attrName>style.visibility</p:attrName>
                                        </p:attrNameLst>
                                      </p:cBhvr>
                                      <p:to>
                                        <p:strVal val="visible"/>
                                      </p:to>
                                    </p:set>
                                    <p:anim calcmode="lin" valueType="num">
                                      <p:cBhvr additive="base">
                                        <p:cTn id="323" dur="150" fill="hold"/>
                                        <p:tgtEl>
                                          <p:spTgt spid="10">
                                            <p:graphicEl>
                                              <a:chart seriesIdx="-4" categoryIdx="21" bldStep="category"/>
                                            </p:graphicEl>
                                          </p:spTgt>
                                        </p:tgtEl>
                                        <p:attrNameLst>
                                          <p:attrName>ppt_x</p:attrName>
                                        </p:attrNameLst>
                                      </p:cBhvr>
                                      <p:tavLst>
                                        <p:tav tm="0">
                                          <p:val>
                                            <p:strVal val="0-#ppt_w/2"/>
                                          </p:val>
                                        </p:tav>
                                        <p:tav tm="100000">
                                          <p:val>
                                            <p:strVal val="#ppt_x"/>
                                          </p:val>
                                        </p:tav>
                                      </p:tavLst>
                                    </p:anim>
                                    <p:anim calcmode="lin" valueType="num">
                                      <p:cBhvr additive="base">
                                        <p:cTn id="324" dur="150" fill="hold"/>
                                        <p:tgtEl>
                                          <p:spTgt spid="10">
                                            <p:graphicEl>
                                              <a:chart seriesIdx="-4" categoryIdx="21" bldStep="category"/>
                                            </p:graphicEl>
                                          </p:spTgt>
                                        </p:tgtEl>
                                        <p:attrNameLst>
                                          <p:attrName>ppt_y</p:attrName>
                                        </p:attrNameLst>
                                      </p:cBhvr>
                                      <p:tavLst>
                                        <p:tav tm="0">
                                          <p:val>
                                            <p:strVal val="#ppt_y"/>
                                          </p:val>
                                        </p:tav>
                                        <p:tav tm="100000">
                                          <p:val>
                                            <p:strVal val="#ppt_y"/>
                                          </p:val>
                                        </p:tav>
                                      </p:tavLst>
                                    </p:anim>
                                  </p:childTnLst>
                                </p:cTn>
                              </p:par>
                            </p:childTnLst>
                          </p:cTn>
                        </p:par>
                        <p:par>
                          <p:cTn id="325" fill="hold">
                            <p:stCondLst>
                              <p:cond delay="3450"/>
                            </p:stCondLst>
                            <p:childTnLst>
                              <p:par>
                                <p:cTn id="326" presetID="2" presetClass="entr" presetSubtype="8" fill="hold" grpId="0" nodeType="afterEffect">
                                  <p:stCondLst>
                                    <p:cond delay="0"/>
                                  </p:stCondLst>
                                  <p:childTnLst>
                                    <p:set>
                                      <p:cBhvr>
                                        <p:cTn id="327" dur="1" fill="hold">
                                          <p:stCondLst>
                                            <p:cond delay="0"/>
                                          </p:stCondLst>
                                        </p:cTn>
                                        <p:tgtEl>
                                          <p:spTgt spid="10">
                                            <p:graphicEl>
                                              <a:chart seriesIdx="-4" categoryIdx="22" bldStep="category"/>
                                            </p:graphicEl>
                                          </p:spTgt>
                                        </p:tgtEl>
                                        <p:attrNameLst>
                                          <p:attrName>style.visibility</p:attrName>
                                        </p:attrNameLst>
                                      </p:cBhvr>
                                      <p:to>
                                        <p:strVal val="visible"/>
                                      </p:to>
                                    </p:set>
                                    <p:anim calcmode="lin" valueType="num">
                                      <p:cBhvr additive="base">
                                        <p:cTn id="328" dur="150" fill="hold"/>
                                        <p:tgtEl>
                                          <p:spTgt spid="10">
                                            <p:graphicEl>
                                              <a:chart seriesIdx="-4" categoryIdx="22" bldStep="category"/>
                                            </p:graphicEl>
                                          </p:spTgt>
                                        </p:tgtEl>
                                        <p:attrNameLst>
                                          <p:attrName>ppt_x</p:attrName>
                                        </p:attrNameLst>
                                      </p:cBhvr>
                                      <p:tavLst>
                                        <p:tav tm="0">
                                          <p:val>
                                            <p:strVal val="0-#ppt_w/2"/>
                                          </p:val>
                                        </p:tav>
                                        <p:tav tm="100000">
                                          <p:val>
                                            <p:strVal val="#ppt_x"/>
                                          </p:val>
                                        </p:tav>
                                      </p:tavLst>
                                    </p:anim>
                                    <p:anim calcmode="lin" valueType="num">
                                      <p:cBhvr additive="base">
                                        <p:cTn id="329" dur="150" fill="hold"/>
                                        <p:tgtEl>
                                          <p:spTgt spid="10">
                                            <p:graphicEl>
                                              <a:chart seriesIdx="-4" categoryIdx="22" bldStep="category"/>
                                            </p:graphicEl>
                                          </p:spTgt>
                                        </p:tgtEl>
                                        <p:attrNameLst>
                                          <p:attrName>ppt_y</p:attrName>
                                        </p:attrNameLst>
                                      </p:cBhvr>
                                      <p:tavLst>
                                        <p:tav tm="0">
                                          <p:val>
                                            <p:strVal val="#ppt_y"/>
                                          </p:val>
                                        </p:tav>
                                        <p:tav tm="100000">
                                          <p:val>
                                            <p:strVal val="#ppt_y"/>
                                          </p:val>
                                        </p:tav>
                                      </p:tavLst>
                                    </p:anim>
                                  </p:childTnLst>
                                </p:cTn>
                              </p:par>
                            </p:childTnLst>
                          </p:cTn>
                        </p:par>
                        <p:par>
                          <p:cTn id="330" fill="hold">
                            <p:stCondLst>
                              <p:cond delay="3600"/>
                            </p:stCondLst>
                            <p:childTnLst>
                              <p:par>
                                <p:cTn id="331" presetID="2" presetClass="entr" presetSubtype="8" fill="hold" grpId="0" nodeType="afterEffect">
                                  <p:stCondLst>
                                    <p:cond delay="0"/>
                                  </p:stCondLst>
                                  <p:childTnLst>
                                    <p:set>
                                      <p:cBhvr>
                                        <p:cTn id="332" dur="1" fill="hold">
                                          <p:stCondLst>
                                            <p:cond delay="0"/>
                                          </p:stCondLst>
                                        </p:cTn>
                                        <p:tgtEl>
                                          <p:spTgt spid="10">
                                            <p:graphicEl>
                                              <a:chart seriesIdx="-4" categoryIdx="23" bldStep="category"/>
                                            </p:graphicEl>
                                          </p:spTgt>
                                        </p:tgtEl>
                                        <p:attrNameLst>
                                          <p:attrName>style.visibility</p:attrName>
                                        </p:attrNameLst>
                                      </p:cBhvr>
                                      <p:to>
                                        <p:strVal val="visible"/>
                                      </p:to>
                                    </p:set>
                                    <p:anim calcmode="lin" valueType="num">
                                      <p:cBhvr additive="base">
                                        <p:cTn id="333" dur="150" fill="hold"/>
                                        <p:tgtEl>
                                          <p:spTgt spid="10">
                                            <p:graphicEl>
                                              <a:chart seriesIdx="-4" categoryIdx="23" bldStep="category"/>
                                            </p:graphicEl>
                                          </p:spTgt>
                                        </p:tgtEl>
                                        <p:attrNameLst>
                                          <p:attrName>ppt_x</p:attrName>
                                        </p:attrNameLst>
                                      </p:cBhvr>
                                      <p:tavLst>
                                        <p:tav tm="0">
                                          <p:val>
                                            <p:strVal val="0-#ppt_w/2"/>
                                          </p:val>
                                        </p:tav>
                                        <p:tav tm="100000">
                                          <p:val>
                                            <p:strVal val="#ppt_x"/>
                                          </p:val>
                                        </p:tav>
                                      </p:tavLst>
                                    </p:anim>
                                    <p:anim calcmode="lin" valueType="num">
                                      <p:cBhvr additive="base">
                                        <p:cTn id="334" dur="150" fill="hold"/>
                                        <p:tgtEl>
                                          <p:spTgt spid="10">
                                            <p:graphicEl>
                                              <a:chart seriesIdx="-4" categoryIdx="23" bldStep="category"/>
                                            </p:graphicEl>
                                          </p:spTgt>
                                        </p:tgtEl>
                                        <p:attrNameLst>
                                          <p:attrName>ppt_y</p:attrName>
                                        </p:attrNameLst>
                                      </p:cBhvr>
                                      <p:tavLst>
                                        <p:tav tm="0">
                                          <p:val>
                                            <p:strVal val="#ppt_y"/>
                                          </p:val>
                                        </p:tav>
                                        <p:tav tm="100000">
                                          <p:val>
                                            <p:strVal val="#ppt_y"/>
                                          </p:val>
                                        </p:tav>
                                      </p:tavLst>
                                    </p:anim>
                                  </p:childTnLst>
                                </p:cTn>
                              </p:par>
                            </p:childTnLst>
                          </p:cTn>
                        </p:par>
                        <p:par>
                          <p:cTn id="335" fill="hold">
                            <p:stCondLst>
                              <p:cond delay="3750"/>
                            </p:stCondLst>
                            <p:childTnLst>
                              <p:par>
                                <p:cTn id="336" presetID="2" presetClass="entr" presetSubtype="8" fill="hold" grpId="0" nodeType="afterEffect">
                                  <p:stCondLst>
                                    <p:cond delay="0"/>
                                  </p:stCondLst>
                                  <p:childTnLst>
                                    <p:set>
                                      <p:cBhvr>
                                        <p:cTn id="337" dur="1" fill="hold">
                                          <p:stCondLst>
                                            <p:cond delay="0"/>
                                          </p:stCondLst>
                                        </p:cTn>
                                        <p:tgtEl>
                                          <p:spTgt spid="10">
                                            <p:graphicEl>
                                              <a:chart seriesIdx="-4" categoryIdx="24" bldStep="category"/>
                                            </p:graphicEl>
                                          </p:spTgt>
                                        </p:tgtEl>
                                        <p:attrNameLst>
                                          <p:attrName>style.visibility</p:attrName>
                                        </p:attrNameLst>
                                      </p:cBhvr>
                                      <p:to>
                                        <p:strVal val="visible"/>
                                      </p:to>
                                    </p:set>
                                    <p:anim calcmode="lin" valueType="num">
                                      <p:cBhvr additive="base">
                                        <p:cTn id="338" dur="150" fill="hold"/>
                                        <p:tgtEl>
                                          <p:spTgt spid="10">
                                            <p:graphicEl>
                                              <a:chart seriesIdx="-4" categoryIdx="24" bldStep="category"/>
                                            </p:graphicEl>
                                          </p:spTgt>
                                        </p:tgtEl>
                                        <p:attrNameLst>
                                          <p:attrName>ppt_x</p:attrName>
                                        </p:attrNameLst>
                                      </p:cBhvr>
                                      <p:tavLst>
                                        <p:tav tm="0">
                                          <p:val>
                                            <p:strVal val="0-#ppt_w/2"/>
                                          </p:val>
                                        </p:tav>
                                        <p:tav tm="100000">
                                          <p:val>
                                            <p:strVal val="#ppt_x"/>
                                          </p:val>
                                        </p:tav>
                                      </p:tavLst>
                                    </p:anim>
                                    <p:anim calcmode="lin" valueType="num">
                                      <p:cBhvr additive="base">
                                        <p:cTn id="339" dur="150" fill="hold"/>
                                        <p:tgtEl>
                                          <p:spTgt spid="10">
                                            <p:graphicEl>
                                              <a:chart seriesIdx="-4" categoryIdx="24" bldStep="category"/>
                                            </p:graphicEl>
                                          </p:spTgt>
                                        </p:tgtEl>
                                        <p:attrNameLst>
                                          <p:attrName>ppt_y</p:attrName>
                                        </p:attrNameLst>
                                      </p:cBhvr>
                                      <p:tavLst>
                                        <p:tav tm="0">
                                          <p:val>
                                            <p:strVal val="#ppt_y"/>
                                          </p:val>
                                        </p:tav>
                                        <p:tav tm="100000">
                                          <p:val>
                                            <p:strVal val="#ppt_y"/>
                                          </p:val>
                                        </p:tav>
                                      </p:tavLst>
                                    </p:anim>
                                  </p:childTnLst>
                                </p:cTn>
                              </p:par>
                            </p:childTnLst>
                          </p:cTn>
                        </p:par>
                        <p:par>
                          <p:cTn id="340" fill="hold">
                            <p:stCondLst>
                              <p:cond delay="3900"/>
                            </p:stCondLst>
                            <p:childTnLst>
                              <p:par>
                                <p:cTn id="341" presetID="2" presetClass="entr" presetSubtype="8" fill="hold" grpId="0" nodeType="afterEffect">
                                  <p:stCondLst>
                                    <p:cond delay="0"/>
                                  </p:stCondLst>
                                  <p:childTnLst>
                                    <p:set>
                                      <p:cBhvr>
                                        <p:cTn id="342" dur="1" fill="hold">
                                          <p:stCondLst>
                                            <p:cond delay="0"/>
                                          </p:stCondLst>
                                        </p:cTn>
                                        <p:tgtEl>
                                          <p:spTgt spid="10">
                                            <p:graphicEl>
                                              <a:chart seriesIdx="-4" categoryIdx="25" bldStep="category"/>
                                            </p:graphicEl>
                                          </p:spTgt>
                                        </p:tgtEl>
                                        <p:attrNameLst>
                                          <p:attrName>style.visibility</p:attrName>
                                        </p:attrNameLst>
                                      </p:cBhvr>
                                      <p:to>
                                        <p:strVal val="visible"/>
                                      </p:to>
                                    </p:set>
                                    <p:anim calcmode="lin" valueType="num">
                                      <p:cBhvr additive="base">
                                        <p:cTn id="343" dur="150" fill="hold"/>
                                        <p:tgtEl>
                                          <p:spTgt spid="10">
                                            <p:graphicEl>
                                              <a:chart seriesIdx="-4" categoryIdx="25" bldStep="category"/>
                                            </p:graphicEl>
                                          </p:spTgt>
                                        </p:tgtEl>
                                        <p:attrNameLst>
                                          <p:attrName>ppt_x</p:attrName>
                                        </p:attrNameLst>
                                      </p:cBhvr>
                                      <p:tavLst>
                                        <p:tav tm="0">
                                          <p:val>
                                            <p:strVal val="0-#ppt_w/2"/>
                                          </p:val>
                                        </p:tav>
                                        <p:tav tm="100000">
                                          <p:val>
                                            <p:strVal val="#ppt_x"/>
                                          </p:val>
                                        </p:tav>
                                      </p:tavLst>
                                    </p:anim>
                                    <p:anim calcmode="lin" valueType="num">
                                      <p:cBhvr additive="base">
                                        <p:cTn id="344" dur="150" fill="hold"/>
                                        <p:tgtEl>
                                          <p:spTgt spid="10">
                                            <p:graphicEl>
                                              <a:chart seriesIdx="-4" categoryIdx="25" bldStep="category"/>
                                            </p:graphicEl>
                                          </p:spTgt>
                                        </p:tgtEl>
                                        <p:attrNameLst>
                                          <p:attrName>ppt_y</p:attrName>
                                        </p:attrNameLst>
                                      </p:cBhvr>
                                      <p:tavLst>
                                        <p:tav tm="0">
                                          <p:val>
                                            <p:strVal val="#ppt_y"/>
                                          </p:val>
                                        </p:tav>
                                        <p:tav tm="100000">
                                          <p:val>
                                            <p:strVal val="#ppt_y"/>
                                          </p:val>
                                        </p:tav>
                                      </p:tavLst>
                                    </p:anim>
                                  </p:childTnLst>
                                </p:cTn>
                              </p:par>
                            </p:childTnLst>
                          </p:cTn>
                        </p:par>
                        <p:par>
                          <p:cTn id="345" fill="hold">
                            <p:stCondLst>
                              <p:cond delay="4050"/>
                            </p:stCondLst>
                            <p:childTnLst>
                              <p:par>
                                <p:cTn id="346" presetID="2" presetClass="entr" presetSubtype="8" fill="hold" grpId="0" nodeType="afterEffect">
                                  <p:stCondLst>
                                    <p:cond delay="0"/>
                                  </p:stCondLst>
                                  <p:childTnLst>
                                    <p:set>
                                      <p:cBhvr>
                                        <p:cTn id="347" dur="1" fill="hold">
                                          <p:stCondLst>
                                            <p:cond delay="0"/>
                                          </p:stCondLst>
                                        </p:cTn>
                                        <p:tgtEl>
                                          <p:spTgt spid="10">
                                            <p:graphicEl>
                                              <a:chart seriesIdx="-4" categoryIdx="26" bldStep="category"/>
                                            </p:graphicEl>
                                          </p:spTgt>
                                        </p:tgtEl>
                                        <p:attrNameLst>
                                          <p:attrName>style.visibility</p:attrName>
                                        </p:attrNameLst>
                                      </p:cBhvr>
                                      <p:to>
                                        <p:strVal val="visible"/>
                                      </p:to>
                                    </p:set>
                                    <p:anim calcmode="lin" valueType="num">
                                      <p:cBhvr additive="base">
                                        <p:cTn id="348" dur="150" fill="hold"/>
                                        <p:tgtEl>
                                          <p:spTgt spid="10">
                                            <p:graphicEl>
                                              <a:chart seriesIdx="-4" categoryIdx="26" bldStep="category"/>
                                            </p:graphicEl>
                                          </p:spTgt>
                                        </p:tgtEl>
                                        <p:attrNameLst>
                                          <p:attrName>ppt_x</p:attrName>
                                        </p:attrNameLst>
                                      </p:cBhvr>
                                      <p:tavLst>
                                        <p:tav tm="0">
                                          <p:val>
                                            <p:strVal val="0-#ppt_w/2"/>
                                          </p:val>
                                        </p:tav>
                                        <p:tav tm="100000">
                                          <p:val>
                                            <p:strVal val="#ppt_x"/>
                                          </p:val>
                                        </p:tav>
                                      </p:tavLst>
                                    </p:anim>
                                    <p:anim calcmode="lin" valueType="num">
                                      <p:cBhvr additive="base">
                                        <p:cTn id="349" dur="150" fill="hold"/>
                                        <p:tgtEl>
                                          <p:spTgt spid="10">
                                            <p:graphicEl>
                                              <a:chart seriesIdx="-4" categoryIdx="26" bldStep="category"/>
                                            </p:graphicEl>
                                          </p:spTgt>
                                        </p:tgtEl>
                                        <p:attrNameLst>
                                          <p:attrName>ppt_y</p:attrName>
                                        </p:attrNameLst>
                                      </p:cBhvr>
                                      <p:tavLst>
                                        <p:tav tm="0">
                                          <p:val>
                                            <p:strVal val="#ppt_y"/>
                                          </p:val>
                                        </p:tav>
                                        <p:tav tm="100000">
                                          <p:val>
                                            <p:strVal val="#ppt_y"/>
                                          </p:val>
                                        </p:tav>
                                      </p:tavLst>
                                    </p:anim>
                                  </p:childTnLst>
                                </p:cTn>
                              </p:par>
                            </p:childTnLst>
                          </p:cTn>
                        </p:par>
                        <p:par>
                          <p:cTn id="350" fill="hold">
                            <p:stCondLst>
                              <p:cond delay="4200"/>
                            </p:stCondLst>
                            <p:childTnLst>
                              <p:par>
                                <p:cTn id="351" presetID="2" presetClass="entr" presetSubtype="8" fill="hold" grpId="0" nodeType="afterEffect">
                                  <p:stCondLst>
                                    <p:cond delay="0"/>
                                  </p:stCondLst>
                                  <p:childTnLst>
                                    <p:set>
                                      <p:cBhvr>
                                        <p:cTn id="352" dur="1" fill="hold">
                                          <p:stCondLst>
                                            <p:cond delay="0"/>
                                          </p:stCondLst>
                                        </p:cTn>
                                        <p:tgtEl>
                                          <p:spTgt spid="10">
                                            <p:graphicEl>
                                              <a:chart seriesIdx="-4" categoryIdx="27" bldStep="category"/>
                                            </p:graphicEl>
                                          </p:spTgt>
                                        </p:tgtEl>
                                        <p:attrNameLst>
                                          <p:attrName>style.visibility</p:attrName>
                                        </p:attrNameLst>
                                      </p:cBhvr>
                                      <p:to>
                                        <p:strVal val="visible"/>
                                      </p:to>
                                    </p:set>
                                    <p:anim calcmode="lin" valueType="num">
                                      <p:cBhvr additive="base">
                                        <p:cTn id="353" dur="150" fill="hold"/>
                                        <p:tgtEl>
                                          <p:spTgt spid="10">
                                            <p:graphicEl>
                                              <a:chart seriesIdx="-4" categoryIdx="27" bldStep="category"/>
                                            </p:graphicEl>
                                          </p:spTgt>
                                        </p:tgtEl>
                                        <p:attrNameLst>
                                          <p:attrName>ppt_x</p:attrName>
                                        </p:attrNameLst>
                                      </p:cBhvr>
                                      <p:tavLst>
                                        <p:tav tm="0">
                                          <p:val>
                                            <p:strVal val="0-#ppt_w/2"/>
                                          </p:val>
                                        </p:tav>
                                        <p:tav tm="100000">
                                          <p:val>
                                            <p:strVal val="#ppt_x"/>
                                          </p:val>
                                        </p:tav>
                                      </p:tavLst>
                                    </p:anim>
                                    <p:anim calcmode="lin" valueType="num">
                                      <p:cBhvr additive="base">
                                        <p:cTn id="354" dur="150" fill="hold"/>
                                        <p:tgtEl>
                                          <p:spTgt spid="10">
                                            <p:graphicEl>
                                              <a:chart seriesIdx="-4" categoryIdx="27" bldStep="category"/>
                                            </p:graphicEl>
                                          </p:spTgt>
                                        </p:tgtEl>
                                        <p:attrNameLst>
                                          <p:attrName>ppt_y</p:attrName>
                                        </p:attrNameLst>
                                      </p:cBhvr>
                                      <p:tavLst>
                                        <p:tav tm="0">
                                          <p:val>
                                            <p:strVal val="#ppt_y"/>
                                          </p:val>
                                        </p:tav>
                                        <p:tav tm="100000">
                                          <p:val>
                                            <p:strVal val="#ppt_y"/>
                                          </p:val>
                                        </p:tav>
                                      </p:tavLst>
                                    </p:anim>
                                  </p:childTnLst>
                                </p:cTn>
                              </p:par>
                            </p:childTnLst>
                          </p:cTn>
                        </p:par>
                        <p:par>
                          <p:cTn id="355" fill="hold">
                            <p:stCondLst>
                              <p:cond delay="4350"/>
                            </p:stCondLst>
                            <p:childTnLst>
                              <p:par>
                                <p:cTn id="356" presetID="2" presetClass="entr" presetSubtype="8" fill="hold" grpId="0" nodeType="afterEffect">
                                  <p:stCondLst>
                                    <p:cond delay="0"/>
                                  </p:stCondLst>
                                  <p:childTnLst>
                                    <p:set>
                                      <p:cBhvr>
                                        <p:cTn id="357" dur="1" fill="hold">
                                          <p:stCondLst>
                                            <p:cond delay="0"/>
                                          </p:stCondLst>
                                        </p:cTn>
                                        <p:tgtEl>
                                          <p:spTgt spid="10">
                                            <p:graphicEl>
                                              <a:chart seriesIdx="-4" categoryIdx="28" bldStep="category"/>
                                            </p:graphicEl>
                                          </p:spTgt>
                                        </p:tgtEl>
                                        <p:attrNameLst>
                                          <p:attrName>style.visibility</p:attrName>
                                        </p:attrNameLst>
                                      </p:cBhvr>
                                      <p:to>
                                        <p:strVal val="visible"/>
                                      </p:to>
                                    </p:set>
                                    <p:anim calcmode="lin" valueType="num">
                                      <p:cBhvr additive="base">
                                        <p:cTn id="358" dur="150" fill="hold"/>
                                        <p:tgtEl>
                                          <p:spTgt spid="10">
                                            <p:graphicEl>
                                              <a:chart seriesIdx="-4" categoryIdx="28" bldStep="category"/>
                                            </p:graphicEl>
                                          </p:spTgt>
                                        </p:tgtEl>
                                        <p:attrNameLst>
                                          <p:attrName>ppt_x</p:attrName>
                                        </p:attrNameLst>
                                      </p:cBhvr>
                                      <p:tavLst>
                                        <p:tav tm="0">
                                          <p:val>
                                            <p:strVal val="0-#ppt_w/2"/>
                                          </p:val>
                                        </p:tav>
                                        <p:tav tm="100000">
                                          <p:val>
                                            <p:strVal val="#ppt_x"/>
                                          </p:val>
                                        </p:tav>
                                      </p:tavLst>
                                    </p:anim>
                                    <p:anim calcmode="lin" valueType="num">
                                      <p:cBhvr additive="base">
                                        <p:cTn id="359" dur="150" fill="hold"/>
                                        <p:tgtEl>
                                          <p:spTgt spid="10">
                                            <p:graphicEl>
                                              <a:chart seriesIdx="-4" categoryIdx="28" bldStep="category"/>
                                            </p:graphicEl>
                                          </p:spTgt>
                                        </p:tgtEl>
                                        <p:attrNameLst>
                                          <p:attrName>ppt_y</p:attrName>
                                        </p:attrNameLst>
                                      </p:cBhvr>
                                      <p:tavLst>
                                        <p:tav tm="0">
                                          <p:val>
                                            <p:strVal val="#ppt_y"/>
                                          </p:val>
                                        </p:tav>
                                        <p:tav tm="100000">
                                          <p:val>
                                            <p:strVal val="#ppt_y"/>
                                          </p:val>
                                        </p:tav>
                                      </p:tavLst>
                                    </p:anim>
                                  </p:childTnLst>
                                </p:cTn>
                              </p:par>
                            </p:childTnLst>
                          </p:cTn>
                        </p:par>
                        <p:par>
                          <p:cTn id="360" fill="hold">
                            <p:stCondLst>
                              <p:cond delay="4500"/>
                            </p:stCondLst>
                            <p:childTnLst>
                              <p:par>
                                <p:cTn id="361" presetID="2" presetClass="entr" presetSubtype="8" fill="hold" grpId="0" nodeType="afterEffect">
                                  <p:stCondLst>
                                    <p:cond delay="0"/>
                                  </p:stCondLst>
                                  <p:childTnLst>
                                    <p:set>
                                      <p:cBhvr>
                                        <p:cTn id="362" dur="1" fill="hold">
                                          <p:stCondLst>
                                            <p:cond delay="0"/>
                                          </p:stCondLst>
                                        </p:cTn>
                                        <p:tgtEl>
                                          <p:spTgt spid="10">
                                            <p:graphicEl>
                                              <a:chart seriesIdx="-4" categoryIdx="29" bldStep="category"/>
                                            </p:graphicEl>
                                          </p:spTgt>
                                        </p:tgtEl>
                                        <p:attrNameLst>
                                          <p:attrName>style.visibility</p:attrName>
                                        </p:attrNameLst>
                                      </p:cBhvr>
                                      <p:to>
                                        <p:strVal val="visible"/>
                                      </p:to>
                                    </p:set>
                                    <p:anim calcmode="lin" valueType="num">
                                      <p:cBhvr additive="base">
                                        <p:cTn id="363" dur="150" fill="hold"/>
                                        <p:tgtEl>
                                          <p:spTgt spid="10">
                                            <p:graphicEl>
                                              <a:chart seriesIdx="-4" categoryIdx="29" bldStep="category"/>
                                            </p:graphicEl>
                                          </p:spTgt>
                                        </p:tgtEl>
                                        <p:attrNameLst>
                                          <p:attrName>ppt_x</p:attrName>
                                        </p:attrNameLst>
                                      </p:cBhvr>
                                      <p:tavLst>
                                        <p:tav tm="0">
                                          <p:val>
                                            <p:strVal val="0-#ppt_w/2"/>
                                          </p:val>
                                        </p:tav>
                                        <p:tav tm="100000">
                                          <p:val>
                                            <p:strVal val="#ppt_x"/>
                                          </p:val>
                                        </p:tav>
                                      </p:tavLst>
                                    </p:anim>
                                    <p:anim calcmode="lin" valueType="num">
                                      <p:cBhvr additive="base">
                                        <p:cTn id="364" dur="150" fill="hold"/>
                                        <p:tgtEl>
                                          <p:spTgt spid="10">
                                            <p:graphicEl>
                                              <a:chart seriesIdx="-4" categoryIdx="29" bldStep="category"/>
                                            </p:graphicEl>
                                          </p:spTgt>
                                        </p:tgtEl>
                                        <p:attrNameLst>
                                          <p:attrName>ppt_y</p:attrName>
                                        </p:attrNameLst>
                                      </p:cBhvr>
                                      <p:tavLst>
                                        <p:tav tm="0">
                                          <p:val>
                                            <p:strVal val="#ppt_y"/>
                                          </p:val>
                                        </p:tav>
                                        <p:tav tm="100000">
                                          <p:val>
                                            <p:strVal val="#ppt_y"/>
                                          </p:val>
                                        </p:tav>
                                      </p:tavLst>
                                    </p:anim>
                                  </p:childTnLst>
                                </p:cTn>
                              </p:par>
                            </p:childTnLst>
                          </p:cTn>
                        </p:par>
                        <p:par>
                          <p:cTn id="365" fill="hold">
                            <p:stCondLst>
                              <p:cond delay="4650"/>
                            </p:stCondLst>
                            <p:childTnLst>
                              <p:par>
                                <p:cTn id="366" presetID="2" presetClass="entr" presetSubtype="8" fill="hold" grpId="0" nodeType="afterEffect">
                                  <p:stCondLst>
                                    <p:cond delay="0"/>
                                  </p:stCondLst>
                                  <p:childTnLst>
                                    <p:set>
                                      <p:cBhvr>
                                        <p:cTn id="367" dur="1" fill="hold">
                                          <p:stCondLst>
                                            <p:cond delay="0"/>
                                          </p:stCondLst>
                                        </p:cTn>
                                        <p:tgtEl>
                                          <p:spTgt spid="10">
                                            <p:graphicEl>
                                              <a:chart seriesIdx="-4" categoryIdx="30" bldStep="category"/>
                                            </p:graphicEl>
                                          </p:spTgt>
                                        </p:tgtEl>
                                        <p:attrNameLst>
                                          <p:attrName>style.visibility</p:attrName>
                                        </p:attrNameLst>
                                      </p:cBhvr>
                                      <p:to>
                                        <p:strVal val="visible"/>
                                      </p:to>
                                    </p:set>
                                    <p:anim calcmode="lin" valueType="num">
                                      <p:cBhvr additive="base">
                                        <p:cTn id="368" dur="150" fill="hold"/>
                                        <p:tgtEl>
                                          <p:spTgt spid="10">
                                            <p:graphicEl>
                                              <a:chart seriesIdx="-4" categoryIdx="30" bldStep="category"/>
                                            </p:graphicEl>
                                          </p:spTgt>
                                        </p:tgtEl>
                                        <p:attrNameLst>
                                          <p:attrName>ppt_x</p:attrName>
                                        </p:attrNameLst>
                                      </p:cBhvr>
                                      <p:tavLst>
                                        <p:tav tm="0">
                                          <p:val>
                                            <p:strVal val="0-#ppt_w/2"/>
                                          </p:val>
                                        </p:tav>
                                        <p:tav tm="100000">
                                          <p:val>
                                            <p:strVal val="#ppt_x"/>
                                          </p:val>
                                        </p:tav>
                                      </p:tavLst>
                                    </p:anim>
                                    <p:anim calcmode="lin" valueType="num">
                                      <p:cBhvr additive="base">
                                        <p:cTn id="369" dur="150" fill="hold"/>
                                        <p:tgtEl>
                                          <p:spTgt spid="10">
                                            <p:graphicEl>
                                              <a:chart seriesIdx="-4" categoryIdx="30" bldStep="category"/>
                                            </p:graphicEl>
                                          </p:spTgt>
                                        </p:tgtEl>
                                        <p:attrNameLst>
                                          <p:attrName>ppt_y</p:attrName>
                                        </p:attrNameLst>
                                      </p:cBhvr>
                                      <p:tavLst>
                                        <p:tav tm="0">
                                          <p:val>
                                            <p:strVal val="#ppt_y"/>
                                          </p:val>
                                        </p:tav>
                                        <p:tav tm="100000">
                                          <p:val>
                                            <p:strVal val="#ppt_y"/>
                                          </p:val>
                                        </p:tav>
                                      </p:tavLst>
                                    </p:anim>
                                  </p:childTnLst>
                                </p:cTn>
                              </p:par>
                            </p:childTnLst>
                          </p:cTn>
                        </p:par>
                        <p:par>
                          <p:cTn id="370" fill="hold">
                            <p:stCondLst>
                              <p:cond delay="4800"/>
                            </p:stCondLst>
                            <p:childTnLst>
                              <p:par>
                                <p:cTn id="371" presetID="2" presetClass="entr" presetSubtype="8" fill="hold" grpId="0" nodeType="afterEffect">
                                  <p:stCondLst>
                                    <p:cond delay="0"/>
                                  </p:stCondLst>
                                  <p:childTnLst>
                                    <p:set>
                                      <p:cBhvr>
                                        <p:cTn id="372" dur="1" fill="hold">
                                          <p:stCondLst>
                                            <p:cond delay="0"/>
                                          </p:stCondLst>
                                        </p:cTn>
                                        <p:tgtEl>
                                          <p:spTgt spid="10">
                                            <p:graphicEl>
                                              <a:chart seriesIdx="-4" categoryIdx="31" bldStep="category"/>
                                            </p:graphicEl>
                                          </p:spTgt>
                                        </p:tgtEl>
                                        <p:attrNameLst>
                                          <p:attrName>style.visibility</p:attrName>
                                        </p:attrNameLst>
                                      </p:cBhvr>
                                      <p:to>
                                        <p:strVal val="visible"/>
                                      </p:to>
                                    </p:set>
                                    <p:anim calcmode="lin" valueType="num">
                                      <p:cBhvr additive="base">
                                        <p:cTn id="373" dur="150" fill="hold"/>
                                        <p:tgtEl>
                                          <p:spTgt spid="10">
                                            <p:graphicEl>
                                              <a:chart seriesIdx="-4" categoryIdx="31" bldStep="category"/>
                                            </p:graphicEl>
                                          </p:spTgt>
                                        </p:tgtEl>
                                        <p:attrNameLst>
                                          <p:attrName>ppt_x</p:attrName>
                                        </p:attrNameLst>
                                      </p:cBhvr>
                                      <p:tavLst>
                                        <p:tav tm="0">
                                          <p:val>
                                            <p:strVal val="0-#ppt_w/2"/>
                                          </p:val>
                                        </p:tav>
                                        <p:tav tm="100000">
                                          <p:val>
                                            <p:strVal val="#ppt_x"/>
                                          </p:val>
                                        </p:tav>
                                      </p:tavLst>
                                    </p:anim>
                                    <p:anim calcmode="lin" valueType="num">
                                      <p:cBhvr additive="base">
                                        <p:cTn id="374" dur="150" fill="hold"/>
                                        <p:tgtEl>
                                          <p:spTgt spid="10">
                                            <p:graphicEl>
                                              <a:chart seriesIdx="-4" categoryIdx="31" bldStep="category"/>
                                            </p:graphicEl>
                                          </p:spTgt>
                                        </p:tgtEl>
                                        <p:attrNameLst>
                                          <p:attrName>ppt_y</p:attrName>
                                        </p:attrNameLst>
                                      </p:cBhvr>
                                      <p:tavLst>
                                        <p:tav tm="0">
                                          <p:val>
                                            <p:strVal val="#ppt_y"/>
                                          </p:val>
                                        </p:tav>
                                        <p:tav tm="100000">
                                          <p:val>
                                            <p:strVal val="#ppt_y"/>
                                          </p:val>
                                        </p:tav>
                                      </p:tavLst>
                                    </p:anim>
                                  </p:childTnLst>
                                </p:cTn>
                              </p:par>
                            </p:childTnLst>
                          </p:cTn>
                        </p:par>
                        <p:par>
                          <p:cTn id="375" fill="hold">
                            <p:stCondLst>
                              <p:cond delay="4950"/>
                            </p:stCondLst>
                            <p:childTnLst>
                              <p:par>
                                <p:cTn id="376" presetID="2" presetClass="entr" presetSubtype="8" fill="hold" grpId="0" nodeType="afterEffect">
                                  <p:stCondLst>
                                    <p:cond delay="0"/>
                                  </p:stCondLst>
                                  <p:childTnLst>
                                    <p:set>
                                      <p:cBhvr>
                                        <p:cTn id="377" dur="1" fill="hold">
                                          <p:stCondLst>
                                            <p:cond delay="0"/>
                                          </p:stCondLst>
                                        </p:cTn>
                                        <p:tgtEl>
                                          <p:spTgt spid="10">
                                            <p:graphicEl>
                                              <a:chart seriesIdx="-4" categoryIdx="32" bldStep="category"/>
                                            </p:graphicEl>
                                          </p:spTgt>
                                        </p:tgtEl>
                                        <p:attrNameLst>
                                          <p:attrName>style.visibility</p:attrName>
                                        </p:attrNameLst>
                                      </p:cBhvr>
                                      <p:to>
                                        <p:strVal val="visible"/>
                                      </p:to>
                                    </p:set>
                                    <p:anim calcmode="lin" valueType="num">
                                      <p:cBhvr additive="base">
                                        <p:cTn id="378" dur="150" fill="hold"/>
                                        <p:tgtEl>
                                          <p:spTgt spid="10">
                                            <p:graphicEl>
                                              <a:chart seriesIdx="-4" categoryIdx="32" bldStep="category"/>
                                            </p:graphicEl>
                                          </p:spTgt>
                                        </p:tgtEl>
                                        <p:attrNameLst>
                                          <p:attrName>ppt_x</p:attrName>
                                        </p:attrNameLst>
                                      </p:cBhvr>
                                      <p:tavLst>
                                        <p:tav tm="0">
                                          <p:val>
                                            <p:strVal val="0-#ppt_w/2"/>
                                          </p:val>
                                        </p:tav>
                                        <p:tav tm="100000">
                                          <p:val>
                                            <p:strVal val="#ppt_x"/>
                                          </p:val>
                                        </p:tav>
                                      </p:tavLst>
                                    </p:anim>
                                    <p:anim calcmode="lin" valueType="num">
                                      <p:cBhvr additive="base">
                                        <p:cTn id="379" dur="150" fill="hold"/>
                                        <p:tgtEl>
                                          <p:spTgt spid="10">
                                            <p:graphicEl>
                                              <a:chart seriesIdx="-4" categoryIdx="32"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Graphic spid="10" grpId="0">
        <p:bldSub>
          <a:bldChart bld="category"/>
        </p:bldSub>
      </p:bldGraphic>
      <p:bldGraphic spid="10" grpId="1">
        <p:bldSub>
          <a:bldChart bld="category"/>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839D1246-EA95-F149-9963-985D7879D2E4}" type="slidenum">
              <a:rPr lang="en-US" smtClean="0"/>
              <a:t>18</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1051558861"/>
              </p:ext>
            </p:extLst>
          </p:nvPr>
        </p:nvGraphicFramePr>
        <p:xfrm>
          <a:off x="565150" y="506994"/>
          <a:ext cx="8007350" cy="540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98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8">
                                            <p:graphicEl>
                                              <a:dgm id="{B5D8D847-88B7-4938-97B8-026B0DCED625}"/>
                                            </p:graphicEl>
                                          </p:spTgt>
                                        </p:tgtEl>
                                        <p:attrNameLst>
                                          <p:attrName>style.visibility</p:attrName>
                                        </p:attrNameLst>
                                      </p:cBhvr>
                                      <p:to>
                                        <p:strVal val="visible"/>
                                      </p:to>
                                    </p:set>
                                    <p:animEffect transition="in" filter="wheel(3)">
                                      <p:cBhvr>
                                        <p:cTn id="7" dur="750"/>
                                        <p:tgtEl>
                                          <p:spTgt spid="8">
                                            <p:graphicEl>
                                              <a:dgm id="{B5D8D847-88B7-4938-97B8-026B0DCED625}"/>
                                            </p:graphicEl>
                                          </p:spTgt>
                                        </p:tgtEl>
                                      </p:cBhvr>
                                    </p:animEffect>
                                  </p:childTnLst>
                                </p:cTn>
                              </p:par>
                            </p:childTnLst>
                          </p:cTn>
                        </p:par>
                        <p:par>
                          <p:cTn id="8" fill="hold">
                            <p:stCondLst>
                              <p:cond delay="750"/>
                            </p:stCondLst>
                            <p:childTnLst>
                              <p:par>
                                <p:cTn id="9" presetID="21" presetClass="entr" presetSubtype="3" fill="hold" grpId="0" nodeType="afterEffect">
                                  <p:stCondLst>
                                    <p:cond delay="0"/>
                                  </p:stCondLst>
                                  <p:childTnLst>
                                    <p:set>
                                      <p:cBhvr>
                                        <p:cTn id="10" dur="1" fill="hold">
                                          <p:stCondLst>
                                            <p:cond delay="0"/>
                                          </p:stCondLst>
                                        </p:cTn>
                                        <p:tgtEl>
                                          <p:spTgt spid="8">
                                            <p:graphicEl>
                                              <a:dgm id="{2D6B16AB-1C9C-48C2-8AD1-29FA19ABA3D9}"/>
                                            </p:graphicEl>
                                          </p:spTgt>
                                        </p:tgtEl>
                                        <p:attrNameLst>
                                          <p:attrName>style.visibility</p:attrName>
                                        </p:attrNameLst>
                                      </p:cBhvr>
                                      <p:to>
                                        <p:strVal val="visible"/>
                                      </p:to>
                                    </p:set>
                                    <p:animEffect transition="in" filter="wheel(3)">
                                      <p:cBhvr>
                                        <p:cTn id="11" dur="750"/>
                                        <p:tgtEl>
                                          <p:spTgt spid="8">
                                            <p:graphicEl>
                                              <a:dgm id="{2D6B16AB-1C9C-48C2-8AD1-29FA19ABA3D9}"/>
                                            </p:graphicEl>
                                          </p:spTgt>
                                        </p:tgtEl>
                                      </p:cBhvr>
                                    </p:animEffect>
                                  </p:childTnLst>
                                </p:cTn>
                              </p:par>
                            </p:childTnLst>
                          </p:cTn>
                        </p:par>
                        <p:par>
                          <p:cTn id="12" fill="hold">
                            <p:stCondLst>
                              <p:cond delay="1500"/>
                            </p:stCondLst>
                            <p:childTnLst>
                              <p:par>
                                <p:cTn id="13" presetID="21" presetClass="entr" presetSubtype="3" fill="hold" grpId="0" nodeType="afterEffect">
                                  <p:stCondLst>
                                    <p:cond delay="0"/>
                                  </p:stCondLst>
                                  <p:childTnLst>
                                    <p:set>
                                      <p:cBhvr>
                                        <p:cTn id="14" dur="1" fill="hold">
                                          <p:stCondLst>
                                            <p:cond delay="0"/>
                                          </p:stCondLst>
                                        </p:cTn>
                                        <p:tgtEl>
                                          <p:spTgt spid="8">
                                            <p:graphicEl>
                                              <a:dgm id="{246024B8-B8C8-4254-B362-ECBBCE269827}"/>
                                            </p:graphicEl>
                                          </p:spTgt>
                                        </p:tgtEl>
                                        <p:attrNameLst>
                                          <p:attrName>style.visibility</p:attrName>
                                        </p:attrNameLst>
                                      </p:cBhvr>
                                      <p:to>
                                        <p:strVal val="visible"/>
                                      </p:to>
                                    </p:set>
                                    <p:animEffect transition="in" filter="wheel(3)">
                                      <p:cBhvr>
                                        <p:cTn id="15" dur="750"/>
                                        <p:tgtEl>
                                          <p:spTgt spid="8">
                                            <p:graphicEl>
                                              <a:dgm id="{246024B8-B8C8-4254-B362-ECBBCE269827}"/>
                                            </p:graphicEl>
                                          </p:spTgt>
                                        </p:tgtEl>
                                      </p:cBhvr>
                                    </p:animEffect>
                                  </p:childTnLst>
                                </p:cTn>
                              </p:par>
                            </p:childTnLst>
                          </p:cTn>
                        </p:par>
                        <p:par>
                          <p:cTn id="16" fill="hold">
                            <p:stCondLst>
                              <p:cond delay="2250"/>
                            </p:stCondLst>
                            <p:childTnLst>
                              <p:par>
                                <p:cTn id="17" presetID="21" presetClass="entr" presetSubtype="3" fill="hold" grpId="0" nodeType="afterEffect">
                                  <p:stCondLst>
                                    <p:cond delay="0"/>
                                  </p:stCondLst>
                                  <p:childTnLst>
                                    <p:set>
                                      <p:cBhvr>
                                        <p:cTn id="18" dur="1" fill="hold">
                                          <p:stCondLst>
                                            <p:cond delay="0"/>
                                          </p:stCondLst>
                                        </p:cTn>
                                        <p:tgtEl>
                                          <p:spTgt spid="8">
                                            <p:graphicEl>
                                              <a:dgm id="{E0F231F3-55D3-41C5-9064-88796A98A558}"/>
                                            </p:graphicEl>
                                          </p:spTgt>
                                        </p:tgtEl>
                                        <p:attrNameLst>
                                          <p:attrName>style.visibility</p:attrName>
                                        </p:attrNameLst>
                                      </p:cBhvr>
                                      <p:to>
                                        <p:strVal val="visible"/>
                                      </p:to>
                                    </p:set>
                                    <p:animEffect transition="in" filter="wheel(3)">
                                      <p:cBhvr>
                                        <p:cTn id="19" dur="750"/>
                                        <p:tgtEl>
                                          <p:spTgt spid="8">
                                            <p:graphicEl>
                                              <a:dgm id="{E0F231F3-55D3-41C5-9064-88796A98A558}"/>
                                            </p:graphicEl>
                                          </p:spTgt>
                                        </p:tgtEl>
                                      </p:cBhvr>
                                    </p:animEffect>
                                  </p:childTnLst>
                                </p:cTn>
                              </p:par>
                            </p:childTnLst>
                          </p:cTn>
                        </p:par>
                        <p:par>
                          <p:cTn id="20" fill="hold">
                            <p:stCondLst>
                              <p:cond delay="3000"/>
                            </p:stCondLst>
                            <p:childTnLst>
                              <p:par>
                                <p:cTn id="21" presetID="21" presetClass="entr" presetSubtype="3" fill="hold" grpId="0" nodeType="afterEffect">
                                  <p:stCondLst>
                                    <p:cond delay="0"/>
                                  </p:stCondLst>
                                  <p:childTnLst>
                                    <p:set>
                                      <p:cBhvr>
                                        <p:cTn id="22" dur="1" fill="hold">
                                          <p:stCondLst>
                                            <p:cond delay="0"/>
                                          </p:stCondLst>
                                        </p:cTn>
                                        <p:tgtEl>
                                          <p:spTgt spid="8">
                                            <p:graphicEl>
                                              <a:dgm id="{3E0BC6B4-740A-475A-AC07-78F7226C500D}"/>
                                            </p:graphicEl>
                                          </p:spTgt>
                                        </p:tgtEl>
                                        <p:attrNameLst>
                                          <p:attrName>style.visibility</p:attrName>
                                        </p:attrNameLst>
                                      </p:cBhvr>
                                      <p:to>
                                        <p:strVal val="visible"/>
                                      </p:to>
                                    </p:set>
                                    <p:animEffect transition="in" filter="wheel(3)">
                                      <p:cBhvr>
                                        <p:cTn id="23" dur="750"/>
                                        <p:tgtEl>
                                          <p:spTgt spid="8">
                                            <p:graphicEl>
                                              <a:dgm id="{3E0BC6B4-740A-475A-AC07-78F7226C500D}"/>
                                            </p:graphicEl>
                                          </p:spTgt>
                                        </p:tgtEl>
                                      </p:cBhvr>
                                    </p:animEffect>
                                  </p:childTnLst>
                                </p:cTn>
                              </p:par>
                            </p:childTnLst>
                          </p:cTn>
                        </p:par>
                        <p:par>
                          <p:cTn id="24" fill="hold">
                            <p:stCondLst>
                              <p:cond delay="3750"/>
                            </p:stCondLst>
                            <p:childTnLst>
                              <p:par>
                                <p:cTn id="25" presetID="21" presetClass="entr" presetSubtype="3" fill="hold" grpId="0" nodeType="afterEffect">
                                  <p:stCondLst>
                                    <p:cond delay="0"/>
                                  </p:stCondLst>
                                  <p:childTnLst>
                                    <p:set>
                                      <p:cBhvr>
                                        <p:cTn id="26" dur="1" fill="hold">
                                          <p:stCondLst>
                                            <p:cond delay="0"/>
                                          </p:stCondLst>
                                        </p:cTn>
                                        <p:tgtEl>
                                          <p:spTgt spid="8">
                                            <p:graphicEl>
                                              <a:dgm id="{9596F5CE-02D0-4BD9-8BEF-5A210DDCBB56}"/>
                                            </p:graphicEl>
                                          </p:spTgt>
                                        </p:tgtEl>
                                        <p:attrNameLst>
                                          <p:attrName>style.visibility</p:attrName>
                                        </p:attrNameLst>
                                      </p:cBhvr>
                                      <p:to>
                                        <p:strVal val="visible"/>
                                      </p:to>
                                    </p:set>
                                    <p:animEffect transition="in" filter="wheel(3)">
                                      <p:cBhvr>
                                        <p:cTn id="27" dur="750"/>
                                        <p:tgtEl>
                                          <p:spTgt spid="8">
                                            <p:graphicEl>
                                              <a:dgm id="{9596F5CE-02D0-4BD9-8BEF-5A210DDCBB56}"/>
                                            </p:graphicEl>
                                          </p:spTgt>
                                        </p:tgtEl>
                                      </p:cBhvr>
                                    </p:animEffect>
                                  </p:childTnLst>
                                </p:cTn>
                              </p:par>
                            </p:childTnLst>
                          </p:cTn>
                        </p:par>
                        <p:par>
                          <p:cTn id="28" fill="hold">
                            <p:stCondLst>
                              <p:cond delay="4500"/>
                            </p:stCondLst>
                            <p:childTnLst>
                              <p:par>
                                <p:cTn id="29" presetID="21" presetClass="entr" presetSubtype="3" fill="hold" grpId="0" nodeType="afterEffect">
                                  <p:stCondLst>
                                    <p:cond delay="0"/>
                                  </p:stCondLst>
                                  <p:childTnLst>
                                    <p:set>
                                      <p:cBhvr>
                                        <p:cTn id="30" dur="1" fill="hold">
                                          <p:stCondLst>
                                            <p:cond delay="0"/>
                                          </p:stCondLst>
                                        </p:cTn>
                                        <p:tgtEl>
                                          <p:spTgt spid="8">
                                            <p:graphicEl>
                                              <a:dgm id="{8797CEAF-6734-44C4-8178-1D611BFE57B2}"/>
                                            </p:graphicEl>
                                          </p:spTgt>
                                        </p:tgtEl>
                                        <p:attrNameLst>
                                          <p:attrName>style.visibility</p:attrName>
                                        </p:attrNameLst>
                                      </p:cBhvr>
                                      <p:to>
                                        <p:strVal val="visible"/>
                                      </p:to>
                                    </p:set>
                                    <p:animEffect transition="in" filter="wheel(3)">
                                      <p:cBhvr>
                                        <p:cTn id="31" dur="750"/>
                                        <p:tgtEl>
                                          <p:spTgt spid="8">
                                            <p:graphicEl>
                                              <a:dgm id="{8797CEAF-6734-44C4-8178-1D611BFE57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Chicago Key Economic Indicators &amp; Forecasts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19</a:t>
            </a:fld>
            <a:endParaRPr lang="en-US" dirty="0"/>
          </a:p>
        </p:txBody>
      </p:sp>
      <p:sp>
        <p:nvSpPr>
          <p:cNvPr id="4" name="Text Placeholder 3"/>
          <p:cNvSpPr>
            <a:spLocks noGrp="1"/>
          </p:cNvSpPr>
          <p:nvPr>
            <p:ph type="body" sz="quarter" idx="17"/>
          </p:nvPr>
        </p:nvSpPr>
        <p:spPr/>
        <p:txBody>
          <a:bodyPr/>
          <a:lstStyle/>
          <a:p>
            <a:endParaRPr lang="en-US"/>
          </a:p>
        </p:txBody>
      </p:sp>
      <p:graphicFrame>
        <p:nvGraphicFramePr>
          <p:cNvPr id="6" name="Content Placeholder 7"/>
          <p:cNvGraphicFramePr>
            <a:graphicFrameLocks noGrp="1"/>
          </p:cNvGraphicFramePr>
          <p:nvPr>
            <p:ph sz="half" idx="4294967295"/>
            <p:extLst>
              <p:ext uri="{D42A27DB-BD31-4B8C-83A1-F6EECF244321}">
                <p14:modId xmlns:p14="http://schemas.microsoft.com/office/powerpoint/2010/main" val="1582164613"/>
              </p:ext>
            </p:extLst>
          </p:nvPr>
        </p:nvGraphicFramePr>
        <p:xfrm>
          <a:off x="358559" y="1366094"/>
          <a:ext cx="44958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7"/>
          <p:cNvGraphicFramePr>
            <a:graphicFrameLocks noGrp="1"/>
          </p:cNvGraphicFramePr>
          <p:nvPr>
            <p:ph sz="half" idx="4294967295"/>
            <p:extLst>
              <p:ext uri="{D42A27DB-BD31-4B8C-83A1-F6EECF244321}">
                <p14:modId xmlns:p14="http://schemas.microsoft.com/office/powerpoint/2010/main" val="4205308455"/>
              </p:ext>
            </p:extLst>
          </p:nvPr>
        </p:nvGraphicFramePr>
        <p:xfrm>
          <a:off x="4962904" y="1289894"/>
          <a:ext cx="4043351"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016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6">
                                            <p:graphicEl>
                                              <a:chart seriesIdx="0" categoryIdx="-4" bldStep="series"/>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6">
                                            <p:graphicEl>
                                              <a:chart seriesIdx="1" categoryIdx="-4" bldStep="series"/>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6">
                                            <p:graphicEl>
                                              <a:chart seriesIdx="2" categoryIdx="-4" bldStep="series"/>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6">
                                            <p:graphicEl>
                                              <a:chart seriesIdx="3" categoryIdx="-4" bldStep="series"/>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7">
                                            <p:graphicEl>
                                              <a:chart seriesIdx="-3" categoryIdx="-3" bldStep="gridLegend"/>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7">
                                            <p:graphicEl>
                                              <a:chart seriesIdx="0" categoryIdx="-4" bldStep="series"/>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7">
                                            <p:graphicEl>
                                              <a:chart seriesIdx="1" categoryIdx="-4" bldStep="series"/>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249"/>
                                          </p:stCondLst>
                                        </p:cTn>
                                        <p:tgtEl>
                                          <p:spTgt spid="7">
                                            <p:graphicEl>
                                              <a:chart seriesIdx="2" categoryIdx="-4" bldStep="series"/>
                                            </p:graphicEl>
                                          </p:spTgt>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0"/>
                                  </p:stCondLst>
                                  <p:childTnLst>
                                    <p:set>
                                      <p:cBhvr>
                                        <p:cTn id="33" dur="1" fill="hold">
                                          <p:stCondLst>
                                            <p:cond delay="249"/>
                                          </p:stCondLst>
                                        </p:cTn>
                                        <p:tgtEl>
                                          <p:spTgt spid="7">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Graphic spid="7"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2</a:t>
            </a:fld>
            <a:endParaRPr lang="en-US"/>
          </a:p>
        </p:txBody>
      </p:sp>
      <p:sp>
        <p:nvSpPr>
          <p:cNvPr id="6" name="Content Placeholder 5"/>
          <p:cNvSpPr>
            <a:spLocks noGrp="1"/>
          </p:cNvSpPr>
          <p:nvPr>
            <p:ph sz="quarter" idx="18"/>
          </p:nvPr>
        </p:nvSpPr>
        <p:spPr>
          <a:xfrm>
            <a:off x="568205" y="1383028"/>
            <a:ext cx="8007588" cy="4538132"/>
          </a:xfrm>
        </p:spPr>
        <p:txBody>
          <a:bodyPr>
            <a:normAutofit/>
          </a:bodyPr>
          <a:lstStyle/>
          <a:p>
            <a:pPr marL="342900" indent="-342900">
              <a:spcAft>
                <a:spcPts val="1200"/>
              </a:spcAft>
              <a:buFont typeface="Arial" panose="020B0604020202020204" pitchFamily="34" charset="0"/>
              <a:buChar char="•"/>
            </a:pPr>
            <a:r>
              <a:rPr lang="en-US" sz="1800" dirty="0" smtClean="0"/>
              <a:t>National Economic Fundamentals – Our Base Forecast</a:t>
            </a:r>
          </a:p>
          <a:p>
            <a:pPr marL="342900" indent="-342900">
              <a:spcAft>
                <a:spcPts val="1200"/>
              </a:spcAft>
              <a:buFont typeface="Arial" panose="020B0604020202020204" pitchFamily="34" charset="0"/>
              <a:buChar char="•"/>
            </a:pPr>
            <a:r>
              <a:rPr lang="en-US" sz="1800" dirty="0" smtClean="0"/>
              <a:t>National Market Rate Fundamentals and Forecast</a:t>
            </a:r>
          </a:p>
          <a:p>
            <a:pPr marL="342900" indent="-342900">
              <a:spcAft>
                <a:spcPts val="1200"/>
              </a:spcAft>
              <a:buFont typeface="Arial" panose="020B0604020202020204" pitchFamily="34" charset="0"/>
              <a:buChar char="•"/>
            </a:pPr>
            <a:r>
              <a:rPr lang="en-US" sz="1800" dirty="0" smtClean="0"/>
              <a:t>Major Midwest Markets</a:t>
            </a:r>
          </a:p>
          <a:p>
            <a:pPr marL="875534" lvl="1" indent="-342900">
              <a:spcAft>
                <a:spcPts val="1200"/>
              </a:spcAft>
              <a:buFont typeface="Arial" panose="020B0604020202020204" pitchFamily="34" charset="0"/>
              <a:buChar char="•"/>
            </a:pPr>
            <a:r>
              <a:rPr lang="en-US" sz="1600" dirty="0" smtClean="0"/>
              <a:t>Chicago</a:t>
            </a:r>
            <a:endParaRPr lang="en-US" sz="1600" dirty="0" smtClean="0"/>
          </a:p>
          <a:p>
            <a:pPr marL="875534" lvl="1" indent="-342900">
              <a:spcAft>
                <a:spcPts val="1200"/>
              </a:spcAft>
              <a:buFont typeface="Arial" panose="020B0604020202020204" pitchFamily="34" charset="0"/>
              <a:buChar char="•"/>
            </a:pPr>
            <a:r>
              <a:rPr lang="en-US" sz="1600" dirty="0" smtClean="0"/>
              <a:t>Detroit</a:t>
            </a:r>
            <a:endParaRPr lang="en-US" sz="1600" dirty="0" smtClean="0"/>
          </a:p>
          <a:p>
            <a:pPr marL="875534" lvl="1" indent="-342900">
              <a:spcAft>
                <a:spcPts val="1200"/>
              </a:spcAft>
              <a:buFont typeface="Arial" panose="020B0604020202020204" pitchFamily="34" charset="0"/>
              <a:buChar char="•"/>
            </a:pPr>
            <a:r>
              <a:rPr lang="en-US" sz="1600" dirty="0" smtClean="0"/>
              <a:t>Minneapolis</a:t>
            </a:r>
          </a:p>
          <a:p>
            <a:pPr marL="342900" indent="-342900">
              <a:spcAft>
                <a:spcPts val="1200"/>
              </a:spcAft>
              <a:buFont typeface="Arial" panose="020B0604020202020204" pitchFamily="34" charset="0"/>
              <a:buChar char="•"/>
            </a:pPr>
            <a:r>
              <a:rPr lang="en-US" dirty="0"/>
              <a:t>Midwest Total Return and Risk-adjusted Return Comparisons</a:t>
            </a:r>
          </a:p>
          <a:p>
            <a:pPr marL="342900" indent="-342900">
              <a:spcAft>
                <a:spcPts val="1200"/>
              </a:spcAft>
              <a:buFont typeface="Arial" panose="020B0604020202020204" pitchFamily="34" charset="0"/>
              <a:buChar char="•"/>
            </a:pPr>
            <a:r>
              <a:rPr lang="en-US" dirty="0" smtClean="0"/>
              <a:t>CBD/Infill Performance: Columbus, Indianapolis, Milwaukee</a:t>
            </a:r>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spTree>
    <p:extLst>
      <p:ext uri="{BB962C8B-B14F-4D97-AF65-F5344CB8AC3E}">
        <p14:creationId xmlns:p14="http://schemas.microsoft.com/office/powerpoint/2010/main" val="358925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499"/>
                                          </p:stCondLst>
                                        </p:cTn>
                                        <p:tgtEl>
                                          <p:spTgt spid="6">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1499"/>
                                          </p:stCondLst>
                                        </p:cTn>
                                        <p:tgtEl>
                                          <p:spTgt spid="6">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1499"/>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1499"/>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1499"/>
                                          </p:stCondLst>
                                        </p:cTn>
                                        <p:tgtEl>
                                          <p:spTgt spid="6">
                                            <p:txEl>
                                              <p:pRg st="4" end="4"/>
                                            </p:txEl>
                                          </p:spTgt>
                                        </p:tgtEl>
                                        <p:attrNameLst>
                                          <p:attrName>style.visibility</p:attrName>
                                        </p:attrNameLst>
                                      </p:cBhvr>
                                      <p:to>
                                        <p:strVal val="visible"/>
                                      </p:to>
                                    </p:set>
                                  </p:childTnLst>
                                </p:cTn>
                              </p:par>
                            </p:childTnLst>
                          </p:cTn>
                        </p:par>
                        <p:par>
                          <p:cTn id="17" fill="hold">
                            <p:stCondLst>
                              <p:cond delay="4500"/>
                            </p:stCondLst>
                            <p:childTnLst>
                              <p:par>
                                <p:cTn id="18" presetID="1" presetClass="entr" presetSubtype="0" fill="hold" grpId="0" nodeType="afterEffect">
                                  <p:stCondLst>
                                    <p:cond delay="0"/>
                                  </p:stCondLst>
                                  <p:childTnLst>
                                    <p:set>
                                      <p:cBhvr>
                                        <p:cTn id="19" dur="1" fill="hold">
                                          <p:stCondLst>
                                            <p:cond delay="1499"/>
                                          </p:stCondLst>
                                        </p:cTn>
                                        <p:tgtEl>
                                          <p:spTgt spid="6">
                                            <p:txEl>
                                              <p:pRg st="5" end="5"/>
                                            </p:txEl>
                                          </p:spTgt>
                                        </p:tgtEl>
                                        <p:attrNameLst>
                                          <p:attrName>style.visibility</p:attrName>
                                        </p:attrNameLst>
                                      </p:cBhvr>
                                      <p:to>
                                        <p:strVal val="visible"/>
                                      </p:to>
                                    </p:set>
                                  </p:childTnLst>
                                </p:cTn>
                              </p:par>
                            </p:childTnLst>
                          </p:cTn>
                        </p:par>
                        <p:par>
                          <p:cTn id="20" fill="hold">
                            <p:stCondLst>
                              <p:cond delay="6000"/>
                            </p:stCondLst>
                            <p:childTnLst>
                              <p:par>
                                <p:cTn id="21" presetID="1" presetClass="entr" presetSubtype="0" fill="hold" grpId="0" nodeType="afterEffect">
                                  <p:stCondLst>
                                    <p:cond delay="0"/>
                                  </p:stCondLst>
                                  <p:childTnLst>
                                    <p:set>
                                      <p:cBhvr>
                                        <p:cTn id="22" dur="1" fill="hold">
                                          <p:stCondLst>
                                            <p:cond delay="1499"/>
                                          </p:stCondLst>
                                        </p:cTn>
                                        <p:tgtEl>
                                          <p:spTgt spid="6">
                                            <p:txEl>
                                              <p:pRg st="6" end="6"/>
                                            </p:txEl>
                                          </p:spTgt>
                                        </p:tgtEl>
                                        <p:attrNameLst>
                                          <p:attrName>style.visibility</p:attrName>
                                        </p:attrNameLst>
                                      </p:cBhvr>
                                      <p:to>
                                        <p:strVal val="visible"/>
                                      </p:to>
                                    </p:set>
                                  </p:childTnLst>
                                </p:cTn>
                              </p:par>
                            </p:childTnLst>
                          </p:cTn>
                        </p:par>
                        <p:par>
                          <p:cTn id="23" fill="hold">
                            <p:stCondLst>
                              <p:cond delay="7500"/>
                            </p:stCondLst>
                            <p:childTnLst>
                              <p:par>
                                <p:cTn id="24" presetID="1" presetClass="entr" presetSubtype="0" fill="hold" grpId="0" nodeType="afterEffect">
                                  <p:stCondLst>
                                    <p:cond delay="0"/>
                                  </p:stCondLst>
                                  <p:childTnLst>
                                    <p:set>
                                      <p:cBhvr>
                                        <p:cTn id="25" dur="1" fill="hold">
                                          <p:stCondLst>
                                            <p:cond delay="1499"/>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20</a:t>
            </a:fld>
            <a:endParaRPr lang="en-US" dirty="0"/>
          </a:p>
        </p:txBody>
      </p:sp>
      <p:sp>
        <p:nvSpPr>
          <p:cNvPr id="6" name="TextBox 5"/>
          <p:cNvSpPr txBox="1"/>
          <p:nvPr/>
        </p:nvSpPr>
        <p:spPr>
          <a:xfrm>
            <a:off x="534987" y="549952"/>
            <a:ext cx="8305800" cy="369332"/>
          </a:xfrm>
          <a:prstGeom prst="rect">
            <a:avLst/>
          </a:prstGeom>
          <a:noFill/>
        </p:spPr>
        <p:txBody>
          <a:bodyPr wrap="square" rtlCol="0">
            <a:spAutoFit/>
          </a:bodyPr>
          <a:lstStyle/>
          <a:p>
            <a:r>
              <a:rPr lang="en-US" sz="1800" dirty="0" smtClean="0">
                <a:solidFill>
                  <a:schemeClr val="bg1"/>
                </a:solidFill>
                <a:latin typeface="+mj-lt"/>
              </a:rPr>
              <a:t>METRO CHICAGO SUPPLY AND DEMAND</a:t>
            </a:r>
            <a:endParaRPr lang="en-US" sz="1800" dirty="0">
              <a:solidFill>
                <a:schemeClr val="bg1"/>
              </a:solidFill>
              <a:latin typeface="+mj-lt"/>
            </a:endParaRPr>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1808604685"/>
              </p:ext>
            </p:extLst>
          </p:nvPr>
        </p:nvGraphicFramePr>
        <p:xfrm>
          <a:off x="279574" y="742384"/>
          <a:ext cx="8577281" cy="5334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000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9">
                                            <p:graphicEl>
                                              <a:chart seriesIdx="-4" categoryIdx="0" bldStep="category"/>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4" categoryIdx="1" bldStep="category"/>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9">
                                            <p:graphicEl>
                                              <a:chart seriesIdx="-4" categoryIdx="2" bldStep="category"/>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9">
                                            <p:graphicEl>
                                              <a:chart seriesIdx="-4" categoryIdx="3" bldStep="category"/>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1" nodeType="afterEffect">
                                  <p:stCondLst>
                                    <p:cond delay="0"/>
                                  </p:stCondLst>
                                  <p:childTnLst>
                                    <p:set>
                                      <p:cBhvr>
                                        <p:cTn id="21" dur="1" fill="hold">
                                          <p:stCondLst>
                                            <p:cond delay="249"/>
                                          </p:stCondLst>
                                        </p:cTn>
                                        <p:tgtEl>
                                          <p:spTgt spid="9">
                                            <p:graphicEl>
                                              <a:chart seriesIdx="-4" categoryIdx="0" bldStep="category"/>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1" nodeType="afterEffect">
                                  <p:stCondLst>
                                    <p:cond delay="0"/>
                                  </p:stCondLst>
                                  <p:childTnLst>
                                    <p:set>
                                      <p:cBhvr>
                                        <p:cTn id="24" dur="1" fill="hold">
                                          <p:stCondLst>
                                            <p:cond delay="249"/>
                                          </p:stCondLst>
                                        </p:cTn>
                                        <p:tgtEl>
                                          <p:spTgt spid="9">
                                            <p:graphicEl>
                                              <a:chart seriesIdx="-4" categoryIdx="1" bldStep="category"/>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1" nodeType="afterEffect">
                                  <p:stCondLst>
                                    <p:cond delay="0"/>
                                  </p:stCondLst>
                                  <p:childTnLst>
                                    <p:set>
                                      <p:cBhvr>
                                        <p:cTn id="27" dur="1" fill="hold">
                                          <p:stCondLst>
                                            <p:cond delay="249"/>
                                          </p:stCondLst>
                                        </p:cTn>
                                        <p:tgtEl>
                                          <p:spTgt spid="9">
                                            <p:graphicEl>
                                              <a:chart seriesIdx="-4" categoryIdx="2" bldStep="category"/>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1" nodeType="afterEffect">
                                  <p:stCondLst>
                                    <p:cond delay="0"/>
                                  </p:stCondLst>
                                  <p:childTnLst>
                                    <p:set>
                                      <p:cBhvr>
                                        <p:cTn id="30" dur="1" fill="hold">
                                          <p:stCondLst>
                                            <p:cond delay="249"/>
                                          </p:stCondLst>
                                        </p:cTn>
                                        <p:tgtEl>
                                          <p:spTgt spid="9">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Graphic spid="9" grpId="1">
        <p:bldSub>
          <a:bldChart bld="category"/>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21</a:t>
            </a:fld>
            <a:endParaRPr lang="en-US" dirty="0"/>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1531237111"/>
              </p:ext>
            </p:extLst>
          </p:nvPr>
        </p:nvGraphicFramePr>
        <p:xfrm>
          <a:off x="279574" y="742384"/>
          <a:ext cx="8577281" cy="4767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3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additive="base">
                                        <p:cTn id="7" dur="500" fill="hold"/>
                                        <p:tgtEl>
                                          <p:spTgt spid="9">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graphicEl>
                                              <a:chart seriesIdx="-4" categoryIdx="0" bldStep="category"/>
                                            </p:graphicEl>
                                          </p:spTgt>
                                        </p:tgtEl>
                                        <p:attrNameLst>
                                          <p:attrName>style.visibility</p:attrName>
                                        </p:attrNameLst>
                                      </p:cBhvr>
                                      <p:to>
                                        <p:strVal val="visible"/>
                                      </p:to>
                                    </p:set>
                                    <p:anim calcmode="lin" valueType="num">
                                      <p:cBhvr additive="base">
                                        <p:cTn id="12" dur="500" fill="hold"/>
                                        <p:tgtEl>
                                          <p:spTgt spid="9">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graphicEl>
                                              <a:chart seriesIdx="-4" categoryIdx="1" bldStep="category"/>
                                            </p:graphicEl>
                                          </p:spTgt>
                                        </p:tgtEl>
                                        <p:attrNameLst>
                                          <p:attrName>style.visibility</p:attrName>
                                        </p:attrNameLst>
                                      </p:cBhvr>
                                      <p:to>
                                        <p:strVal val="visible"/>
                                      </p:to>
                                    </p:set>
                                    <p:anim calcmode="lin" valueType="num">
                                      <p:cBhvr additive="base">
                                        <p:cTn id="17" dur="500" fill="hold"/>
                                        <p:tgtEl>
                                          <p:spTgt spid="9">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graphicEl>
                                              <a:chart seriesIdx="-4" categoryIdx="2" bldStep="category"/>
                                            </p:graphicEl>
                                          </p:spTgt>
                                        </p:tgtEl>
                                        <p:attrNameLst>
                                          <p:attrName>style.visibility</p:attrName>
                                        </p:attrNameLst>
                                      </p:cBhvr>
                                      <p:to>
                                        <p:strVal val="visible"/>
                                      </p:to>
                                    </p:set>
                                    <p:anim calcmode="lin" valueType="num">
                                      <p:cBhvr additive="base">
                                        <p:cTn id="22" dur="500" fill="hold"/>
                                        <p:tgtEl>
                                          <p:spTgt spid="9">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9">
                                            <p:graphicEl>
                                              <a:chart seriesIdx="-4" categoryIdx="3" bldStep="category"/>
                                            </p:graphicEl>
                                          </p:spTgt>
                                        </p:tgtEl>
                                        <p:attrNameLst>
                                          <p:attrName>style.visibility</p:attrName>
                                        </p:attrNameLst>
                                      </p:cBhvr>
                                      <p:to>
                                        <p:strVal val="visible"/>
                                      </p:to>
                                    </p:set>
                                    <p:anim calcmode="lin" valueType="num">
                                      <p:cBhvr additive="base">
                                        <p:cTn id="27" dur="500" fill="hold"/>
                                        <p:tgtEl>
                                          <p:spTgt spid="9">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graphicEl>
                                              <a:chart seriesIdx="-4" categoryIdx="3" bldStep="category"/>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graphicEl>
                                              <a:chart seriesIdx="-4" categoryIdx="4" bldStep="category"/>
                                            </p:graphicEl>
                                          </p:spTgt>
                                        </p:tgtEl>
                                        <p:attrNameLst>
                                          <p:attrName>style.visibility</p:attrName>
                                        </p:attrNameLst>
                                      </p:cBhvr>
                                      <p:to>
                                        <p:strVal val="visible"/>
                                      </p:to>
                                    </p:set>
                                    <p:anim calcmode="lin" valueType="num">
                                      <p:cBhvr additive="base">
                                        <p:cTn id="32" dur="500" fill="hold"/>
                                        <p:tgtEl>
                                          <p:spTgt spid="9">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
                                            <p:graphicEl>
                                              <a:chart seriesIdx="-4" categoryIdx="4"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276225"/>
            <a:ext cx="8077249" cy="823913"/>
          </a:xfrm>
        </p:spPr>
        <p:txBody>
          <a:bodyPr>
            <a:normAutofit/>
          </a:bodyPr>
          <a:lstStyle/>
          <a:p>
            <a:r>
              <a:rPr lang="en-US" sz="3100" dirty="0" smtClean="0"/>
              <a:t>Chicago:  Effective Rent Growth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22</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2421836222"/>
              </p:ext>
            </p:extLst>
          </p:nvPr>
        </p:nvGraphicFramePr>
        <p:xfrm>
          <a:off x="568324" y="1100137"/>
          <a:ext cx="8007350" cy="4738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8324" y="6000750"/>
            <a:ext cx="7867484" cy="276999"/>
          </a:xfrm>
          <a:prstGeom prst="rect">
            <a:avLst/>
          </a:prstGeom>
          <a:noFill/>
        </p:spPr>
        <p:txBody>
          <a:bodyPr wrap="square" rtlCol="0">
            <a:spAutoFit/>
          </a:bodyPr>
          <a:lstStyle/>
          <a:p>
            <a:r>
              <a:rPr lang="en-US" sz="1200" dirty="0" smtClean="0"/>
              <a:t>Payroll growth, the rate of change of occupied stock growth and occupancy change^3 are significant.</a:t>
            </a:r>
            <a:endParaRPr lang="en-US" sz="1200" dirty="0"/>
          </a:p>
        </p:txBody>
      </p:sp>
    </p:spTree>
    <p:extLst>
      <p:ext uri="{BB962C8B-B14F-4D97-AF65-F5344CB8AC3E}">
        <p14:creationId xmlns:p14="http://schemas.microsoft.com/office/powerpoint/2010/main" val="11010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500"/>
                                        <p:tgtEl>
                                          <p:spTgt spid="10">
                                            <p:graphicEl>
                                              <a:chart seriesIdx="-3" categoryIdx="-3" bldStep="gridLegend"/>
                                            </p:graphicEl>
                                          </p:spTgt>
                                        </p:tgtEl>
                                      </p:cBhvr>
                                    </p:animEffect>
                                    <p:anim calcmode="lin" valueType="num">
                                      <p:cBhvr>
                                        <p:cTn id="8" dur="500" fill="hold"/>
                                        <p:tgtEl>
                                          <p:spTgt spid="1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500" fill="hold"/>
                                        <p:tgtEl>
                                          <p:spTgt spid="1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fade">
                                      <p:cBhvr>
                                        <p:cTn id="13" dur="500"/>
                                        <p:tgtEl>
                                          <p:spTgt spid="10">
                                            <p:graphicEl>
                                              <a:chart seriesIdx="0" categoryIdx="-4" bldStep="series"/>
                                            </p:graphicEl>
                                          </p:spTgt>
                                        </p:tgtEl>
                                      </p:cBhvr>
                                    </p:animEffect>
                                    <p:anim calcmode="lin" valueType="num">
                                      <p:cBhvr>
                                        <p:cTn id="14" dur="500" fill="hold"/>
                                        <p:tgtEl>
                                          <p:spTgt spid="10">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5" dur="500" fill="hold"/>
                                        <p:tgtEl>
                                          <p:spTgt spid="10">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fade">
                                      <p:cBhvr>
                                        <p:cTn id="19" dur="500"/>
                                        <p:tgtEl>
                                          <p:spTgt spid="10">
                                            <p:graphicEl>
                                              <a:chart seriesIdx="1" categoryIdx="-4" bldStep="series"/>
                                            </p:graphicEl>
                                          </p:spTgt>
                                        </p:tgtEl>
                                      </p:cBhvr>
                                    </p:animEffect>
                                    <p:anim calcmode="lin" valueType="num">
                                      <p:cBhvr>
                                        <p:cTn id="20" dur="500" fill="hold"/>
                                        <p:tgtEl>
                                          <p:spTgt spid="10">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1" dur="500" fill="hold"/>
                                        <p:tgtEl>
                                          <p:spTgt spid="10">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fade">
                                      <p:cBhvr>
                                        <p:cTn id="25" dur="500"/>
                                        <p:tgtEl>
                                          <p:spTgt spid="10">
                                            <p:graphicEl>
                                              <a:chart seriesIdx="2" categoryIdx="-4" bldStep="series"/>
                                            </p:graphicEl>
                                          </p:spTgt>
                                        </p:tgtEl>
                                      </p:cBhvr>
                                    </p:animEffect>
                                    <p:anim calcmode="lin" valueType="num">
                                      <p:cBhvr>
                                        <p:cTn id="26" dur="500" fill="hold"/>
                                        <p:tgtEl>
                                          <p:spTgt spid="10">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27" dur="500" fill="hold"/>
                                        <p:tgtEl>
                                          <p:spTgt spid="10">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fade">
                                      <p:cBhvr>
                                        <p:cTn id="31" dur="500"/>
                                        <p:tgtEl>
                                          <p:spTgt spid="10">
                                            <p:graphicEl>
                                              <a:chart seriesIdx="3" categoryIdx="-4" bldStep="series"/>
                                            </p:graphicEl>
                                          </p:spTgt>
                                        </p:tgtEl>
                                      </p:cBhvr>
                                    </p:animEffect>
                                    <p:anim calcmode="lin" valueType="num">
                                      <p:cBhvr>
                                        <p:cTn id="32" dur="500" fill="hold"/>
                                        <p:tgtEl>
                                          <p:spTgt spid="10">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33" dur="500" fill="hold"/>
                                        <p:tgtEl>
                                          <p:spTgt spid="10">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 presetClass="entr" presetSubtype="0" fill="hold" grpId="1" nodeType="afterEffect">
                                  <p:stCondLst>
                                    <p:cond delay="0"/>
                                  </p:stCondLst>
                                  <p:childTnLst>
                                    <p:set>
                                      <p:cBhvr>
                                        <p:cTn id="36" dur="1" fill="hold">
                                          <p:stCondLst>
                                            <p:cond delay="499"/>
                                          </p:stCondLst>
                                        </p:cTn>
                                        <p:tgtEl>
                                          <p:spTgt spid="10">
                                            <p:graphicEl>
                                              <a:chart seriesIdx="-3" categoryIdx="-3" bldStep="gridLegend"/>
                                            </p:graphicEl>
                                          </p:spTgt>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1" nodeType="afterEffect">
                                  <p:stCondLst>
                                    <p:cond delay="0"/>
                                  </p:stCondLst>
                                  <p:childTnLst>
                                    <p:set>
                                      <p:cBhvr>
                                        <p:cTn id="39" dur="1" fill="hold">
                                          <p:stCondLst>
                                            <p:cond delay="499"/>
                                          </p:stCondLst>
                                        </p:cTn>
                                        <p:tgtEl>
                                          <p:spTgt spid="10">
                                            <p:graphicEl>
                                              <a:chart seriesIdx="0" categoryIdx="-4" bldStep="series"/>
                                            </p:graphicEl>
                                          </p:spTgt>
                                        </p:tgtEl>
                                        <p:attrNameLst>
                                          <p:attrName>style.visibility</p:attrName>
                                        </p:attrNameLst>
                                      </p:cBhvr>
                                      <p:to>
                                        <p:strVal val="visible"/>
                                      </p:to>
                                    </p:set>
                                  </p:childTnLst>
                                </p:cTn>
                              </p:par>
                            </p:childTnLst>
                          </p:cTn>
                        </p:par>
                        <p:par>
                          <p:cTn id="40" fill="hold">
                            <p:stCondLst>
                              <p:cond delay="3500"/>
                            </p:stCondLst>
                            <p:childTnLst>
                              <p:par>
                                <p:cTn id="41" presetID="1" presetClass="entr" presetSubtype="0" fill="hold" grpId="1" nodeType="afterEffect">
                                  <p:stCondLst>
                                    <p:cond delay="0"/>
                                  </p:stCondLst>
                                  <p:childTnLst>
                                    <p:set>
                                      <p:cBhvr>
                                        <p:cTn id="42" dur="1" fill="hold">
                                          <p:stCondLst>
                                            <p:cond delay="499"/>
                                          </p:stCondLst>
                                        </p:cTn>
                                        <p:tgtEl>
                                          <p:spTgt spid="10">
                                            <p:graphicEl>
                                              <a:chart seriesIdx="1" categoryIdx="-4" bldStep="series"/>
                                            </p:graphicEl>
                                          </p:spTgt>
                                        </p:tgtEl>
                                        <p:attrNameLst>
                                          <p:attrName>style.visibility</p:attrName>
                                        </p:attrNameLst>
                                      </p:cBhvr>
                                      <p:to>
                                        <p:strVal val="visible"/>
                                      </p:to>
                                    </p:set>
                                  </p:childTnLst>
                                </p:cTn>
                              </p:par>
                            </p:childTnLst>
                          </p:cTn>
                        </p:par>
                        <p:par>
                          <p:cTn id="43" fill="hold">
                            <p:stCondLst>
                              <p:cond delay="4000"/>
                            </p:stCondLst>
                            <p:childTnLst>
                              <p:par>
                                <p:cTn id="44" presetID="1" presetClass="entr" presetSubtype="0" fill="hold" grpId="1" nodeType="afterEffect">
                                  <p:stCondLst>
                                    <p:cond delay="0"/>
                                  </p:stCondLst>
                                  <p:childTnLst>
                                    <p:set>
                                      <p:cBhvr>
                                        <p:cTn id="45" dur="1" fill="hold">
                                          <p:stCondLst>
                                            <p:cond delay="499"/>
                                          </p:stCondLst>
                                        </p:cTn>
                                        <p:tgtEl>
                                          <p:spTgt spid="10">
                                            <p:graphicEl>
                                              <a:chart seriesIdx="2" categoryIdx="-4" bldStep="series"/>
                                            </p:graphicEl>
                                          </p:spTgt>
                                        </p:tgtEl>
                                        <p:attrNameLst>
                                          <p:attrName>style.visibility</p:attrName>
                                        </p:attrNameLst>
                                      </p:cBhvr>
                                      <p:to>
                                        <p:strVal val="visible"/>
                                      </p:to>
                                    </p:set>
                                  </p:childTnLst>
                                </p:cTn>
                              </p:par>
                            </p:childTnLst>
                          </p:cTn>
                        </p:par>
                        <p:par>
                          <p:cTn id="46" fill="hold">
                            <p:stCondLst>
                              <p:cond delay="4500"/>
                            </p:stCondLst>
                            <p:childTnLst>
                              <p:par>
                                <p:cTn id="47" presetID="1" presetClass="entr" presetSubtype="0" fill="hold" grpId="1" nodeType="afterEffect">
                                  <p:stCondLst>
                                    <p:cond delay="0"/>
                                  </p:stCondLst>
                                  <p:childTnLst>
                                    <p:set>
                                      <p:cBhvr>
                                        <p:cTn id="48" dur="1" fill="hold">
                                          <p:stCondLst>
                                            <p:cond delay="499"/>
                                          </p:stCondLst>
                                        </p:cTn>
                                        <p:tgtEl>
                                          <p:spTgt spid="10">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Graphic spid="10" grpId="1">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23</a:t>
            </a:fld>
            <a:endParaRPr lang="en-US" dirty="0"/>
          </a:p>
        </p:txBody>
      </p:sp>
      <p:sp>
        <p:nvSpPr>
          <p:cNvPr id="7" name="TextBox 6"/>
          <p:cNvSpPr txBox="1"/>
          <p:nvPr/>
        </p:nvSpPr>
        <p:spPr>
          <a:xfrm>
            <a:off x="534987" y="346841"/>
            <a:ext cx="8305800" cy="954107"/>
          </a:xfrm>
          <a:prstGeom prst="rect">
            <a:avLst/>
          </a:prstGeom>
          <a:noFill/>
        </p:spPr>
        <p:txBody>
          <a:bodyPr wrap="square" rtlCol="0">
            <a:spAutoFit/>
          </a:bodyPr>
          <a:lstStyle/>
          <a:p>
            <a:r>
              <a:rPr lang="en-US" sz="2800" dirty="0" smtClean="0">
                <a:solidFill>
                  <a:schemeClr val="accent1"/>
                </a:solidFill>
                <a:latin typeface="Museo Sans 500" panose="02000000000000000000" pitchFamily="2" charset="77"/>
                <a:ea typeface="+mj-ea"/>
                <a:cs typeface="+mj-cs"/>
              </a:rPr>
              <a:t>Chicago Supply </a:t>
            </a:r>
            <a:r>
              <a:rPr lang="en-US" sz="2800" dirty="0">
                <a:solidFill>
                  <a:schemeClr val="accent1"/>
                </a:solidFill>
                <a:latin typeface="Museo Sans 500" panose="02000000000000000000" pitchFamily="2" charset="77"/>
                <a:ea typeface="+mj-ea"/>
                <a:cs typeface="+mj-cs"/>
              </a:rPr>
              <a:t>2019 – </a:t>
            </a:r>
            <a:r>
              <a:rPr lang="en-US" sz="2800" dirty="0" smtClean="0">
                <a:solidFill>
                  <a:schemeClr val="accent1"/>
                </a:solidFill>
                <a:latin typeface="Museo Sans 500" panose="02000000000000000000" pitchFamily="2" charset="77"/>
                <a:ea typeface="+mj-ea"/>
                <a:cs typeface="+mj-cs"/>
              </a:rPr>
              <a:t>2020:  Urban Core v. Other </a:t>
            </a:r>
            <a:r>
              <a:rPr lang="en-US" sz="2800" dirty="0" smtClean="0">
                <a:solidFill>
                  <a:schemeClr val="accent1"/>
                </a:solidFill>
                <a:latin typeface="Museo Sans 500" panose="02000000000000000000" pitchFamily="2" charset="77"/>
                <a:ea typeface="+mj-ea"/>
                <a:cs typeface="+mj-cs"/>
              </a:rPr>
              <a:t>Metro</a:t>
            </a:r>
            <a:r>
              <a:rPr lang="en-US" sz="1800" dirty="0" smtClean="0">
                <a:solidFill>
                  <a:schemeClr val="bg1"/>
                </a:solidFill>
                <a:latin typeface="+mj-lt"/>
              </a:rPr>
              <a:t> </a:t>
            </a:r>
            <a:r>
              <a:rPr lang="en-US" sz="1800" dirty="0" smtClean="0">
                <a:solidFill>
                  <a:schemeClr val="bg1"/>
                </a:solidFill>
                <a:latin typeface="+mj-lt"/>
              </a:rPr>
              <a:t>SUPPLY (CITY WEST, LOOP, GOLD COAST)</a:t>
            </a:r>
            <a:endParaRPr lang="en-US" sz="1800" dirty="0">
              <a:solidFill>
                <a:schemeClr val="bg1"/>
              </a:solidFill>
              <a:latin typeface="+mj-lt"/>
            </a:endParaRPr>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1691277409"/>
              </p:ext>
            </p:extLst>
          </p:nvPr>
        </p:nvGraphicFramePr>
        <p:xfrm>
          <a:off x="4535646" y="1654787"/>
          <a:ext cx="4126422"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7"/>
          <p:cNvGraphicFramePr>
            <a:graphicFrameLocks/>
          </p:cNvGraphicFramePr>
          <p:nvPr>
            <p:extLst>
              <p:ext uri="{D42A27DB-BD31-4B8C-83A1-F6EECF244321}">
                <p14:modId xmlns:p14="http://schemas.microsoft.com/office/powerpoint/2010/main" val="4067542025"/>
              </p:ext>
            </p:extLst>
          </p:nvPr>
        </p:nvGraphicFramePr>
        <p:xfrm>
          <a:off x="409224" y="1693752"/>
          <a:ext cx="4126422"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3"/>
          <p:cNvSpPr>
            <a:spLocks noGrp="1"/>
          </p:cNvSpPr>
          <p:nvPr>
            <p:ph sz="half" idx="4294967295"/>
          </p:nvPr>
        </p:nvSpPr>
        <p:spPr>
          <a:xfrm>
            <a:off x="237064" y="5444905"/>
            <a:ext cx="8508584" cy="727654"/>
          </a:xfrm>
          <a:prstGeom prst="rect">
            <a:avLst/>
          </a:prstGeom>
        </p:spPr>
        <p:txBody>
          <a:bodyPr>
            <a:normAutofit fontScale="70000" lnSpcReduction="20000"/>
          </a:bodyPr>
          <a:lstStyle/>
          <a:p>
            <a:r>
              <a:rPr lang="en-US" dirty="0" smtClean="0"/>
              <a:t>According to Reis, more than 50% of Chicago supply completed in 2017 and 2018 was delivered to the City West, Gold Coast and Loop submarkets.  In the next two years, this figure is expected to decrease to 42%.  By 2021-2022, the figure is projected to be less than 15%.</a:t>
            </a:r>
            <a:endParaRPr lang="en-US" dirty="0"/>
          </a:p>
        </p:txBody>
      </p:sp>
    </p:spTree>
    <p:extLst>
      <p:ext uri="{BB962C8B-B14F-4D97-AF65-F5344CB8AC3E}">
        <p14:creationId xmlns:p14="http://schemas.microsoft.com/office/powerpoint/2010/main" val="4076512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128586"/>
            <a:ext cx="8077249" cy="823913"/>
          </a:xfrm>
        </p:spPr>
        <p:txBody>
          <a:bodyPr>
            <a:normAutofit/>
          </a:bodyPr>
          <a:lstStyle/>
          <a:p>
            <a:r>
              <a:rPr lang="en-US" sz="2000" dirty="0" smtClean="0"/>
              <a:t>Core Urban Chicago: Loop, Near Westside, Near North, South Loop and Gold Coast U/C Supply (100+ Unit Buildings)</a:t>
            </a:r>
            <a:endParaRPr lang="en-US" sz="2000" dirty="0"/>
          </a:p>
        </p:txBody>
      </p:sp>
      <p:sp>
        <p:nvSpPr>
          <p:cNvPr id="4" name="Slide Number Placeholder 3"/>
          <p:cNvSpPr>
            <a:spLocks noGrp="1"/>
          </p:cNvSpPr>
          <p:nvPr>
            <p:ph type="sldNum" sz="quarter" idx="15"/>
          </p:nvPr>
        </p:nvSpPr>
        <p:spPr/>
        <p:txBody>
          <a:bodyPr/>
          <a:lstStyle/>
          <a:p>
            <a:fld id="{839D1246-EA95-F149-9963-985D7879D2E4}" type="slidenum">
              <a:rPr lang="en-US" smtClean="0"/>
              <a:t>24</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pic>
        <p:nvPicPr>
          <p:cNvPr id="7" name="Picture 6" descr="Map - Microsoft Streets &amp; Trips"/>
          <p:cNvPicPr>
            <a:picLocks noChangeAspect="1"/>
          </p:cNvPicPr>
          <p:nvPr/>
        </p:nvPicPr>
        <p:blipFill rotWithShape="1">
          <a:blip r:embed="rId3">
            <a:extLst>
              <a:ext uri="{28A0092B-C50C-407E-A947-70E740481C1C}">
                <a14:useLocalDpi xmlns:a14="http://schemas.microsoft.com/office/drawing/2010/main" val="0"/>
              </a:ext>
            </a:extLst>
          </a:blip>
          <a:srcRect l="25104" t="13142" r="6875" b="2066"/>
          <a:stretch/>
        </p:blipFill>
        <p:spPr>
          <a:xfrm>
            <a:off x="152399" y="952499"/>
            <a:ext cx="8458201" cy="5291233"/>
          </a:xfrm>
          <a:prstGeom prst="rect">
            <a:avLst/>
          </a:prstGeom>
        </p:spPr>
      </p:pic>
      <p:sp>
        <p:nvSpPr>
          <p:cNvPr id="8" name="TextBox 7"/>
          <p:cNvSpPr txBox="1"/>
          <p:nvPr/>
        </p:nvSpPr>
        <p:spPr>
          <a:xfrm>
            <a:off x="6953251" y="3819525"/>
            <a:ext cx="1448040" cy="1569660"/>
          </a:xfrm>
          <a:prstGeom prst="rect">
            <a:avLst/>
          </a:prstGeom>
          <a:noFill/>
        </p:spPr>
        <p:txBody>
          <a:bodyPr wrap="square" rtlCol="0">
            <a:spAutoFit/>
          </a:bodyPr>
          <a:lstStyle/>
          <a:p>
            <a:r>
              <a:rPr lang="en-US" sz="1200" b="1" dirty="0" smtClean="0">
                <a:solidFill>
                  <a:schemeClr val="bg1"/>
                </a:solidFill>
              </a:rPr>
              <a:t>Total U/C Pipeline ~5,600 units or about 10% of current inventory.</a:t>
            </a:r>
          </a:p>
          <a:p>
            <a:endParaRPr lang="en-US" sz="1200" b="1" dirty="0">
              <a:solidFill>
                <a:schemeClr val="bg1"/>
              </a:solidFill>
            </a:endParaRPr>
          </a:p>
          <a:p>
            <a:r>
              <a:rPr lang="en-US" sz="1200" b="1" dirty="0" smtClean="0">
                <a:solidFill>
                  <a:schemeClr val="bg1"/>
                </a:solidFill>
              </a:rPr>
              <a:t>Last year, absorption totaled  ~ 5,000 units.</a:t>
            </a:r>
            <a:endParaRPr lang="en-US" sz="1200" dirty="0">
              <a:solidFill>
                <a:schemeClr val="bg1"/>
              </a:solidFill>
            </a:endParaRPr>
          </a:p>
        </p:txBody>
      </p:sp>
    </p:spTree>
    <p:extLst>
      <p:ext uri="{BB962C8B-B14F-4D97-AF65-F5344CB8AC3E}">
        <p14:creationId xmlns:p14="http://schemas.microsoft.com/office/powerpoint/2010/main" val="3884263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Chicago Core Submarket Supply Trends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25</a:t>
            </a:fld>
            <a:endParaRPr lang="en-US" dirty="0"/>
          </a:p>
        </p:txBody>
      </p:sp>
      <p:sp>
        <p:nvSpPr>
          <p:cNvPr id="4" name="Text Placeholder 3"/>
          <p:cNvSpPr>
            <a:spLocks noGrp="1"/>
          </p:cNvSpPr>
          <p:nvPr>
            <p:ph type="body" sz="quarter" idx="17"/>
          </p:nvPr>
        </p:nvSpPr>
        <p:spPr/>
        <p:txBody>
          <a:bodyPr/>
          <a:lstStyle/>
          <a:p>
            <a:endParaRPr lang="en-US"/>
          </a:p>
        </p:txBody>
      </p:sp>
      <p:graphicFrame>
        <p:nvGraphicFramePr>
          <p:cNvPr id="6" name="Content Placeholder 9"/>
          <p:cNvGraphicFramePr>
            <a:graphicFrameLocks noGrp="1"/>
          </p:cNvGraphicFramePr>
          <p:nvPr>
            <p:ph sz="quarter" idx="18"/>
            <p:extLst>
              <p:ext uri="{D42A27DB-BD31-4B8C-83A1-F6EECF244321}">
                <p14:modId xmlns:p14="http://schemas.microsoft.com/office/powerpoint/2010/main" val="3599350186"/>
              </p:ext>
            </p:extLst>
          </p:nvPr>
        </p:nvGraphicFramePr>
        <p:xfrm>
          <a:off x="358559" y="1278171"/>
          <a:ext cx="8007350" cy="4747846"/>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bwMode="auto">
          <a:xfrm>
            <a:off x="5314950" y="2857500"/>
            <a:ext cx="1733550" cy="2381250"/>
          </a:xfrm>
          <a:prstGeom prst="ellipse">
            <a:avLst/>
          </a:pr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Tree>
    <p:extLst>
      <p:ext uri="{BB962C8B-B14F-4D97-AF65-F5344CB8AC3E}">
        <p14:creationId xmlns:p14="http://schemas.microsoft.com/office/powerpoint/2010/main" val="125094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7" dur="350" fill="hold"/>
                                        <p:tgtEl>
                                          <p:spTgt spid="6">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350" fill="hold"/>
                                        <p:tgtEl>
                                          <p:spTgt spid="6">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2" presetClass="entr" presetSubtype="8" fill="hold" grpId="0" nodeType="afterEffect">
                                  <p:stCondLst>
                                    <p:cond delay="0"/>
                                  </p:stCondLst>
                                  <p:childTnLst>
                                    <p:set>
                                      <p:cBhvr>
                                        <p:cTn id="11" dur="1" fill="hold">
                                          <p:stCondLst>
                                            <p:cond delay="0"/>
                                          </p:stCondLst>
                                        </p:cTn>
                                        <p:tgtEl>
                                          <p:spTgt spid="6">
                                            <p:graphicEl>
                                              <a:chart seriesIdx="0" categoryIdx="0" bldStep="ptInSeries"/>
                                            </p:graphicEl>
                                          </p:spTgt>
                                        </p:tgtEl>
                                        <p:attrNameLst>
                                          <p:attrName>style.visibility</p:attrName>
                                        </p:attrNameLst>
                                      </p:cBhvr>
                                      <p:to>
                                        <p:strVal val="visible"/>
                                      </p:to>
                                    </p:set>
                                    <p:anim calcmode="lin" valueType="num">
                                      <p:cBhvr additive="base">
                                        <p:cTn id="12" dur="350" fill="hold"/>
                                        <p:tgtEl>
                                          <p:spTgt spid="6">
                                            <p:graphicEl>
                                              <a:chart seriesIdx="0" categoryIdx="0" bldStep="ptInSeries"/>
                                            </p:graphicEl>
                                          </p:spTgt>
                                        </p:tgtEl>
                                        <p:attrNameLst>
                                          <p:attrName>ppt_x</p:attrName>
                                        </p:attrNameLst>
                                      </p:cBhvr>
                                      <p:tavLst>
                                        <p:tav tm="0">
                                          <p:val>
                                            <p:strVal val="0-#ppt_w/2"/>
                                          </p:val>
                                        </p:tav>
                                        <p:tav tm="100000">
                                          <p:val>
                                            <p:strVal val="#ppt_x"/>
                                          </p:val>
                                        </p:tav>
                                      </p:tavLst>
                                    </p:anim>
                                    <p:anim calcmode="lin" valueType="num">
                                      <p:cBhvr additive="base">
                                        <p:cTn id="13" dur="350" fill="hold"/>
                                        <p:tgtEl>
                                          <p:spTgt spid="6">
                                            <p:graphicEl>
                                              <a:chart seriesIdx="0" categoryIdx="0" bldStep="ptInSeries"/>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700"/>
                            </p:stCondLst>
                            <p:childTnLst>
                              <p:par>
                                <p:cTn id="15" presetID="2" presetClass="entr" presetSubtype="8" fill="hold" grpId="0" nodeType="afterEffect">
                                  <p:stCondLst>
                                    <p:cond delay="0"/>
                                  </p:stCondLst>
                                  <p:childTnLst>
                                    <p:set>
                                      <p:cBhvr>
                                        <p:cTn id="16" dur="1" fill="hold">
                                          <p:stCondLst>
                                            <p:cond delay="0"/>
                                          </p:stCondLst>
                                        </p:cTn>
                                        <p:tgtEl>
                                          <p:spTgt spid="6">
                                            <p:graphicEl>
                                              <a:chart seriesIdx="0" categoryIdx="1" bldStep="ptInSeries"/>
                                            </p:graphicEl>
                                          </p:spTgt>
                                        </p:tgtEl>
                                        <p:attrNameLst>
                                          <p:attrName>style.visibility</p:attrName>
                                        </p:attrNameLst>
                                      </p:cBhvr>
                                      <p:to>
                                        <p:strVal val="visible"/>
                                      </p:to>
                                    </p:set>
                                    <p:anim calcmode="lin" valueType="num">
                                      <p:cBhvr additive="base">
                                        <p:cTn id="17" dur="350" fill="hold"/>
                                        <p:tgtEl>
                                          <p:spTgt spid="6">
                                            <p:graphicEl>
                                              <a:chart seriesIdx="0" categoryIdx="1" bldStep="ptInSeries"/>
                                            </p:graphicEl>
                                          </p:spTgt>
                                        </p:tgtEl>
                                        <p:attrNameLst>
                                          <p:attrName>ppt_x</p:attrName>
                                        </p:attrNameLst>
                                      </p:cBhvr>
                                      <p:tavLst>
                                        <p:tav tm="0">
                                          <p:val>
                                            <p:strVal val="0-#ppt_w/2"/>
                                          </p:val>
                                        </p:tav>
                                        <p:tav tm="100000">
                                          <p:val>
                                            <p:strVal val="#ppt_x"/>
                                          </p:val>
                                        </p:tav>
                                      </p:tavLst>
                                    </p:anim>
                                    <p:anim calcmode="lin" valueType="num">
                                      <p:cBhvr additive="base">
                                        <p:cTn id="18" dur="350" fill="hold"/>
                                        <p:tgtEl>
                                          <p:spTgt spid="6">
                                            <p:graphicEl>
                                              <a:chart seriesIdx="0" categoryIdx="1" bldStep="ptInSeries"/>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050"/>
                            </p:stCondLst>
                            <p:childTnLst>
                              <p:par>
                                <p:cTn id="20" presetID="2" presetClass="entr" presetSubtype="8" fill="hold" grpId="0" nodeType="afterEffect">
                                  <p:stCondLst>
                                    <p:cond delay="0"/>
                                  </p:stCondLst>
                                  <p:childTnLst>
                                    <p:set>
                                      <p:cBhvr>
                                        <p:cTn id="21" dur="1" fill="hold">
                                          <p:stCondLst>
                                            <p:cond delay="0"/>
                                          </p:stCondLst>
                                        </p:cTn>
                                        <p:tgtEl>
                                          <p:spTgt spid="6">
                                            <p:graphicEl>
                                              <a:chart seriesIdx="0" categoryIdx="2" bldStep="ptInSeries"/>
                                            </p:graphicEl>
                                          </p:spTgt>
                                        </p:tgtEl>
                                        <p:attrNameLst>
                                          <p:attrName>style.visibility</p:attrName>
                                        </p:attrNameLst>
                                      </p:cBhvr>
                                      <p:to>
                                        <p:strVal val="visible"/>
                                      </p:to>
                                    </p:set>
                                    <p:anim calcmode="lin" valueType="num">
                                      <p:cBhvr additive="base">
                                        <p:cTn id="22" dur="350" fill="hold"/>
                                        <p:tgtEl>
                                          <p:spTgt spid="6">
                                            <p:graphicEl>
                                              <a:chart seriesIdx="0" categoryIdx="2" bldStep="ptInSeries"/>
                                            </p:graphicEl>
                                          </p:spTgt>
                                        </p:tgtEl>
                                        <p:attrNameLst>
                                          <p:attrName>ppt_x</p:attrName>
                                        </p:attrNameLst>
                                      </p:cBhvr>
                                      <p:tavLst>
                                        <p:tav tm="0">
                                          <p:val>
                                            <p:strVal val="0-#ppt_w/2"/>
                                          </p:val>
                                        </p:tav>
                                        <p:tav tm="100000">
                                          <p:val>
                                            <p:strVal val="#ppt_x"/>
                                          </p:val>
                                        </p:tav>
                                      </p:tavLst>
                                    </p:anim>
                                    <p:anim calcmode="lin" valueType="num">
                                      <p:cBhvr additive="base">
                                        <p:cTn id="23" dur="350" fill="hold"/>
                                        <p:tgtEl>
                                          <p:spTgt spid="6">
                                            <p:graphicEl>
                                              <a:chart seriesIdx="0" categoryIdx="2" bldStep="ptInSeries"/>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1400"/>
                            </p:stCondLst>
                            <p:childTnLst>
                              <p:par>
                                <p:cTn id="25" presetID="2" presetClass="entr" presetSubtype="8" fill="hold" grpId="0" nodeType="afterEffect">
                                  <p:stCondLst>
                                    <p:cond delay="0"/>
                                  </p:stCondLst>
                                  <p:childTnLst>
                                    <p:set>
                                      <p:cBhvr>
                                        <p:cTn id="26" dur="1" fill="hold">
                                          <p:stCondLst>
                                            <p:cond delay="0"/>
                                          </p:stCondLst>
                                        </p:cTn>
                                        <p:tgtEl>
                                          <p:spTgt spid="6">
                                            <p:graphicEl>
                                              <a:chart seriesIdx="0" categoryIdx="3" bldStep="ptInSeries"/>
                                            </p:graphicEl>
                                          </p:spTgt>
                                        </p:tgtEl>
                                        <p:attrNameLst>
                                          <p:attrName>style.visibility</p:attrName>
                                        </p:attrNameLst>
                                      </p:cBhvr>
                                      <p:to>
                                        <p:strVal val="visible"/>
                                      </p:to>
                                    </p:set>
                                    <p:anim calcmode="lin" valueType="num">
                                      <p:cBhvr additive="base">
                                        <p:cTn id="27" dur="350" fill="hold"/>
                                        <p:tgtEl>
                                          <p:spTgt spid="6">
                                            <p:graphicEl>
                                              <a:chart seriesIdx="0" categoryIdx="3" bldStep="ptInSeries"/>
                                            </p:graphicEl>
                                          </p:spTgt>
                                        </p:tgtEl>
                                        <p:attrNameLst>
                                          <p:attrName>ppt_x</p:attrName>
                                        </p:attrNameLst>
                                      </p:cBhvr>
                                      <p:tavLst>
                                        <p:tav tm="0">
                                          <p:val>
                                            <p:strVal val="0-#ppt_w/2"/>
                                          </p:val>
                                        </p:tav>
                                        <p:tav tm="100000">
                                          <p:val>
                                            <p:strVal val="#ppt_x"/>
                                          </p:val>
                                        </p:tav>
                                      </p:tavLst>
                                    </p:anim>
                                    <p:anim calcmode="lin" valueType="num">
                                      <p:cBhvr additive="base">
                                        <p:cTn id="28" dur="350" fill="hold"/>
                                        <p:tgtEl>
                                          <p:spTgt spid="6">
                                            <p:graphicEl>
                                              <a:chart seriesIdx="0" categoryIdx="3" bldStep="ptInSeries"/>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2" presetClass="entr" presetSubtype="8" fill="hold" grpId="0" nodeType="afterEffect">
                                  <p:stCondLst>
                                    <p:cond delay="0"/>
                                  </p:stCondLst>
                                  <p:childTnLst>
                                    <p:set>
                                      <p:cBhvr>
                                        <p:cTn id="31" dur="1" fill="hold">
                                          <p:stCondLst>
                                            <p:cond delay="0"/>
                                          </p:stCondLst>
                                        </p:cTn>
                                        <p:tgtEl>
                                          <p:spTgt spid="6">
                                            <p:graphicEl>
                                              <a:chart seriesIdx="0" categoryIdx="4" bldStep="ptInSeries"/>
                                            </p:graphicEl>
                                          </p:spTgt>
                                        </p:tgtEl>
                                        <p:attrNameLst>
                                          <p:attrName>style.visibility</p:attrName>
                                        </p:attrNameLst>
                                      </p:cBhvr>
                                      <p:to>
                                        <p:strVal val="visible"/>
                                      </p:to>
                                    </p:set>
                                    <p:anim calcmode="lin" valueType="num">
                                      <p:cBhvr additive="base">
                                        <p:cTn id="32" dur="350" fill="hold"/>
                                        <p:tgtEl>
                                          <p:spTgt spid="6">
                                            <p:graphicEl>
                                              <a:chart seriesIdx="0" categoryIdx="4" bldStep="ptInSeries"/>
                                            </p:graphicEl>
                                          </p:spTgt>
                                        </p:tgtEl>
                                        <p:attrNameLst>
                                          <p:attrName>ppt_x</p:attrName>
                                        </p:attrNameLst>
                                      </p:cBhvr>
                                      <p:tavLst>
                                        <p:tav tm="0">
                                          <p:val>
                                            <p:strVal val="0-#ppt_w/2"/>
                                          </p:val>
                                        </p:tav>
                                        <p:tav tm="100000">
                                          <p:val>
                                            <p:strVal val="#ppt_x"/>
                                          </p:val>
                                        </p:tav>
                                      </p:tavLst>
                                    </p:anim>
                                    <p:anim calcmode="lin" valueType="num">
                                      <p:cBhvr additive="base">
                                        <p:cTn id="33" dur="350" fill="hold"/>
                                        <p:tgtEl>
                                          <p:spTgt spid="6">
                                            <p:graphicEl>
                                              <a:chart seriesIdx="0" categoryIdx="4" bldStep="ptInSeries"/>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2100"/>
                            </p:stCondLst>
                            <p:childTnLst>
                              <p:par>
                                <p:cTn id="35" presetID="2" presetClass="entr" presetSubtype="8" fill="hold" grpId="0" nodeType="afterEffect">
                                  <p:stCondLst>
                                    <p:cond delay="0"/>
                                  </p:stCondLst>
                                  <p:childTnLst>
                                    <p:set>
                                      <p:cBhvr>
                                        <p:cTn id="36" dur="1" fill="hold">
                                          <p:stCondLst>
                                            <p:cond delay="0"/>
                                          </p:stCondLst>
                                        </p:cTn>
                                        <p:tgtEl>
                                          <p:spTgt spid="6">
                                            <p:graphicEl>
                                              <a:chart seriesIdx="0" categoryIdx="5" bldStep="ptInSeries"/>
                                            </p:graphicEl>
                                          </p:spTgt>
                                        </p:tgtEl>
                                        <p:attrNameLst>
                                          <p:attrName>style.visibility</p:attrName>
                                        </p:attrNameLst>
                                      </p:cBhvr>
                                      <p:to>
                                        <p:strVal val="visible"/>
                                      </p:to>
                                    </p:set>
                                    <p:anim calcmode="lin" valueType="num">
                                      <p:cBhvr additive="base">
                                        <p:cTn id="37" dur="350" fill="hold"/>
                                        <p:tgtEl>
                                          <p:spTgt spid="6">
                                            <p:graphicEl>
                                              <a:chart seriesIdx="0" categoryIdx="5" bldStep="ptInSeries"/>
                                            </p:graphicEl>
                                          </p:spTgt>
                                        </p:tgtEl>
                                        <p:attrNameLst>
                                          <p:attrName>ppt_x</p:attrName>
                                        </p:attrNameLst>
                                      </p:cBhvr>
                                      <p:tavLst>
                                        <p:tav tm="0">
                                          <p:val>
                                            <p:strVal val="0-#ppt_w/2"/>
                                          </p:val>
                                        </p:tav>
                                        <p:tav tm="100000">
                                          <p:val>
                                            <p:strVal val="#ppt_x"/>
                                          </p:val>
                                        </p:tav>
                                      </p:tavLst>
                                    </p:anim>
                                    <p:anim calcmode="lin" valueType="num">
                                      <p:cBhvr additive="base">
                                        <p:cTn id="38" dur="350" fill="hold"/>
                                        <p:tgtEl>
                                          <p:spTgt spid="6">
                                            <p:graphicEl>
                                              <a:chart seriesIdx="0" categoryIdx="5" bldStep="ptInSeries"/>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2450"/>
                            </p:stCondLst>
                            <p:childTnLst>
                              <p:par>
                                <p:cTn id="40" presetID="2" presetClass="entr" presetSubtype="8" fill="hold" grpId="0" nodeType="afterEffect">
                                  <p:stCondLst>
                                    <p:cond delay="0"/>
                                  </p:stCondLst>
                                  <p:childTnLst>
                                    <p:set>
                                      <p:cBhvr>
                                        <p:cTn id="41" dur="1" fill="hold">
                                          <p:stCondLst>
                                            <p:cond delay="0"/>
                                          </p:stCondLst>
                                        </p:cTn>
                                        <p:tgtEl>
                                          <p:spTgt spid="6">
                                            <p:graphicEl>
                                              <a:chart seriesIdx="0" categoryIdx="6" bldStep="ptInSeries"/>
                                            </p:graphicEl>
                                          </p:spTgt>
                                        </p:tgtEl>
                                        <p:attrNameLst>
                                          <p:attrName>style.visibility</p:attrName>
                                        </p:attrNameLst>
                                      </p:cBhvr>
                                      <p:to>
                                        <p:strVal val="visible"/>
                                      </p:to>
                                    </p:set>
                                    <p:anim calcmode="lin" valueType="num">
                                      <p:cBhvr additive="base">
                                        <p:cTn id="42" dur="350" fill="hold"/>
                                        <p:tgtEl>
                                          <p:spTgt spid="6">
                                            <p:graphicEl>
                                              <a:chart seriesIdx="0" categoryIdx="6" bldStep="ptInSeries"/>
                                            </p:graphicEl>
                                          </p:spTgt>
                                        </p:tgtEl>
                                        <p:attrNameLst>
                                          <p:attrName>ppt_x</p:attrName>
                                        </p:attrNameLst>
                                      </p:cBhvr>
                                      <p:tavLst>
                                        <p:tav tm="0">
                                          <p:val>
                                            <p:strVal val="0-#ppt_w/2"/>
                                          </p:val>
                                        </p:tav>
                                        <p:tav tm="100000">
                                          <p:val>
                                            <p:strVal val="#ppt_x"/>
                                          </p:val>
                                        </p:tav>
                                      </p:tavLst>
                                    </p:anim>
                                    <p:anim calcmode="lin" valueType="num">
                                      <p:cBhvr additive="base">
                                        <p:cTn id="43" dur="350" fill="hold"/>
                                        <p:tgtEl>
                                          <p:spTgt spid="6">
                                            <p:graphicEl>
                                              <a:chart seriesIdx="0" categoryIdx="6" bldStep="ptInSeries"/>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2800"/>
                            </p:stCondLst>
                            <p:childTnLst>
                              <p:par>
                                <p:cTn id="45" presetID="2" presetClass="entr" presetSubtype="8" fill="hold" grpId="0" nodeType="afterEffect">
                                  <p:stCondLst>
                                    <p:cond delay="0"/>
                                  </p:stCondLst>
                                  <p:childTnLst>
                                    <p:set>
                                      <p:cBhvr>
                                        <p:cTn id="46" dur="1" fill="hold">
                                          <p:stCondLst>
                                            <p:cond delay="0"/>
                                          </p:stCondLst>
                                        </p:cTn>
                                        <p:tgtEl>
                                          <p:spTgt spid="6">
                                            <p:graphicEl>
                                              <a:chart seriesIdx="0" categoryIdx="7" bldStep="ptInSeries"/>
                                            </p:graphicEl>
                                          </p:spTgt>
                                        </p:tgtEl>
                                        <p:attrNameLst>
                                          <p:attrName>style.visibility</p:attrName>
                                        </p:attrNameLst>
                                      </p:cBhvr>
                                      <p:to>
                                        <p:strVal val="visible"/>
                                      </p:to>
                                    </p:set>
                                    <p:anim calcmode="lin" valueType="num">
                                      <p:cBhvr additive="base">
                                        <p:cTn id="47" dur="350" fill="hold"/>
                                        <p:tgtEl>
                                          <p:spTgt spid="6">
                                            <p:graphicEl>
                                              <a:chart seriesIdx="0" categoryIdx="7" bldStep="ptInSeries"/>
                                            </p:graphicEl>
                                          </p:spTgt>
                                        </p:tgtEl>
                                        <p:attrNameLst>
                                          <p:attrName>ppt_x</p:attrName>
                                        </p:attrNameLst>
                                      </p:cBhvr>
                                      <p:tavLst>
                                        <p:tav tm="0">
                                          <p:val>
                                            <p:strVal val="0-#ppt_w/2"/>
                                          </p:val>
                                        </p:tav>
                                        <p:tav tm="100000">
                                          <p:val>
                                            <p:strVal val="#ppt_x"/>
                                          </p:val>
                                        </p:tav>
                                      </p:tavLst>
                                    </p:anim>
                                    <p:anim calcmode="lin" valueType="num">
                                      <p:cBhvr additive="base">
                                        <p:cTn id="48" dur="350" fill="hold"/>
                                        <p:tgtEl>
                                          <p:spTgt spid="6">
                                            <p:graphicEl>
                                              <a:chart seriesIdx="0" categoryIdx="7" bldStep="ptInSeries"/>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3150"/>
                            </p:stCondLst>
                            <p:childTnLst>
                              <p:par>
                                <p:cTn id="50" presetID="2" presetClass="entr" presetSubtype="8" fill="hold" grpId="0" nodeType="afterEffect">
                                  <p:stCondLst>
                                    <p:cond delay="0"/>
                                  </p:stCondLst>
                                  <p:childTnLst>
                                    <p:set>
                                      <p:cBhvr>
                                        <p:cTn id="51" dur="1" fill="hold">
                                          <p:stCondLst>
                                            <p:cond delay="0"/>
                                          </p:stCondLst>
                                        </p:cTn>
                                        <p:tgtEl>
                                          <p:spTgt spid="6">
                                            <p:graphicEl>
                                              <a:chart seriesIdx="0" categoryIdx="8" bldStep="ptInSeries"/>
                                            </p:graphicEl>
                                          </p:spTgt>
                                        </p:tgtEl>
                                        <p:attrNameLst>
                                          <p:attrName>style.visibility</p:attrName>
                                        </p:attrNameLst>
                                      </p:cBhvr>
                                      <p:to>
                                        <p:strVal val="visible"/>
                                      </p:to>
                                    </p:set>
                                    <p:anim calcmode="lin" valueType="num">
                                      <p:cBhvr additive="base">
                                        <p:cTn id="52" dur="350" fill="hold"/>
                                        <p:tgtEl>
                                          <p:spTgt spid="6">
                                            <p:graphicEl>
                                              <a:chart seriesIdx="0" categoryIdx="8" bldStep="ptInSeries"/>
                                            </p:graphicEl>
                                          </p:spTgt>
                                        </p:tgtEl>
                                        <p:attrNameLst>
                                          <p:attrName>ppt_x</p:attrName>
                                        </p:attrNameLst>
                                      </p:cBhvr>
                                      <p:tavLst>
                                        <p:tav tm="0">
                                          <p:val>
                                            <p:strVal val="0-#ppt_w/2"/>
                                          </p:val>
                                        </p:tav>
                                        <p:tav tm="100000">
                                          <p:val>
                                            <p:strVal val="#ppt_x"/>
                                          </p:val>
                                        </p:tav>
                                      </p:tavLst>
                                    </p:anim>
                                    <p:anim calcmode="lin" valueType="num">
                                      <p:cBhvr additive="base">
                                        <p:cTn id="53" dur="350" fill="hold"/>
                                        <p:tgtEl>
                                          <p:spTgt spid="6">
                                            <p:graphicEl>
                                              <a:chart seriesIdx="0" categoryIdx="8" bldStep="ptInSeries"/>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6">
                                            <p:graphicEl>
                                              <a:chart seriesIdx="0" categoryIdx="9" bldStep="ptInSeries"/>
                                            </p:graphicEl>
                                          </p:spTgt>
                                        </p:tgtEl>
                                        <p:attrNameLst>
                                          <p:attrName>style.visibility</p:attrName>
                                        </p:attrNameLst>
                                      </p:cBhvr>
                                      <p:to>
                                        <p:strVal val="visible"/>
                                      </p:to>
                                    </p:set>
                                    <p:anim calcmode="lin" valueType="num">
                                      <p:cBhvr additive="base">
                                        <p:cTn id="57" dur="350" fill="hold"/>
                                        <p:tgtEl>
                                          <p:spTgt spid="6">
                                            <p:graphicEl>
                                              <a:chart seriesIdx="0" categoryIdx="9" bldStep="ptInSeries"/>
                                            </p:graphicEl>
                                          </p:spTgt>
                                        </p:tgtEl>
                                        <p:attrNameLst>
                                          <p:attrName>ppt_x</p:attrName>
                                        </p:attrNameLst>
                                      </p:cBhvr>
                                      <p:tavLst>
                                        <p:tav tm="0">
                                          <p:val>
                                            <p:strVal val="0-#ppt_w/2"/>
                                          </p:val>
                                        </p:tav>
                                        <p:tav tm="100000">
                                          <p:val>
                                            <p:strVal val="#ppt_x"/>
                                          </p:val>
                                        </p:tav>
                                      </p:tavLst>
                                    </p:anim>
                                    <p:anim calcmode="lin" valueType="num">
                                      <p:cBhvr additive="base">
                                        <p:cTn id="58" dur="350" fill="hold"/>
                                        <p:tgtEl>
                                          <p:spTgt spid="6">
                                            <p:graphicEl>
                                              <a:chart seriesIdx="0" categoryIdx="9" bldStep="ptInSeries"/>
                                            </p:graphicEl>
                                          </p:spTgt>
                                        </p:tgtEl>
                                        <p:attrNameLst>
                                          <p:attrName>ppt_y</p:attrName>
                                        </p:attrNameLst>
                                      </p:cBhvr>
                                      <p:tavLst>
                                        <p:tav tm="0">
                                          <p:val>
                                            <p:strVal val="#ppt_y"/>
                                          </p:val>
                                        </p:tav>
                                        <p:tav tm="100000">
                                          <p:val>
                                            <p:strVal val="#ppt_y"/>
                                          </p:val>
                                        </p:tav>
                                      </p:tavLst>
                                    </p:anim>
                                  </p:childTnLst>
                                </p:cTn>
                              </p:par>
                            </p:childTnLst>
                          </p:cTn>
                        </p:par>
                        <p:par>
                          <p:cTn id="59" fill="hold">
                            <p:stCondLst>
                              <p:cond delay="3850"/>
                            </p:stCondLst>
                            <p:childTnLst>
                              <p:par>
                                <p:cTn id="60" presetID="2" presetClass="entr" presetSubtype="8" fill="hold" grpId="0" nodeType="afterEffect">
                                  <p:stCondLst>
                                    <p:cond delay="0"/>
                                  </p:stCondLst>
                                  <p:childTnLst>
                                    <p:set>
                                      <p:cBhvr>
                                        <p:cTn id="61" dur="1" fill="hold">
                                          <p:stCondLst>
                                            <p:cond delay="0"/>
                                          </p:stCondLst>
                                        </p:cTn>
                                        <p:tgtEl>
                                          <p:spTgt spid="6">
                                            <p:graphicEl>
                                              <a:chart seriesIdx="0" categoryIdx="10" bldStep="ptInSeries"/>
                                            </p:graphicEl>
                                          </p:spTgt>
                                        </p:tgtEl>
                                        <p:attrNameLst>
                                          <p:attrName>style.visibility</p:attrName>
                                        </p:attrNameLst>
                                      </p:cBhvr>
                                      <p:to>
                                        <p:strVal val="visible"/>
                                      </p:to>
                                    </p:set>
                                    <p:anim calcmode="lin" valueType="num">
                                      <p:cBhvr additive="base">
                                        <p:cTn id="62" dur="350" fill="hold"/>
                                        <p:tgtEl>
                                          <p:spTgt spid="6">
                                            <p:graphicEl>
                                              <a:chart seriesIdx="0" categoryIdx="10" bldStep="ptInSeries"/>
                                            </p:graphicEl>
                                          </p:spTgt>
                                        </p:tgtEl>
                                        <p:attrNameLst>
                                          <p:attrName>ppt_x</p:attrName>
                                        </p:attrNameLst>
                                      </p:cBhvr>
                                      <p:tavLst>
                                        <p:tav tm="0">
                                          <p:val>
                                            <p:strVal val="0-#ppt_w/2"/>
                                          </p:val>
                                        </p:tav>
                                        <p:tav tm="100000">
                                          <p:val>
                                            <p:strVal val="#ppt_x"/>
                                          </p:val>
                                        </p:tav>
                                      </p:tavLst>
                                    </p:anim>
                                    <p:anim calcmode="lin" valueType="num">
                                      <p:cBhvr additive="base">
                                        <p:cTn id="63" dur="350" fill="hold"/>
                                        <p:tgtEl>
                                          <p:spTgt spid="6">
                                            <p:graphicEl>
                                              <a:chart seriesIdx="0" categoryIdx="10" bldStep="ptInSeries"/>
                                            </p:graphicEl>
                                          </p:spTgt>
                                        </p:tgtEl>
                                        <p:attrNameLst>
                                          <p:attrName>ppt_y</p:attrName>
                                        </p:attrNameLst>
                                      </p:cBhvr>
                                      <p:tavLst>
                                        <p:tav tm="0">
                                          <p:val>
                                            <p:strVal val="#ppt_y"/>
                                          </p:val>
                                        </p:tav>
                                        <p:tav tm="100000">
                                          <p:val>
                                            <p:strVal val="#ppt_y"/>
                                          </p:val>
                                        </p:tav>
                                      </p:tavLst>
                                    </p:anim>
                                  </p:childTnLst>
                                </p:cTn>
                              </p:par>
                            </p:childTnLst>
                          </p:cTn>
                        </p:par>
                        <p:par>
                          <p:cTn id="64" fill="hold">
                            <p:stCondLst>
                              <p:cond delay="4200"/>
                            </p:stCondLst>
                            <p:childTnLst>
                              <p:par>
                                <p:cTn id="65" presetID="2" presetClass="entr" presetSubtype="8" fill="hold" grpId="0" nodeType="afterEffect">
                                  <p:stCondLst>
                                    <p:cond delay="0"/>
                                  </p:stCondLst>
                                  <p:childTnLst>
                                    <p:set>
                                      <p:cBhvr>
                                        <p:cTn id="66" dur="1" fill="hold">
                                          <p:stCondLst>
                                            <p:cond delay="0"/>
                                          </p:stCondLst>
                                        </p:cTn>
                                        <p:tgtEl>
                                          <p:spTgt spid="6">
                                            <p:graphicEl>
                                              <a:chart seriesIdx="0" categoryIdx="11" bldStep="ptInSeries"/>
                                            </p:graphicEl>
                                          </p:spTgt>
                                        </p:tgtEl>
                                        <p:attrNameLst>
                                          <p:attrName>style.visibility</p:attrName>
                                        </p:attrNameLst>
                                      </p:cBhvr>
                                      <p:to>
                                        <p:strVal val="visible"/>
                                      </p:to>
                                    </p:set>
                                    <p:anim calcmode="lin" valueType="num">
                                      <p:cBhvr additive="base">
                                        <p:cTn id="67" dur="350" fill="hold"/>
                                        <p:tgtEl>
                                          <p:spTgt spid="6">
                                            <p:graphicEl>
                                              <a:chart seriesIdx="0" categoryIdx="11" bldStep="ptInSeries"/>
                                            </p:graphicEl>
                                          </p:spTgt>
                                        </p:tgtEl>
                                        <p:attrNameLst>
                                          <p:attrName>ppt_x</p:attrName>
                                        </p:attrNameLst>
                                      </p:cBhvr>
                                      <p:tavLst>
                                        <p:tav tm="0">
                                          <p:val>
                                            <p:strVal val="0-#ppt_w/2"/>
                                          </p:val>
                                        </p:tav>
                                        <p:tav tm="100000">
                                          <p:val>
                                            <p:strVal val="#ppt_x"/>
                                          </p:val>
                                        </p:tav>
                                      </p:tavLst>
                                    </p:anim>
                                    <p:anim calcmode="lin" valueType="num">
                                      <p:cBhvr additive="base">
                                        <p:cTn id="68" dur="350" fill="hold"/>
                                        <p:tgtEl>
                                          <p:spTgt spid="6">
                                            <p:graphicEl>
                                              <a:chart seriesIdx="0" categoryIdx="11" bldStep="ptInSeries"/>
                                            </p:graphicEl>
                                          </p:spTgt>
                                        </p:tgtEl>
                                        <p:attrNameLst>
                                          <p:attrName>ppt_y</p:attrName>
                                        </p:attrNameLst>
                                      </p:cBhvr>
                                      <p:tavLst>
                                        <p:tav tm="0">
                                          <p:val>
                                            <p:strVal val="#ppt_y"/>
                                          </p:val>
                                        </p:tav>
                                        <p:tav tm="100000">
                                          <p:val>
                                            <p:strVal val="#ppt_y"/>
                                          </p:val>
                                        </p:tav>
                                      </p:tavLst>
                                    </p:anim>
                                  </p:childTnLst>
                                </p:cTn>
                              </p:par>
                            </p:childTnLst>
                          </p:cTn>
                        </p:par>
                        <p:par>
                          <p:cTn id="69" fill="hold">
                            <p:stCondLst>
                              <p:cond delay="4550"/>
                            </p:stCondLst>
                            <p:childTnLst>
                              <p:par>
                                <p:cTn id="70" presetID="2" presetClass="entr" presetSubtype="8" fill="hold" grpId="0" nodeType="afterEffect">
                                  <p:stCondLst>
                                    <p:cond delay="0"/>
                                  </p:stCondLst>
                                  <p:childTnLst>
                                    <p:set>
                                      <p:cBhvr>
                                        <p:cTn id="71" dur="1" fill="hold">
                                          <p:stCondLst>
                                            <p:cond delay="0"/>
                                          </p:stCondLst>
                                        </p:cTn>
                                        <p:tgtEl>
                                          <p:spTgt spid="6">
                                            <p:graphicEl>
                                              <a:chart seriesIdx="0" categoryIdx="12" bldStep="ptInSeries"/>
                                            </p:graphicEl>
                                          </p:spTgt>
                                        </p:tgtEl>
                                        <p:attrNameLst>
                                          <p:attrName>style.visibility</p:attrName>
                                        </p:attrNameLst>
                                      </p:cBhvr>
                                      <p:to>
                                        <p:strVal val="visible"/>
                                      </p:to>
                                    </p:set>
                                    <p:anim calcmode="lin" valueType="num">
                                      <p:cBhvr additive="base">
                                        <p:cTn id="72" dur="350" fill="hold"/>
                                        <p:tgtEl>
                                          <p:spTgt spid="6">
                                            <p:graphicEl>
                                              <a:chart seriesIdx="0" categoryIdx="12" bldStep="ptInSeries"/>
                                            </p:graphicEl>
                                          </p:spTgt>
                                        </p:tgtEl>
                                        <p:attrNameLst>
                                          <p:attrName>ppt_x</p:attrName>
                                        </p:attrNameLst>
                                      </p:cBhvr>
                                      <p:tavLst>
                                        <p:tav tm="0">
                                          <p:val>
                                            <p:strVal val="0-#ppt_w/2"/>
                                          </p:val>
                                        </p:tav>
                                        <p:tav tm="100000">
                                          <p:val>
                                            <p:strVal val="#ppt_x"/>
                                          </p:val>
                                        </p:tav>
                                      </p:tavLst>
                                    </p:anim>
                                    <p:anim calcmode="lin" valueType="num">
                                      <p:cBhvr additive="base">
                                        <p:cTn id="73" dur="350" fill="hold"/>
                                        <p:tgtEl>
                                          <p:spTgt spid="6">
                                            <p:graphicEl>
                                              <a:chart seriesIdx="0" categoryIdx="12" bldStep="ptInSeries"/>
                                            </p:graphicEl>
                                          </p:spTgt>
                                        </p:tgtEl>
                                        <p:attrNameLst>
                                          <p:attrName>ppt_y</p:attrName>
                                        </p:attrNameLst>
                                      </p:cBhvr>
                                      <p:tavLst>
                                        <p:tav tm="0">
                                          <p:val>
                                            <p:strVal val="#ppt_y"/>
                                          </p:val>
                                        </p:tav>
                                        <p:tav tm="100000">
                                          <p:val>
                                            <p:strVal val="#ppt_y"/>
                                          </p:val>
                                        </p:tav>
                                      </p:tavLst>
                                    </p:anim>
                                  </p:childTnLst>
                                </p:cTn>
                              </p:par>
                            </p:childTnLst>
                          </p:cTn>
                        </p:par>
                        <p:par>
                          <p:cTn id="74" fill="hold">
                            <p:stCondLst>
                              <p:cond delay="4900"/>
                            </p:stCondLst>
                            <p:childTnLst>
                              <p:par>
                                <p:cTn id="75" presetID="2" presetClass="entr" presetSubtype="8" fill="hold" grpId="0" nodeType="afterEffect">
                                  <p:stCondLst>
                                    <p:cond delay="0"/>
                                  </p:stCondLst>
                                  <p:childTnLst>
                                    <p:set>
                                      <p:cBhvr>
                                        <p:cTn id="76" dur="1" fill="hold">
                                          <p:stCondLst>
                                            <p:cond delay="0"/>
                                          </p:stCondLst>
                                        </p:cTn>
                                        <p:tgtEl>
                                          <p:spTgt spid="6">
                                            <p:graphicEl>
                                              <a:chart seriesIdx="0" categoryIdx="13" bldStep="ptInSeries"/>
                                            </p:graphicEl>
                                          </p:spTgt>
                                        </p:tgtEl>
                                        <p:attrNameLst>
                                          <p:attrName>style.visibility</p:attrName>
                                        </p:attrNameLst>
                                      </p:cBhvr>
                                      <p:to>
                                        <p:strVal val="visible"/>
                                      </p:to>
                                    </p:set>
                                    <p:anim calcmode="lin" valueType="num">
                                      <p:cBhvr additive="base">
                                        <p:cTn id="77" dur="350" fill="hold"/>
                                        <p:tgtEl>
                                          <p:spTgt spid="6">
                                            <p:graphicEl>
                                              <a:chart seriesIdx="0" categoryIdx="13" bldStep="ptInSeries"/>
                                            </p:graphicEl>
                                          </p:spTgt>
                                        </p:tgtEl>
                                        <p:attrNameLst>
                                          <p:attrName>ppt_x</p:attrName>
                                        </p:attrNameLst>
                                      </p:cBhvr>
                                      <p:tavLst>
                                        <p:tav tm="0">
                                          <p:val>
                                            <p:strVal val="0-#ppt_w/2"/>
                                          </p:val>
                                        </p:tav>
                                        <p:tav tm="100000">
                                          <p:val>
                                            <p:strVal val="#ppt_x"/>
                                          </p:val>
                                        </p:tav>
                                      </p:tavLst>
                                    </p:anim>
                                    <p:anim calcmode="lin" valueType="num">
                                      <p:cBhvr additive="base">
                                        <p:cTn id="78" dur="350" fill="hold"/>
                                        <p:tgtEl>
                                          <p:spTgt spid="6">
                                            <p:graphicEl>
                                              <a:chart seriesIdx="0" categoryIdx="13" bldStep="ptInSeries"/>
                                            </p:graphicEl>
                                          </p:spTgt>
                                        </p:tgtEl>
                                        <p:attrNameLst>
                                          <p:attrName>ppt_y</p:attrName>
                                        </p:attrNameLst>
                                      </p:cBhvr>
                                      <p:tavLst>
                                        <p:tav tm="0">
                                          <p:val>
                                            <p:strVal val="#ppt_y"/>
                                          </p:val>
                                        </p:tav>
                                        <p:tav tm="100000">
                                          <p:val>
                                            <p:strVal val="#ppt_y"/>
                                          </p:val>
                                        </p:tav>
                                      </p:tavLst>
                                    </p:anim>
                                  </p:childTnLst>
                                </p:cTn>
                              </p:par>
                            </p:childTnLst>
                          </p:cTn>
                        </p:par>
                        <p:par>
                          <p:cTn id="79" fill="hold">
                            <p:stCondLst>
                              <p:cond delay="5250"/>
                            </p:stCondLst>
                            <p:childTnLst>
                              <p:par>
                                <p:cTn id="80" presetID="2" presetClass="entr" presetSubtype="8" fill="hold" grpId="0" nodeType="afterEffect">
                                  <p:stCondLst>
                                    <p:cond delay="0"/>
                                  </p:stCondLst>
                                  <p:childTnLst>
                                    <p:set>
                                      <p:cBhvr>
                                        <p:cTn id="81" dur="1" fill="hold">
                                          <p:stCondLst>
                                            <p:cond delay="0"/>
                                          </p:stCondLst>
                                        </p:cTn>
                                        <p:tgtEl>
                                          <p:spTgt spid="6">
                                            <p:graphicEl>
                                              <a:chart seriesIdx="0" categoryIdx="14" bldStep="ptInSeries"/>
                                            </p:graphicEl>
                                          </p:spTgt>
                                        </p:tgtEl>
                                        <p:attrNameLst>
                                          <p:attrName>style.visibility</p:attrName>
                                        </p:attrNameLst>
                                      </p:cBhvr>
                                      <p:to>
                                        <p:strVal val="visible"/>
                                      </p:to>
                                    </p:set>
                                    <p:anim calcmode="lin" valueType="num">
                                      <p:cBhvr additive="base">
                                        <p:cTn id="82" dur="350" fill="hold"/>
                                        <p:tgtEl>
                                          <p:spTgt spid="6">
                                            <p:graphicEl>
                                              <a:chart seriesIdx="0" categoryIdx="14" bldStep="ptInSeries"/>
                                            </p:graphicEl>
                                          </p:spTgt>
                                        </p:tgtEl>
                                        <p:attrNameLst>
                                          <p:attrName>ppt_x</p:attrName>
                                        </p:attrNameLst>
                                      </p:cBhvr>
                                      <p:tavLst>
                                        <p:tav tm="0">
                                          <p:val>
                                            <p:strVal val="0-#ppt_w/2"/>
                                          </p:val>
                                        </p:tav>
                                        <p:tav tm="100000">
                                          <p:val>
                                            <p:strVal val="#ppt_x"/>
                                          </p:val>
                                        </p:tav>
                                      </p:tavLst>
                                    </p:anim>
                                    <p:anim calcmode="lin" valueType="num">
                                      <p:cBhvr additive="base">
                                        <p:cTn id="83" dur="350" fill="hold"/>
                                        <p:tgtEl>
                                          <p:spTgt spid="6">
                                            <p:graphicEl>
                                              <a:chart seriesIdx="0" categoryIdx="14" bldStep="ptInSeries"/>
                                            </p:graphicEl>
                                          </p:spTgt>
                                        </p:tgtEl>
                                        <p:attrNameLst>
                                          <p:attrName>ppt_y</p:attrName>
                                        </p:attrNameLst>
                                      </p:cBhvr>
                                      <p:tavLst>
                                        <p:tav tm="0">
                                          <p:val>
                                            <p:strVal val="#ppt_y"/>
                                          </p:val>
                                        </p:tav>
                                        <p:tav tm="100000">
                                          <p:val>
                                            <p:strVal val="#ppt_y"/>
                                          </p:val>
                                        </p:tav>
                                      </p:tavLst>
                                    </p:anim>
                                  </p:childTnLst>
                                </p:cTn>
                              </p:par>
                            </p:childTnLst>
                          </p:cTn>
                        </p:par>
                        <p:par>
                          <p:cTn id="84" fill="hold">
                            <p:stCondLst>
                              <p:cond delay="5600"/>
                            </p:stCondLst>
                            <p:childTnLst>
                              <p:par>
                                <p:cTn id="85" presetID="2" presetClass="entr" presetSubtype="8" fill="hold" grpId="0" nodeType="afterEffect">
                                  <p:stCondLst>
                                    <p:cond delay="0"/>
                                  </p:stCondLst>
                                  <p:childTnLst>
                                    <p:set>
                                      <p:cBhvr>
                                        <p:cTn id="86" dur="1" fill="hold">
                                          <p:stCondLst>
                                            <p:cond delay="0"/>
                                          </p:stCondLst>
                                        </p:cTn>
                                        <p:tgtEl>
                                          <p:spTgt spid="6">
                                            <p:graphicEl>
                                              <a:chart seriesIdx="0" categoryIdx="15" bldStep="ptInSeries"/>
                                            </p:graphicEl>
                                          </p:spTgt>
                                        </p:tgtEl>
                                        <p:attrNameLst>
                                          <p:attrName>style.visibility</p:attrName>
                                        </p:attrNameLst>
                                      </p:cBhvr>
                                      <p:to>
                                        <p:strVal val="visible"/>
                                      </p:to>
                                    </p:set>
                                    <p:anim calcmode="lin" valueType="num">
                                      <p:cBhvr additive="base">
                                        <p:cTn id="87" dur="350" fill="hold"/>
                                        <p:tgtEl>
                                          <p:spTgt spid="6">
                                            <p:graphicEl>
                                              <a:chart seriesIdx="0" categoryIdx="15" bldStep="ptInSeries"/>
                                            </p:graphicEl>
                                          </p:spTgt>
                                        </p:tgtEl>
                                        <p:attrNameLst>
                                          <p:attrName>ppt_x</p:attrName>
                                        </p:attrNameLst>
                                      </p:cBhvr>
                                      <p:tavLst>
                                        <p:tav tm="0">
                                          <p:val>
                                            <p:strVal val="0-#ppt_w/2"/>
                                          </p:val>
                                        </p:tav>
                                        <p:tav tm="100000">
                                          <p:val>
                                            <p:strVal val="#ppt_x"/>
                                          </p:val>
                                        </p:tav>
                                      </p:tavLst>
                                    </p:anim>
                                    <p:anim calcmode="lin" valueType="num">
                                      <p:cBhvr additive="base">
                                        <p:cTn id="88" dur="350" fill="hold"/>
                                        <p:tgtEl>
                                          <p:spTgt spid="6">
                                            <p:graphicEl>
                                              <a:chart seriesIdx="0" categoryIdx="15" bldStep="ptInSeries"/>
                                            </p:graphicEl>
                                          </p:spTgt>
                                        </p:tgtEl>
                                        <p:attrNameLst>
                                          <p:attrName>ppt_y</p:attrName>
                                        </p:attrNameLst>
                                      </p:cBhvr>
                                      <p:tavLst>
                                        <p:tav tm="0">
                                          <p:val>
                                            <p:strVal val="#ppt_y"/>
                                          </p:val>
                                        </p:tav>
                                        <p:tav tm="100000">
                                          <p:val>
                                            <p:strVal val="#ppt_y"/>
                                          </p:val>
                                        </p:tav>
                                      </p:tavLst>
                                    </p:anim>
                                  </p:childTnLst>
                                </p:cTn>
                              </p:par>
                            </p:childTnLst>
                          </p:cTn>
                        </p:par>
                        <p:par>
                          <p:cTn id="89" fill="hold">
                            <p:stCondLst>
                              <p:cond delay="5950"/>
                            </p:stCondLst>
                            <p:childTnLst>
                              <p:par>
                                <p:cTn id="90" presetID="2" presetClass="entr" presetSubtype="8" fill="hold" grpId="0" nodeType="afterEffect">
                                  <p:stCondLst>
                                    <p:cond delay="0"/>
                                  </p:stCondLst>
                                  <p:childTnLst>
                                    <p:set>
                                      <p:cBhvr>
                                        <p:cTn id="91" dur="1" fill="hold">
                                          <p:stCondLst>
                                            <p:cond delay="0"/>
                                          </p:stCondLst>
                                        </p:cTn>
                                        <p:tgtEl>
                                          <p:spTgt spid="6">
                                            <p:graphicEl>
                                              <a:chart seriesIdx="0" categoryIdx="16" bldStep="ptInSeries"/>
                                            </p:graphicEl>
                                          </p:spTgt>
                                        </p:tgtEl>
                                        <p:attrNameLst>
                                          <p:attrName>style.visibility</p:attrName>
                                        </p:attrNameLst>
                                      </p:cBhvr>
                                      <p:to>
                                        <p:strVal val="visible"/>
                                      </p:to>
                                    </p:set>
                                    <p:anim calcmode="lin" valueType="num">
                                      <p:cBhvr additive="base">
                                        <p:cTn id="92" dur="350" fill="hold"/>
                                        <p:tgtEl>
                                          <p:spTgt spid="6">
                                            <p:graphicEl>
                                              <a:chart seriesIdx="0" categoryIdx="16" bldStep="ptInSeries"/>
                                            </p:graphicEl>
                                          </p:spTgt>
                                        </p:tgtEl>
                                        <p:attrNameLst>
                                          <p:attrName>ppt_x</p:attrName>
                                        </p:attrNameLst>
                                      </p:cBhvr>
                                      <p:tavLst>
                                        <p:tav tm="0">
                                          <p:val>
                                            <p:strVal val="0-#ppt_w/2"/>
                                          </p:val>
                                        </p:tav>
                                        <p:tav tm="100000">
                                          <p:val>
                                            <p:strVal val="#ppt_x"/>
                                          </p:val>
                                        </p:tav>
                                      </p:tavLst>
                                    </p:anim>
                                    <p:anim calcmode="lin" valueType="num">
                                      <p:cBhvr additive="base">
                                        <p:cTn id="93" dur="350" fill="hold"/>
                                        <p:tgtEl>
                                          <p:spTgt spid="6">
                                            <p:graphicEl>
                                              <a:chart seriesIdx="0" categoryIdx="16" bldStep="ptInSeries"/>
                                            </p:graphicEl>
                                          </p:spTgt>
                                        </p:tgtEl>
                                        <p:attrNameLst>
                                          <p:attrName>ppt_y</p:attrName>
                                        </p:attrNameLst>
                                      </p:cBhvr>
                                      <p:tavLst>
                                        <p:tav tm="0">
                                          <p:val>
                                            <p:strVal val="#ppt_y"/>
                                          </p:val>
                                        </p:tav>
                                        <p:tav tm="100000">
                                          <p:val>
                                            <p:strVal val="#ppt_y"/>
                                          </p:val>
                                        </p:tav>
                                      </p:tavLst>
                                    </p:anim>
                                  </p:childTnLst>
                                </p:cTn>
                              </p:par>
                            </p:childTnLst>
                          </p:cTn>
                        </p:par>
                        <p:par>
                          <p:cTn id="94" fill="hold">
                            <p:stCondLst>
                              <p:cond delay="6300"/>
                            </p:stCondLst>
                            <p:childTnLst>
                              <p:par>
                                <p:cTn id="95" presetID="42" presetClass="entr" presetSubtype="0" fill="hold" grpId="0" nodeType="after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1000"/>
                                        <p:tgtEl>
                                          <p:spTgt spid="5"/>
                                        </p:tgtEl>
                                      </p:cBhvr>
                                    </p:animEffect>
                                    <p:anim calcmode="lin" valueType="num">
                                      <p:cBhvr>
                                        <p:cTn id="98" dur="1000" fill="hold"/>
                                        <p:tgtEl>
                                          <p:spTgt spid="5"/>
                                        </p:tgtEl>
                                        <p:attrNameLst>
                                          <p:attrName>ppt_x</p:attrName>
                                        </p:attrNameLst>
                                      </p:cBhvr>
                                      <p:tavLst>
                                        <p:tav tm="0">
                                          <p:val>
                                            <p:strVal val="#ppt_x"/>
                                          </p:val>
                                        </p:tav>
                                        <p:tav tm="100000">
                                          <p:val>
                                            <p:strVal val="#ppt_x"/>
                                          </p:val>
                                        </p:tav>
                                      </p:tavLst>
                                    </p:anim>
                                    <p:anim calcmode="lin" valueType="num">
                                      <p:cBhvr>
                                        <p:cTn id="9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26</a:t>
            </a:fld>
            <a:endParaRPr lang="en-US" dirty="0"/>
          </a:p>
        </p:txBody>
      </p:sp>
      <p:sp>
        <p:nvSpPr>
          <p:cNvPr id="6" name="TextBox 5"/>
          <p:cNvSpPr txBox="1"/>
          <p:nvPr/>
        </p:nvSpPr>
        <p:spPr>
          <a:xfrm>
            <a:off x="534987" y="549952"/>
            <a:ext cx="8305800" cy="369332"/>
          </a:xfrm>
          <a:prstGeom prst="rect">
            <a:avLst/>
          </a:prstGeom>
          <a:noFill/>
        </p:spPr>
        <p:txBody>
          <a:bodyPr wrap="square" rtlCol="0">
            <a:spAutoFit/>
          </a:bodyPr>
          <a:lstStyle/>
          <a:p>
            <a:r>
              <a:rPr lang="en-US" sz="1800" dirty="0" smtClean="0">
                <a:solidFill>
                  <a:schemeClr val="bg1"/>
                </a:solidFill>
                <a:latin typeface="+mj-lt"/>
              </a:rPr>
              <a:t>METRO CHICAGO SUPPLY AND DEMAND</a:t>
            </a:r>
            <a:endParaRPr lang="en-US" sz="1800" dirty="0">
              <a:solidFill>
                <a:schemeClr val="bg1"/>
              </a:solidFill>
              <a:latin typeface="+mj-lt"/>
            </a:endParaRPr>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3760528964"/>
              </p:ext>
            </p:extLst>
          </p:nvPr>
        </p:nvGraphicFramePr>
        <p:xfrm>
          <a:off x="279574" y="742384"/>
          <a:ext cx="8577281" cy="50488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008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0" categoryIdx="-4" bldStep="series"/>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9">
                                            <p:graphicEl>
                                              <a:chart seriesIdx="1" categoryIdx="-4" bldStep="series"/>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9">
                                            <p:graphicEl>
                                              <a:chart seriesIdx="2" categoryIdx="-4" bldStep="series"/>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1" nodeType="afterEffect">
                                  <p:stCondLst>
                                    <p:cond delay="0"/>
                                  </p:stCondLst>
                                  <p:childTnLst>
                                    <p:set>
                                      <p:cBhvr>
                                        <p:cTn id="21" dur="1" fill="hold">
                                          <p:stCondLst>
                                            <p:cond delay="249"/>
                                          </p:stCondLst>
                                        </p:cTn>
                                        <p:tgtEl>
                                          <p:spTgt spid="9">
                                            <p:graphicEl>
                                              <a:chart seriesIdx="0" categoryIdx="-4" bldStep="series"/>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1" nodeType="afterEffect">
                                  <p:stCondLst>
                                    <p:cond delay="0"/>
                                  </p:stCondLst>
                                  <p:childTnLst>
                                    <p:set>
                                      <p:cBhvr>
                                        <p:cTn id="24" dur="1" fill="hold">
                                          <p:stCondLst>
                                            <p:cond delay="249"/>
                                          </p:stCondLst>
                                        </p:cTn>
                                        <p:tgtEl>
                                          <p:spTgt spid="9">
                                            <p:graphicEl>
                                              <a:chart seriesIdx="1" categoryIdx="-4" bldStep="series"/>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1" nodeType="afterEffect">
                                  <p:stCondLst>
                                    <p:cond delay="0"/>
                                  </p:stCondLst>
                                  <p:childTnLst>
                                    <p:set>
                                      <p:cBhvr>
                                        <p:cTn id="27" dur="1" fill="hold">
                                          <p:stCondLst>
                                            <p:cond delay="249"/>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41" y="265014"/>
            <a:ext cx="8077249" cy="823913"/>
          </a:xfrm>
        </p:spPr>
        <p:txBody>
          <a:bodyPr>
            <a:normAutofit fontScale="90000"/>
          </a:bodyPr>
          <a:lstStyle/>
          <a:p>
            <a:r>
              <a:rPr lang="en-US" sz="3100" dirty="0" smtClean="0"/>
              <a:t>Urban Core:  Effective Rent Growth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27</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3784940786"/>
              </p:ext>
            </p:extLst>
          </p:nvPr>
        </p:nvGraphicFramePr>
        <p:xfrm>
          <a:off x="568324" y="1100137"/>
          <a:ext cx="8007350" cy="4738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21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0">
                                            <p:graphicEl>
                                              <a:chart seriesIdx="-3" categoryIdx="-3" bldStep="gridLegend"/>
                                            </p:graphic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10">
                                            <p:graphicEl>
                                              <a:chart seriesIdx="0" categoryIdx="-4" bldStep="series"/>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10">
                                            <p:graphicEl>
                                              <a:chart seriesIdx="1" categoryIdx="-4" bldStep="series"/>
                                            </p:graphic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10">
                                            <p:graphicEl>
                                              <a:chart seriesIdx="2" categoryIdx="-4" bldStep="series"/>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10">
                                            <p:graphicEl>
                                              <a:chart seriesIdx="3" categoryIdx="-4" bldStep="series"/>
                                            </p:graphic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10">
                                            <p:graphicEl>
                                              <a:chart seriesIdx="4" categoryIdx="-4" bldStep="series"/>
                                            </p:graphic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999"/>
                                          </p:stCondLst>
                                        </p:cTn>
                                        <p:tgtEl>
                                          <p:spTgt spid="10">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Lease-up Trends in The Loop, Gold Coast, West Side</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28</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2330056"/>
              </p:ext>
            </p:extLst>
          </p:nvPr>
        </p:nvGraphicFramePr>
        <p:xfrm>
          <a:off x="358558" y="1100138"/>
          <a:ext cx="8426881" cy="47148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85825" y="5353050"/>
            <a:ext cx="7753350" cy="276999"/>
          </a:xfrm>
          <a:prstGeom prst="rect">
            <a:avLst/>
          </a:prstGeom>
          <a:noFill/>
        </p:spPr>
        <p:txBody>
          <a:bodyPr wrap="square" rtlCol="0">
            <a:spAutoFit/>
          </a:bodyPr>
          <a:lstStyle/>
          <a:p>
            <a:r>
              <a:rPr lang="en-US" sz="1200" dirty="0" smtClean="0"/>
              <a:t>Decided decrease in monthly lease-up trends over the past six months of data.</a:t>
            </a:r>
            <a:endParaRPr lang="en-US" sz="1200" dirty="0"/>
          </a:p>
        </p:txBody>
      </p:sp>
    </p:spTree>
    <p:extLst>
      <p:ext uri="{BB962C8B-B14F-4D97-AF65-F5344CB8AC3E}">
        <p14:creationId xmlns:p14="http://schemas.microsoft.com/office/powerpoint/2010/main" val="357409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7">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7">
                                            <p:graphicEl>
                                              <a:chart seriesIdx="-4" categoryIdx="0" bldStep="category"/>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7">
                                            <p:graphicEl>
                                              <a:chart seriesIdx="-4" categoryIdx="1" bldStep="category"/>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7">
                                            <p:graphicEl>
                                              <a:chart seriesIdx="-4" categoryIdx="2" bldStep="category"/>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7">
                                            <p:graphicEl>
                                              <a:chart seriesIdx="-4" categoryIdx="3" bldStep="category"/>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7">
                                            <p:graphicEl>
                                              <a:chart seriesIdx="-4" categoryIdx="4" bldStep="category"/>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7">
                                            <p:graphicEl>
                                              <a:chart seriesIdx="-4" categoryIdx="5" bldStep="category"/>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7">
                                            <p:graphicEl>
                                              <a:chart seriesIdx="-4" categoryIdx="6" bldStep="category"/>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249"/>
                                          </p:stCondLst>
                                        </p:cTn>
                                        <p:tgtEl>
                                          <p:spTgt spid="7">
                                            <p:graphicEl>
                                              <a:chart seriesIdx="-4" categoryIdx="7" bldStep="category"/>
                                            </p:graphicEl>
                                          </p:spTgt>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0"/>
                                  </p:stCondLst>
                                  <p:childTnLst>
                                    <p:set>
                                      <p:cBhvr>
                                        <p:cTn id="33" dur="1" fill="hold">
                                          <p:stCondLst>
                                            <p:cond delay="249"/>
                                          </p:stCondLst>
                                        </p:cTn>
                                        <p:tgtEl>
                                          <p:spTgt spid="7">
                                            <p:graphicEl>
                                              <a:chart seriesIdx="-4" categoryIdx="8" bldStep="category"/>
                                            </p:graphicEl>
                                          </p:spTgt>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249"/>
                                          </p:stCondLst>
                                        </p:cTn>
                                        <p:tgtEl>
                                          <p:spTgt spid="7">
                                            <p:graphicEl>
                                              <a:chart seriesIdx="-4" categoryIdx="9" bldStep="category"/>
                                            </p:graphicEl>
                                          </p:spTgt>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0"/>
                                  </p:stCondLst>
                                  <p:childTnLst>
                                    <p:set>
                                      <p:cBhvr>
                                        <p:cTn id="39" dur="1" fill="hold">
                                          <p:stCondLst>
                                            <p:cond delay="249"/>
                                          </p:stCondLst>
                                        </p:cTn>
                                        <p:tgtEl>
                                          <p:spTgt spid="7">
                                            <p:graphicEl>
                                              <a:chart seriesIdx="-4" categoryIdx="10" bldStep="category"/>
                                            </p:graphicEl>
                                          </p:spTgt>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249"/>
                                          </p:stCondLst>
                                        </p:cTn>
                                        <p:tgtEl>
                                          <p:spTgt spid="7">
                                            <p:graphicEl>
                                              <a:chart seriesIdx="-4" categoryIdx="11"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276225"/>
            <a:ext cx="8077249" cy="823913"/>
          </a:xfrm>
        </p:spPr>
        <p:txBody>
          <a:bodyPr>
            <a:normAutofit/>
          </a:bodyPr>
          <a:lstStyle/>
          <a:p>
            <a:r>
              <a:rPr lang="en-US" sz="3100" dirty="0" smtClean="0"/>
              <a:t>Chicago Cap Rate Trends</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29</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3204335330"/>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015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7" dur="100" fill="hold"/>
                                        <p:tgtEl>
                                          <p:spTgt spid="10">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100" fill="hold"/>
                                        <p:tgtEl>
                                          <p:spTgt spid="10">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100"/>
                            </p:stCondLst>
                            <p:childTnLst>
                              <p:par>
                                <p:cTn id="10" presetID="2" presetClass="entr" presetSubtype="8" fill="hold" grpId="1" nodeType="afterEffect">
                                  <p:stCondLst>
                                    <p:cond delay="0"/>
                                  </p:stCondLst>
                                  <p:childTnLst>
                                    <p:set>
                                      <p:cBhvr>
                                        <p:cTn id="11"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additive="base">
                                        <p:cTn id="12" dur="100" fill="hold"/>
                                        <p:tgtEl>
                                          <p:spTgt spid="10">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3" dur="100" fill="hold"/>
                                        <p:tgtEl>
                                          <p:spTgt spid="10">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200"/>
                            </p:stCondLst>
                            <p:childTnLst>
                              <p:par>
                                <p:cTn id="15" presetID="2" presetClass="entr" presetSubtype="8" fill="hold" grpId="1" nodeType="afterEffect">
                                  <p:stCondLst>
                                    <p:cond delay="0"/>
                                  </p:stCondLst>
                                  <p:childTnLst>
                                    <p:set>
                                      <p:cBhvr>
                                        <p:cTn id="16"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additive="base">
                                        <p:cTn id="17" dur="100" fill="hold"/>
                                        <p:tgtEl>
                                          <p:spTgt spid="10">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8" dur="100" fill="hold"/>
                                        <p:tgtEl>
                                          <p:spTgt spid="10">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300"/>
                            </p:stCondLst>
                            <p:childTnLst>
                              <p:par>
                                <p:cTn id="20" presetID="2" presetClass="entr" presetSubtype="8" fill="hold" grpId="1" nodeType="afterEffect">
                                  <p:stCondLst>
                                    <p:cond delay="0"/>
                                  </p:stCondLst>
                                  <p:childTnLst>
                                    <p:set>
                                      <p:cBhvr>
                                        <p:cTn id="21"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additive="base">
                                        <p:cTn id="22" dur="100" fill="hold"/>
                                        <p:tgtEl>
                                          <p:spTgt spid="10">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3" dur="100" fill="hold"/>
                                        <p:tgtEl>
                                          <p:spTgt spid="10">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400"/>
                            </p:stCondLst>
                            <p:childTnLst>
                              <p:par>
                                <p:cTn id="25" presetID="2" presetClass="entr" presetSubtype="8" fill="hold" grpId="1" nodeType="afterEffect">
                                  <p:stCondLst>
                                    <p:cond delay="0"/>
                                  </p:stCondLst>
                                  <p:childTnLst>
                                    <p:set>
                                      <p:cBhvr>
                                        <p:cTn id="26"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additive="base">
                                        <p:cTn id="27" dur="100" fill="hold"/>
                                        <p:tgtEl>
                                          <p:spTgt spid="10">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28" dur="100" fill="hold"/>
                                        <p:tgtEl>
                                          <p:spTgt spid="10">
                                            <p:graphicEl>
                                              <a:chart seriesIdx="-4" categoryIdx="3" bldStep="category"/>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grpId="1" nodeType="afterEffect">
                                  <p:stCondLst>
                                    <p:cond delay="0"/>
                                  </p:stCondLst>
                                  <p:childTnLst>
                                    <p:set>
                                      <p:cBhvr>
                                        <p:cTn id="31"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additive="base">
                                        <p:cTn id="32" dur="100" fill="hold"/>
                                        <p:tgtEl>
                                          <p:spTgt spid="10">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33" dur="100" fill="hold"/>
                                        <p:tgtEl>
                                          <p:spTgt spid="10">
                                            <p:graphicEl>
                                              <a:chart seriesIdx="-4" categoryIdx="4" bldStep="category"/>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600"/>
                            </p:stCondLst>
                            <p:childTnLst>
                              <p:par>
                                <p:cTn id="35" presetID="2" presetClass="entr" presetSubtype="8" fill="hold" grpId="1" nodeType="afterEffect">
                                  <p:stCondLst>
                                    <p:cond delay="0"/>
                                  </p:stCondLst>
                                  <p:childTnLst>
                                    <p:set>
                                      <p:cBhvr>
                                        <p:cTn id="36"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additive="base">
                                        <p:cTn id="37" dur="100" fill="hold"/>
                                        <p:tgtEl>
                                          <p:spTgt spid="10">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38" dur="100" fill="hold"/>
                                        <p:tgtEl>
                                          <p:spTgt spid="10">
                                            <p:graphicEl>
                                              <a:chart seriesIdx="-4" categoryIdx="5" bldStep="category"/>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700"/>
                            </p:stCondLst>
                            <p:childTnLst>
                              <p:par>
                                <p:cTn id="40" presetID="2" presetClass="entr" presetSubtype="8" fill="hold" grpId="1" nodeType="afterEffect">
                                  <p:stCondLst>
                                    <p:cond delay="0"/>
                                  </p:stCondLst>
                                  <p:childTnLst>
                                    <p:set>
                                      <p:cBhvr>
                                        <p:cTn id="41"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additive="base">
                                        <p:cTn id="42" dur="100" fill="hold"/>
                                        <p:tgtEl>
                                          <p:spTgt spid="10">
                                            <p:graphicEl>
                                              <a:chart seriesIdx="-4" categoryIdx="6" bldStep="category"/>
                                            </p:graphicEl>
                                          </p:spTgt>
                                        </p:tgtEl>
                                        <p:attrNameLst>
                                          <p:attrName>ppt_x</p:attrName>
                                        </p:attrNameLst>
                                      </p:cBhvr>
                                      <p:tavLst>
                                        <p:tav tm="0">
                                          <p:val>
                                            <p:strVal val="0-#ppt_w/2"/>
                                          </p:val>
                                        </p:tav>
                                        <p:tav tm="100000">
                                          <p:val>
                                            <p:strVal val="#ppt_x"/>
                                          </p:val>
                                        </p:tav>
                                      </p:tavLst>
                                    </p:anim>
                                    <p:anim calcmode="lin" valueType="num">
                                      <p:cBhvr additive="base">
                                        <p:cTn id="43" dur="100" fill="hold"/>
                                        <p:tgtEl>
                                          <p:spTgt spid="10">
                                            <p:graphicEl>
                                              <a:chart seriesIdx="-4" categoryIdx="6" bldStep="category"/>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800"/>
                            </p:stCondLst>
                            <p:childTnLst>
                              <p:par>
                                <p:cTn id="45" presetID="2" presetClass="entr" presetSubtype="8" fill="hold" grpId="1" nodeType="afterEffect">
                                  <p:stCondLst>
                                    <p:cond delay="0"/>
                                  </p:stCondLst>
                                  <p:childTnLst>
                                    <p:set>
                                      <p:cBhvr>
                                        <p:cTn id="46"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additive="base">
                                        <p:cTn id="47" dur="100" fill="hold"/>
                                        <p:tgtEl>
                                          <p:spTgt spid="10">
                                            <p:graphicEl>
                                              <a:chart seriesIdx="-4" categoryIdx="7" bldStep="category"/>
                                            </p:graphicEl>
                                          </p:spTgt>
                                        </p:tgtEl>
                                        <p:attrNameLst>
                                          <p:attrName>ppt_x</p:attrName>
                                        </p:attrNameLst>
                                      </p:cBhvr>
                                      <p:tavLst>
                                        <p:tav tm="0">
                                          <p:val>
                                            <p:strVal val="0-#ppt_w/2"/>
                                          </p:val>
                                        </p:tav>
                                        <p:tav tm="100000">
                                          <p:val>
                                            <p:strVal val="#ppt_x"/>
                                          </p:val>
                                        </p:tav>
                                      </p:tavLst>
                                    </p:anim>
                                    <p:anim calcmode="lin" valueType="num">
                                      <p:cBhvr additive="base">
                                        <p:cTn id="48" dur="100" fill="hold"/>
                                        <p:tgtEl>
                                          <p:spTgt spid="10">
                                            <p:graphicEl>
                                              <a:chart seriesIdx="-4" categoryIdx="7" bldStep="category"/>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900"/>
                            </p:stCondLst>
                            <p:childTnLst>
                              <p:par>
                                <p:cTn id="50" presetID="2" presetClass="entr" presetSubtype="8" fill="hold" grpId="1" nodeType="afterEffect">
                                  <p:stCondLst>
                                    <p:cond delay="0"/>
                                  </p:stCondLst>
                                  <p:childTnLst>
                                    <p:set>
                                      <p:cBhvr>
                                        <p:cTn id="51" dur="1" fill="hold">
                                          <p:stCondLst>
                                            <p:cond delay="0"/>
                                          </p:stCondLst>
                                        </p:cTn>
                                        <p:tgtEl>
                                          <p:spTgt spid="10">
                                            <p:graphicEl>
                                              <a:chart seriesIdx="-4" categoryIdx="8" bldStep="category"/>
                                            </p:graphicEl>
                                          </p:spTgt>
                                        </p:tgtEl>
                                        <p:attrNameLst>
                                          <p:attrName>style.visibility</p:attrName>
                                        </p:attrNameLst>
                                      </p:cBhvr>
                                      <p:to>
                                        <p:strVal val="visible"/>
                                      </p:to>
                                    </p:set>
                                    <p:anim calcmode="lin" valueType="num">
                                      <p:cBhvr additive="base">
                                        <p:cTn id="52" dur="100" fill="hold"/>
                                        <p:tgtEl>
                                          <p:spTgt spid="10">
                                            <p:graphicEl>
                                              <a:chart seriesIdx="-4" categoryIdx="8" bldStep="category"/>
                                            </p:graphicEl>
                                          </p:spTgt>
                                        </p:tgtEl>
                                        <p:attrNameLst>
                                          <p:attrName>ppt_x</p:attrName>
                                        </p:attrNameLst>
                                      </p:cBhvr>
                                      <p:tavLst>
                                        <p:tav tm="0">
                                          <p:val>
                                            <p:strVal val="0-#ppt_w/2"/>
                                          </p:val>
                                        </p:tav>
                                        <p:tav tm="100000">
                                          <p:val>
                                            <p:strVal val="#ppt_x"/>
                                          </p:val>
                                        </p:tav>
                                      </p:tavLst>
                                    </p:anim>
                                    <p:anim calcmode="lin" valueType="num">
                                      <p:cBhvr additive="base">
                                        <p:cTn id="53" dur="100" fill="hold"/>
                                        <p:tgtEl>
                                          <p:spTgt spid="10">
                                            <p:graphicEl>
                                              <a:chart seriesIdx="-4" categoryIdx="8" bldStep="category"/>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2" presetClass="entr" presetSubtype="8" fill="hold" grpId="1" nodeType="afterEffect">
                                  <p:stCondLst>
                                    <p:cond delay="0"/>
                                  </p:stCondLst>
                                  <p:childTnLst>
                                    <p:set>
                                      <p:cBhvr>
                                        <p:cTn id="56" dur="1" fill="hold">
                                          <p:stCondLst>
                                            <p:cond delay="0"/>
                                          </p:stCondLst>
                                        </p:cTn>
                                        <p:tgtEl>
                                          <p:spTgt spid="10">
                                            <p:graphicEl>
                                              <a:chart seriesIdx="-4" categoryIdx="9" bldStep="category"/>
                                            </p:graphicEl>
                                          </p:spTgt>
                                        </p:tgtEl>
                                        <p:attrNameLst>
                                          <p:attrName>style.visibility</p:attrName>
                                        </p:attrNameLst>
                                      </p:cBhvr>
                                      <p:to>
                                        <p:strVal val="visible"/>
                                      </p:to>
                                    </p:set>
                                    <p:anim calcmode="lin" valueType="num">
                                      <p:cBhvr additive="base">
                                        <p:cTn id="57" dur="100" fill="hold"/>
                                        <p:tgtEl>
                                          <p:spTgt spid="10">
                                            <p:graphicEl>
                                              <a:chart seriesIdx="-4" categoryIdx="9" bldStep="category"/>
                                            </p:graphicEl>
                                          </p:spTgt>
                                        </p:tgtEl>
                                        <p:attrNameLst>
                                          <p:attrName>ppt_x</p:attrName>
                                        </p:attrNameLst>
                                      </p:cBhvr>
                                      <p:tavLst>
                                        <p:tav tm="0">
                                          <p:val>
                                            <p:strVal val="0-#ppt_w/2"/>
                                          </p:val>
                                        </p:tav>
                                        <p:tav tm="100000">
                                          <p:val>
                                            <p:strVal val="#ppt_x"/>
                                          </p:val>
                                        </p:tav>
                                      </p:tavLst>
                                    </p:anim>
                                    <p:anim calcmode="lin" valueType="num">
                                      <p:cBhvr additive="base">
                                        <p:cTn id="58" dur="100" fill="hold"/>
                                        <p:tgtEl>
                                          <p:spTgt spid="10">
                                            <p:graphicEl>
                                              <a:chart seriesIdx="-4" categoryIdx="9" bldStep="category"/>
                                            </p:graphicEl>
                                          </p:spTgt>
                                        </p:tgtEl>
                                        <p:attrNameLst>
                                          <p:attrName>ppt_y</p:attrName>
                                        </p:attrNameLst>
                                      </p:cBhvr>
                                      <p:tavLst>
                                        <p:tav tm="0">
                                          <p:val>
                                            <p:strVal val="#ppt_y"/>
                                          </p:val>
                                        </p:tav>
                                        <p:tav tm="100000">
                                          <p:val>
                                            <p:strVal val="#ppt_y"/>
                                          </p:val>
                                        </p:tav>
                                      </p:tavLst>
                                    </p:anim>
                                  </p:childTnLst>
                                </p:cTn>
                              </p:par>
                            </p:childTnLst>
                          </p:cTn>
                        </p:par>
                        <p:par>
                          <p:cTn id="59" fill="hold">
                            <p:stCondLst>
                              <p:cond delay="1100"/>
                            </p:stCondLst>
                            <p:childTnLst>
                              <p:par>
                                <p:cTn id="60" presetID="2" presetClass="entr" presetSubtype="8" fill="hold" grpId="1" nodeType="afterEffect">
                                  <p:stCondLst>
                                    <p:cond delay="0"/>
                                  </p:stCondLst>
                                  <p:childTnLst>
                                    <p:set>
                                      <p:cBhvr>
                                        <p:cTn id="61" dur="1" fill="hold">
                                          <p:stCondLst>
                                            <p:cond delay="0"/>
                                          </p:stCondLst>
                                        </p:cTn>
                                        <p:tgtEl>
                                          <p:spTgt spid="10">
                                            <p:graphicEl>
                                              <a:chart seriesIdx="-4" categoryIdx="10" bldStep="category"/>
                                            </p:graphicEl>
                                          </p:spTgt>
                                        </p:tgtEl>
                                        <p:attrNameLst>
                                          <p:attrName>style.visibility</p:attrName>
                                        </p:attrNameLst>
                                      </p:cBhvr>
                                      <p:to>
                                        <p:strVal val="visible"/>
                                      </p:to>
                                    </p:set>
                                    <p:anim calcmode="lin" valueType="num">
                                      <p:cBhvr additive="base">
                                        <p:cTn id="62" dur="100" fill="hold"/>
                                        <p:tgtEl>
                                          <p:spTgt spid="10">
                                            <p:graphicEl>
                                              <a:chart seriesIdx="-4" categoryIdx="10" bldStep="category"/>
                                            </p:graphicEl>
                                          </p:spTgt>
                                        </p:tgtEl>
                                        <p:attrNameLst>
                                          <p:attrName>ppt_x</p:attrName>
                                        </p:attrNameLst>
                                      </p:cBhvr>
                                      <p:tavLst>
                                        <p:tav tm="0">
                                          <p:val>
                                            <p:strVal val="0-#ppt_w/2"/>
                                          </p:val>
                                        </p:tav>
                                        <p:tav tm="100000">
                                          <p:val>
                                            <p:strVal val="#ppt_x"/>
                                          </p:val>
                                        </p:tav>
                                      </p:tavLst>
                                    </p:anim>
                                    <p:anim calcmode="lin" valueType="num">
                                      <p:cBhvr additive="base">
                                        <p:cTn id="63" dur="100" fill="hold"/>
                                        <p:tgtEl>
                                          <p:spTgt spid="10">
                                            <p:graphicEl>
                                              <a:chart seriesIdx="-4" categoryIdx="10" bldStep="category"/>
                                            </p:graphicEl>
                                          </p:spTgt>
                                        </p:tgtEl>
                                        <p:attrNameLst>
                                          <p:attrName>ppt_y</p:attrName>
                                        </p:attrNameLst>
                                      </p:cBhvr>
                                      <p:tavLst>
                                        <p:tav tm="0">
                                          <p:val>
                                            <p:strVal val="#ppt_y"/>
                                          </p:val>
                                        </p:tav>
                                        <p:tav tm="100000">
                                          <p:val>
                                            <p:strVal val="#ppt_y"/>
                                          </p:val>
                                        </p:tav>
                                      </p:tavLst>
                                    </p:anim>
                                  </p:childTnLst>
                                </p:cTn>
                              </p:par>
                            </p:childTnLst>
                          </p:cTn>
                        </p:par>
                        <p:par>
                          <p:cTn id="64" fill="hold">
                            <p:stCondLst>
                              <p:cond delay="1200"/>
                            </p:stCondLst>
                            <p:childTnLst>
                              <p:par>
                                <p:cTn id="65" presetID="2" presetClass="entr" presetSubtype="8" fill="hold" grpId="1" nodeType="afterEffect">
                                  <p:stCondLst>
                                    <p:cond delay="0"/>
                                  </p:stCondLst>
                                  <p:childTnLst>
                                    <p:set>
                                      <p:cBhvr>
                                        <p:cTn id="66" dur="1" fill="hold">
                                          <p:stCondLst>
                                            <p:cond delay="0"/>
                                          </p:stCondLst>
                                        </p:cTn>
                                        <p:tgtEl>
                                          <p:spTgt spid="10">
                                            <p:graphicEl>
                                              <a:chart seriesIdx="-4" categoryIdx="11" bldStep="category"/>
                                            </p:graphicEl>
                                          </p:spTgt>
                                        </p:tgtEl>
                                        <p:attrNameLst>
                                          <p:attrName>style.visibility</p:attrName>
                                        </p:attrNameLst>
                                      </p:cBhvr>
                                      <p:to>
                                        <p:strVal val="visible"/>
                                      </p:to>
                                    </p:set>
                                    <p:anim calcmode="lin" valueType="num">
                                      <p:cBhvr additive="base">
                                        <p:cTn id="67" dur="100" fill="hold"/>
                                        <p:tgtEl>
                                          <p:spTgt spid="10">
                                            <p:graphicEl>
                                              <a:chart seriesIdx="-4" categoryIdx="11" bldStep="category"/>
                                            </p:graphicEl>
                                          </p:spTgt>
                                        </p:tgtEl>
                                        <p:attrNameLst>
                                          <p:attrName>ppt_x</p:attrName>
                                        </p:attrNameLst>
                                      </p:cBhvr>
                                      <p:tavLst>
                                        <p:tav tm="0">
                                          <p:val>
                                            <p:strVal val="0-#ppt_w/2"/>
                                          </p:val>
                                        </p:tav>
                                        <p:tav tm="100000">
                                          <p:val>
                                            <p:strVal val="#ppt_x"/>
                                          </p:val>
                                        </p:tav>
                                      </p:tavLst>
                                    </p:anim>
                                    <p:anim calcmode="lin" valueType="num">
                                      <p:cBhvr additive="base">
                                        <p:cTn id="68" dur="100" fill="hold"/>
                                        <p:tgtEl>
                                          <p:spTgt spid="10">
                                            <p:graphicEl>
                                              <a:chart seriesIdx="-4" categoryIdx="11" bldStep="category"/>
                                            </p:graphicEl>
                                          </p:spTgt>
                                        </p:tgtEl>
                                        <p:attrNameLst>
                                          <p:attrName>ppt_y</p:attrName>
                                        </p:attrNameLst>
                                      </p:cBhvr>
                                      <p:tavLst>
                                        <p:tav tm="0">
                                          <p:val>
                                            <p:strVal val="#ppt_y"/>
                                          </p:val>
                                        </p:tav>
                                        <p:tav tm="100000">
                                          <p:val>
                                            <p:strVal val="#ppt_y"/>
                                          </p:val>
                                        </p:tav>
                                      </p:tavLst>
                                    </p:anim>
                                  </p:childTnLst>
                                </p:cTn>
                              </p:par>
                            </p:childTnLst>
                          </p:cTn>
                        </p:par>
                        <p:par>
                          <p:cTn id="69" fill="hold">
                            <p:stCondLst>
                              <p:cond delay="1300"/>
                            </p:stCondLst>
                            <p:childTnLst>
                              <p:par>
                                <p:cTn id="70" presetID="2" presetClass="entr" presetSubtype="8" fill="hold" grpId="1" nodeType="afterEffect">
                                  <p:stCondLst>
                                    <p:cond delay="0"/>
                                  </p:stCondLst>
                                  <p:childTnLst>
                                    <p:set>
                                      <p:cBhvr>
                                        <p:cTn id="71" dur="1" fill="hold">
                                          <p:stCondLst>
                                            <p:cond delay="0"/>
                                          </p:stCondLst>
                                        </p:cTn>
                                        <p:tgtEl>
                                          <p:spTgt spid="10">
                                            <p:graphicEl>
                                              <a:chart seriesIdx="-4" categoryIdx="12" bldStep="category"/>
                                            </p:graphicEl>
                                          </p:spTgt>
                                        </p:tgtEl>
                                        <p:attrNameLst>
                                          <p:attrName>style.visibility</p:attrName>
                                        </p:attrNameLst>
                                      </p:cBhvr>
                                      <p:to>
                                        <p:strVal val="visible"/>
                                      </p:to>
                                    </p:set>
                                    <p:anim calcmode="lin" valueType="num">
                                      <p:cBhvr additive="base">
                                        <p:cTn id="72" dur="100" fill="hold"/>
                                        <p:tgtEl>
                                          <p:spTgt spid="10">
                                            <p:graphicEl>
                                              <a:chart seriesIdx="-4" categoryIdx="12" bldStep="category"/>
                                            </p:graphicEl>
                                          </p:spTgt>
                                        </p:tgtEl>
                                        <p:attrNameLst>
                                          <p:attrName>ppt_x</p:attrName>
                                        </p:attrNameLst>
                                      </p:cBhvr>
                                      <p:tavLst>
                                        <p:tav tm="0">
                                          <p:val>
                                            <p:strVal val="0-#ppt_w/2"/>
                                          </p:val>
                                        </p:tav>
                                        <p:tav tm="100000">
                                          <p:val>
                                            <p:strVal val="#ppt_x"/>
                                          </p:val>
                                        </p:tav>
                                      </p:tavLst>
                                    </p:anim>
                                    <p:anim calcmode="lin" valueType="num">
                                      <p:cBhvr additive="base">
                                        <p:cTn id="73" dur="100" fill="hold"/>
                                        <p:tgtEl>
                                          <p:spTgt spid="10">
                                            <p:graphicEl>
                                              <a:chart seriesIdx="-4" categoryIdx="12" bldStep="category"/>
                                            </p:graphicEl>
                                          </p:spTgt>
                                        </p:tgtEl>
                                        <p:attrNameLst>
                                          <p:attrName>ppt_y</p:attrName>
                                        </p:attrNameLst>
                                      </p:cBhvr>
                                      <p:tavLst>
                                        <p:tav tm="0">
                                          <p:val>
                                            <p:strVal val="#ppt_y"/>
                                          </p:val>
                                        </p:tav>
                                        <p:tav tm="100000">
                                          <p:val>
                                            <p:strVal val="#ppt_y"/>
                                          </p:val>
                                        </p:tav>
                                      </p:tavLst>
                                    </p:anim>
                                  </p:childTnLst>
                                </p:cTn>
                              </p:par>
                            </p:childTnLst>
                          </p:cTn>
                        </p:par>
                        <p:par>
                          <p:cTn id="74" fill="hold">
                            <p:stCondLst>
                              <p:cond delay="1400"/>
                            </p:stCondLst>
                            <p:childTnLst>
                              <p:par>
                                <p:cTn id="75" presetID="2" presetClass="entr" presetSubtype="8" fill="hold" grpId="1" nodeType="afterEffect">
                                  <p:stCondLst>
                                    <p:cond delay="0"/>
                                  </p:stCondLst>
                                  <p:childTnLst>
                                    <p:set>
                                      <p:cBhvr>
                                        <p:cTn id="76" dur="1" fill="hold">
                                          <p:stCondLst>
                                            <p:cond delay="0"/>
                                          </p:stCondLst>
                                        </p:cTn>
                                        <p:tgtEl>
                                          <p:spTgt spid="10">
                                            <p:graphicEl>
                                              <a:chart seriesIdx="-4" categoryIdx="13" bldStep="category"/>
                                            </p:graphicEl>
                                          </p:spTgt>
                                        </p:tgtEl>
                                        <p:attrNameLst>
                                          <p:attrName>style.visibility</p:attrName>
                                        </p:attrNameLst>
                                      </p:cBhvr>
                                      <p:to>
                                        <p:strVal val="visible"/>
                                      </p:to>
                                    </p:set>
                                    <p:anim calcmode="lin" valueType="num">
                                      <p:cBhvr additive="base">
                                        <p:cTn id="77" dur="100" fill="hold"/>
                                        <p:tgtEl>
                                          <p:spTgt spid="10">
                                            <p:graphicEl>
                                              <a:chart seriesIdx="-4" categoryIdx="13" bldStep="category"/>
                                            </p:graphicEl>
                                          </p:spTgt>
                                        </p:tgtEl>
                                        <p:attrNameLst>
                                          <p:attrName>ppt_x</p:attrName>
                                        </p:attrNameLst>
                                      </p:cBhvr>
                                      <p:tavLst>
                                        <p:tav tm="0">
                                          <p:val>
                                            <p:strVal val="0-#ppt_w/2"/>
                                          </p:val>
                                        </p:tav>
                                        <p:tav tm="100000">
                                          <p:val>
                                            <p:strVal val="#ppt_x"/>
                                          </p:val>
                                        </p:tav>
                                      </p:tavLst>
                                    </p:anim>
                                    <p:anim calcmode="lin" valueType="num">
                                      <p:cBhvr additive="base">
                                        <p:cTn id="78" dur="100" fill="hold"/>
                                        <p:tgtEl>
                                          <p:spTgt spid="10">
                                            <p:graphicEl>
                                              <a:chart seriesIdx="-4" categoryIdx="13" bldStep="category"/>
                                            </p:graphicEl>
                                          </p:spTgt>
                                        </p:tgtEl>
                                        <p:attrNameLst>
                                          <p:attrName>ppt_y</p:attrName>
                                        </p:attrNameLst>
                                      </p:cBhvr>
                                      <p:tavLst>
                                        <p:tav tm="0">
                                          <p:val>
                                            <p:strVal val="#ppt_y"/>
                                          </p:val>
                                        </p:tav>
                                        <p:tav tm="100000">
                                          <p:val>
                                            <p:strVal val="#ppt_y"/>
                                          </p:val>
                                        </p:tav>
                                      </p:tavLst>
                                    </p:anim>
                                  </p:childTnLst>
                                </p:cTn>
                              </p:par>
                            </p:childTnLst>
                          </p:cTn>
                        </p:par>
                        <p:par>
                          <p:cTn id="79" fill="hold">
                            <p:stCondLst>
                              <p:cond delay="1500"/>
                            </p:stCondLst>
                            <p:childTnLst>
                              <p:par>
                                <p:cTn id="80" presetID="2" presetClass="entr" presetSubtype="8" fill="hold" grpId="1" nodeType="afterEffect">
                                  <p:stCondLst>
                                    <p:cond delay="0"/>
                                  </p:stCondLst>
                                  <p:childTnLst>
                                    <p:set>
                                      <p:cBhvr>
                                        <p:cTn id="81" dur="1" fill="hold">
                                          <p:stCondLst>
                                            <p:cond delay="0"/>
                                          </p:stCondLst>
                                        </p:cTn>
                                        <p:tgtEl>
                                          <p:spTgt spid="10">
                                            <p:graphicEl>
                                              <a:chart seriesIdx="-4" categoryIdx="14" bldStep="category"/>
                                            </p:graphicEl>
                                          </p:spTgt>
                                        </p:tgtEl>
                                        <p:attrNameLst>
                                          <p:attrName>style.visibility</p:attrName>
                                        </p:attrNameLst>
                                      </p:cBhvr>
                                      <p:to>
                                        <p:strVal val="visible"/>
                                      </p:to>
                                    </p:set>
                                    <p:anim calcmode="lin" valueType="num">
                                      <p:cBhvr additive="base">
                                        <p:cTn id="82" dur="100" fill="hold"/>
                                        <p:tgtEl>
                                          <p:spTgt spid="10">
                                            <p:graphicEl>
                                              <a:chart seriesIdx="-4" categoryIdx="14" bldStep="category"/>
                                            </p:graphicEl>
                                          </p:spTgt>
                                        </p:tgtEl>
                                        <p:attrNameLst>
                                          <p:attrName>ppt_x</p:attrName>
                                        </p:attrNameLst>
                                      </p:cBhvr>
                                      <p:tavLst>
                                        <p:tav tm="0">
                                          <p:val>
                                            <p:strVal val="0-#ppt_w/2"/>
                                          </p:val>
                                        </p:tav>
                                        <p:tav tm="100000">
                                          <p:val>
                                            <p:strVal val="#ppt_x"/>
                                          </p:val>
                                        </p:tav>
                                      </p:tavLst>
                                    </p:anim>
                                    <p:anim calcmode="lin" valueType="num">
                                      <p:cBhvr additive="base">
                                        <p:cTn id="83" dur="100" fill="hold"/>
                                        <p:tgtEl>
                                          <p:spTgt spid="10">
                                            <p:graphicEl>
                                              <a:chart seriesIdx="-4" categoryIdx="14" bldStep="category"/>
                                            </p:graphicEl>
                                          </p:spTgt>
                                        </p:tgtEl>
                                        <p:attrNameLst>
                                          <p:attrName>ppt_y</p:attrName>
                                        </p:attrNameLst>
                                      </p:cBhvr>
                                      <p:tavLst>
                                        <p:tav tm="0">
                                          <p:val>
                                            <p:strVal val="#ppt_y"/>
                                          </p:val>
                                        </p:tav>
                                        <p:tav tm="100000">
                                          <p:val>
                                            <p:strVal val="#ppt_y"/>
                                          </p:val>
                                        </p:tav>
                                      </p:tavLst>
                                    </p:anim>
                                  </p:childTnLst>
                                </p:cTn>
                              </p:par>
                            </p:childTnLst>
                          </p:cTn>
                        </p:par>
                        <p:par>
                          <p:cTn id="84" fill="hold">
                            <p:stCondLst>
                              <p:cond delay="1600"/>
                            </p:stCondLst>
                            <p:childTnLst>
                              <p:par>
                                <p:cTn id="85" presetID="2" presetClass="entr" presetSubtype="8" fill="hold" grpId="1" nodeType="afterEffect">
                                  <p:stCondLst>
                                    <p:cond delay="0"/>
                                  </p:stCondLst>
                                  <p:childTnLst>
                                    <p:set>
                                      <p:cBhvr>
                                        <p:cTn id="86" dur="1" fill="hold">
                                          <p:stCondLst>
                                            <p:cond delay="0"/>
                                          </p:stCondLst>
                                        </p:cTn>
                                        <p:tgtEl>
                                          <p:spTgt spid="10">
                                            <p:graphicEl>
                                              <a:chart seriesIdx="-4" categoryIdx="15" bldStep="category"/>
                                            </p:graphicEl>
                                          </p:spTgt>
                                        </p:tgtEl>
                                        <p:attrNameLst>
                                          <p:attrName>style.visibility</p:attrName>
                                        </p:attrNameLst>
                                      </p:cBhvr>
                                      <p:to>
                                        <p:strVal val="visible"/>
                                      </p:to>
                                    </p:set>
                                    <p:anim calcmode="lin" valueType="num">
                                      <p:cBhvr additive="base">
                                        <p:cTn id="87" dur="100" fill="hold"/>
                                        <p:tgtEl>
                                          <p:spTgt spid="10">
                                            <p:graphicEl>
                                              <a:chart seriesIdx="-4" categoryIdx="15" bldStep="category"/>
                                            </p:graphicEl>
                                          </p:spTgt>
                                        </p:tgtEl>
                                        <p:attrNameLst>
                                          <p:attrName>ppt_x</p:attrName>
                                        </p:attrNameLst>
                                      </p:cBhvr>
                                      <p:tavLst>
                                        <p:tav tm="0">
                                          <p:val>
                                            <p:strVal val="0-#ppt_w/2"/>
                                          </p:val>
                                        </p:tav>
                                        <p:tav tm="100000">
                                          <p:val>
                                            <p:strVal val="#ppt_x"/>
                                          </p:val>
                                        </p:tav>
                                      </p:tavLst>
                                    </p:anim>
                                    <p:anim calcmode="lin" valueType="num">
                                      <p:cBhvr additive="base">
                                        <p:cTn id="88" dur="100" fill="hold"/>
                                        <p:tgtEl>
                                          <p:spTgt spid="10">
                                            <p:graphicEl>
                                              <a:chart seriesIdx="-4" categoryIdx="15" bldStep="category"/>
                                            </p:graphicEl>
                                          </p:spTgt>
                                        </p:tgtEl>
                                        <p:attrNameLst>
                                          <p:attrName>ppt_y</p:attrName>
                                        </p:attrNameLst>
                                      </p:cBhvr>
                                      <p:tavLst>
                                        <p:tav tm="0">
                                          <p:val>
                                            <p:strVal val="#ppt_y"/>
                                          </p:val>
                                        </p:tav>
                                        <p:tav tm="100000">
                                          <p:val>
                                            <p:strVal val="#ppt_y"/>
                                          </p:val>
                                        </p:tav>
                                      </p:tavLst>
                                    </p:anim>
                                  </p:childTnLst>
                                </p:cTn>
                              </p:par>
                            </p:childTnLst>
                          </p:cTn>
                        </p:par>
                        <p:par>
                          <p:cTn id="89" fill="hold">
                            <p:stCondLst>
                              <p:cond delay="1700"/>
                            </p:stCondLst>
                            <p:childTnLst>
                              <p:par>
                                <p:cTn id="90" presetID="2" presetClass="entr" presetSubtype="8" fill="hold" grpId="1" nodeType="afterEffect">
                                  <p:stCondLst>
                                    <p:cond delay="0"/>
                                  </p:stCondLst>
                                  <p:childTnLst>
                                    <p:set>
                                      <p:cBhvr>
                                        <p:cTn id="91" dur="1" fill="hold">
                                          <p:stCondLst>
                                            <p:cond delay="0"/>
                                          </p:stCondLst>
                                        </p:cTn>
                                        <p:tgtEl>
                                          <p:spTgt spid="10">
                                            <p:graphicEl>
                                              <a:chart seriesIdx="-4" categoryIdx="16" bldStep="category"/>
                                            </p:graphicEl>
                                          </p:spTgt>
                                        </p:tgtEl>
                                        <p:attrNameLst>
                                          <p:attrName>style.visibility</p:attrName>
                                        </p:attrNameLst>
                                      </p:cBhvr>
                                      <p:to>
                                        <p:strVal val="visible"/>
                                      </p:to>
                                    </p:set>
                                    <p:anim calcmode="lin" valueType="num">
                                      <p:cBhvr additive="base">
                                        <p:cTn id="92" dur="100" fill="hold"/>
                                        <p:tgtEl>
                                          <p:spTgt spid="10">
                                            <p:graphicEl>
                                              <a:chart seriesIdx="-4" categoryIdx="16" bldStep="category"/>
                                            </p:graphicEl>
                                          </p:spTgt>
                                        </p:tgtEl>
                                        <p:attrNameLst>
                                          <p:attrName>ppt_x</p:attrName>
                                        </p:attrNameLst>
                                      </p:cBhvr>
                                      <p:tavLst>
                                        <p:tav tm="0">
                                          <p:val>
                                            <p:strVal val="0-#ppt_w/2"/>
                                          </p:val>
                                        </p:tav>
                                        <p:tav tm="100000">
                                          <p:val>
                                            <p:strVal val="#ppt_x"/>
                                          </p:val>
                                        </p:tav>
                                      </p:tavLst>
                                    </p:anim>
                                    <p:anim calcmode="lin" valueType="num">
                                      <p:cBhvr additive="base">
                                        <p:cTn id="93" dur="100" fill="hold"/>
                                        <p:tgtEl>
                                          <p:spTgt spid="10">
                                            <p:graphicEl>
                                              <a:chart seriesIdx="-4" categoryIdx="16" bldStep="category"/>
                                            </p:graphicEl>
                                          </p:spTgt>
                                        </p:tgtEl>
                                        <p:attrNameLst>
                                          <p:attrName>ppt_y</p:attrName>
                                        </p:attrNameLst>
                                      </p:cBhvr>
                                      <p:tavLst>
                                        <p:tav tm="0">
                                          <p:val>
                                            <p:strVal val="#ppt_y"/>
                                          </p:val>
                                        </p:tav>
                                        <p:tav tm="100000">
                                          <p:val>
                                            <p:strVal val="#ppt_y"/>
                                          </p:val>
                                        </p:tav>
                                      </p:tavLst>
                                    </p:anim>
                                  </p:childTnLst>
                                </p:cTn>
                              </p:par>
                            </p:childTnLst>
                          </p:cTn>
                        </p:par>
                        <p:par>
                          <p:cTn id="94" fill="hold">
                            <p:stCondLst>
                              <p:cond delay="1800"/>
                            </p:stCondLst>
                            <p:childTnLst>
                              <p:par>
                                <p:cTn id="95" presetID="2" presetClass="entr" presetSubtype="8" fill="hold" grpId="1" nodeType="afterEffect">
                                  <p:stCondLst>
                                    <p:cond delay="0"/>
                                  </p:stCondLst>
                                  <p:childTnLst>
                                    <p:set>
                                      <p:cBhvr>
                                        <p:cTn id="96" dur="1" fill="hold">
                                          <p:stCondLst>
                                            <p:cond delay="0"/>
                                          </p:stCondLst>
                                        </p:cTn>
                                        <p:tgtEl>
                                          <p:spTgt spid="10">
                                            <p:graphicEl>
                                              <a:chart seriesIdx="-4" categoryIdx="17" bldStep="category"/>
                                            </p:graphicEl>
                                          </p:spTgt>
                                        </p:tgtEl>
                                        <p:attrNameLst>
                                          <p:attrName>style.visibility</p:attrName>
                                        </p:attrNameLst>
                                      </p:cBhvr>
                                      <p:to>
                                        <p:strVal val="visible"/>
                                      </p:to>
                                    </p:set>
                                    <p:anim calcmode="lin" valueType="num">
                                      <p:cBhvr additive="base">
                                        <p:cTn id="97" dur="100" fill="hold"/>
                                        <p:tgtEl>
                                          <p:spTgt spid="10">
                                            <p:graphicEl>
                                              <a:chart seriesIdx="-4" categoryIdx="17" bldStep="category"/>
                                            </p:graphicEl>
                                          </p:spTgt>
                                        </p:tgtEl>
                                        <p:attrNameLst>
                                          <p:attrName>ppt_x</p:attrName>
                                        </p:attrNameLst>
                                      </p:cBhvr>
                                      <p:tavLst>
                                        <p:tav tm="0">
                                          <p:val>
                                            <p:strVal val="0-#ppt_w/2"/>
                                          </p:val>
                                        </p:tav>
                                        <p:tav tm="100000">
                                          <p:val>
                                            <p:strVal val="#ppt_x"/>
                                          </p:val>
                                        </p:tav>
                                      </p:tavLst>
                                    </p:anim>
                                    <p:anim calcmode="lin" valueType="num">
                                      <p:cBhvr additive="base">
                                        <p:cTn id="98" dur="100" fill="hold"/>
                                        <p:tgtEl>
                                          <p:spTgt spid="10">
                                            <p:graphicEl>
                                              <a:chart seriesIdx="-4" categoryIdx="17" bldStep="category"/>
                                            </p:graphicEl>
                                          </p:spTgt>
                                        </p:tgtEl>
                                        <p:attrNameLst>
                                          <p:attrName>ppt_y</p:attrName>
                                        </p:attrNameLst>
                                      </p:cBhvr>
                                      <p:tavLst>
                                        <p:tav tm="0">
                                          <p:val>
                                            <p:strVal val="#ppt_y"/>
                                          </p:val>
                                        </p:tav>
                                        <p:tav tm="100000">
                                          <p:val>
                                            <p:strVal val="#ppt_y"/>
                                          </p:val>
                                        </p:tav>
                                      </p:tavLst>
                                    </p:anim>
                                  </p:childTnLst>
                                </p:cTn>
                              </p:par>
                            </p:childTnLst>
                          </p:cTn>
                        </p:par>
                        <p:par>
                          <p:cTn id="99" fill="hold">
                            <p:stCondLst>
                              <p:cond delay="1900"/>
                            </p:stCondLst>
                            <p:childTnLst>
                              <p:par>
                                <p:cTn id="100" presetID="2" presetClass="entr" presetSubtype="8" fill="hold" grpId="1" nodeType="afterEffect">
                                  <p:stCondLst>
                                    <p:cond delay="0"/>
                                  </p:stCondLst>
                                  <p:childTnLst>
                                    <p:set>
                                      <p:cBhvr>
                                        <p:cTn id="101" dur="1" fill="hold">
                                          <p:stCondLst>
                                            <p:cond delay="0"/>
                                          </p:stCondLst>
                                        </p:cTn>
                                        <p:tgtEl>
                                          <p:spTgt spid="10">
                                            <p:graphicEl>
                                              <a:chart seriesIdx="-4" categoryIdx="18" bldStep="category"/>
                                            </p:graphicEl>
                                          </p:spTgt>
                                        </p:tgtEl>
                                        <p:attrNameLst>
                                          <p:attrName>style.visibility</p:attrName>
                                        </p:attrNameLst>
                                      </p:cBhvr>
                                      <p:to>
                                        <p:strVal val="visible"/>
                                      </p:to>
                                    </p:set>
                                    <p:anim calcmode="lin" valueType="num">
                                      <p:cBhvr additive="base">
                                        <p:cTn id="102" dur="100" fill="hold"/>
                                        <p:tgtEl>
                                          <p:spTgt spid="10">
                                            <p:graphicEl>
                                              <a:chart seriesIdx="-4" categoryIdx="18" bldStep="category"/>
                                            </p:graphicEl>
                                          </p:spTgt>
                                        </p:tgtEl>
                                        <p:attrNameLst>
                                          <p:attrName>ppt_x</p:attrName>
                                        </p:attrNameLst>
                                      </p:cBhvr>
                                      <p:tavLst>
                                        <p:tav tm="0">
                                          <p:val>
                                            <p:strVal val="0-#ppt_w/2"/>
                                          </p:val>
                                        </p:tav>
                                        <p:tav tm="100000">
                                          <p:val>
                                            <p:strVal val="#ppt_x"/>
                                          </p:val>
                                        </p:tav>
                                      </p:tavLst>
                                    </p:anim>
                                    <p:anim calcmode="lin" valueType="num">
                                      <p:cBhvr additive="base">
                                        <p:cTn id="103" dur="100" fill="hold"/>
                                        <p:tgtEl>
                                          <p:spTgt spid="10">
                                            <p:graphicEl>
                                              <a:chart seriesIdx="-4" categoryIdx="18" bldStep="category"/>
                                            </p:graphicEl>
                                          </p:spTgt>
                                        </p:tgtEl>
                                        <p:attrNameLst>
                                          <p:attrName>ppt_y</p:attrName>
                                        </p:attrNameLst>
                                      </p:cBhvr>
                                      <p:tavLst>
                                        <p:tav tm="0">
                                          <p:val>
                                            <p:strVal val="#ppt_y"/>
                                          </p:val>
                                        </p:tav>
                                        <p:tav tm="100000">
                                          <p:val>
                                            <p:strVal val="#ppt_y"/>
                                          </p:val>
                                        </p:tav>
                                      </p:tavLst>
                                    </p:anim>
                                  </p:childTnLst>
                                </p:cTn>
                              </p:par>
                            </p:childTnLst>
                          </p:cTn>
                        </p:par>
                        <p:par>
                          <p:cTn id="104" fill="hold">
                            <p:stCondLst>
                              <p:cond delay="2000"/>
                            </p:stCondLst>
                            <p:childTnLst>
                              <p:par>
                                <p:cTn id="105" presetID="2" presetClass="entr" presetSubtype="8" fill="hold" grpId="1" nodeType="afterEffect">
                                  <p:stCondLst>
                                    <p:cond delay="0"/>
                                  </p:stCondLst>
                                  <p:childTnLst>
                                    <p:set>
                                      <p:cBhvr>
                                        <p:cTn id="106" dur="1" fill="hold">
                                          <p:stCondLst>
                                            <p:cond delay="0"/>
                                          </p:stCondLst>
                                        </p:cTn>
                                        <p:tgtEl>
                                          <p:spTgt spid="10">
                                            <p:graphicEl>
                                              <a:chart seriesIdx="-4" categoryIdx="19" bldStep="category"/>
                                            </p:graphicEl>
                                          </p:spTgt>
                                        </p:tgtEl>
                                        <p:attrNameLst>
                                          <p:attrName>style.visibility</p:attrName>
                                        </p:attrNameLst>
                                      </p:cBhvr>
                                      <p:to>
                                        <p:strVal val="visible"/>
                                      </p:to>
                                    </p:set>
                                    <p:anim calcmode="lin" valueType="num">
                                      <p:cBhvr additive="base">
                                        <p:cTn id="107" dur="100" fill="hold"/>
                                        <p:tgtEl>
                                          <p:spTgt spid="10">
                                            <p:graphicEl>
                                              <a:chart seriesIdx="-4" categoryIdx="19" bldStep="category"/>
                                            </p:graphicEl>
                                          </p:spTgt>
                                        </p:tgtEl>
                                        <p:attrNameLst>
                                          <p:attrName>ppt_x</p:attrName>
                                        </p:attrNameLst>
                                      </p:cBhvr>
                                      <p:tavLst>
                                        <p:tav tm="0">
                                          <p:val>
                                            <p:strVal val="0-#ppt_w/2"/>
                                          </p:val>
                                        </p:tav>
                                        <p:tav tm="100000">
                                          <p:val>
                                            <p:strVal val="#ppt_x"/>
                                          </p:val>
                                        </p:tav>
                                      </p:tavLst>
                                    </p:anim>
                                    <p:anim calcmode="lin" valueType="num">
                                      <p:cBhvr additive="base">
                                        <p:cTn id="108" dur="100" fill="hold"/>
                                        <p:tgtEl>
                                          <p:spTgt spid="10">
                                            <p:graphicEl>
                                              <a:chart seriesIdx="-4" categoryIdx="19" bldStep="category"/>
                                            </p:graphicEl>
                                          </p:spTgt>
                                        </p:tgtEl>
                                        <p:attrNameLst>
                                          <p:attrName>ppt_y</p:attrName>
                                        </p:attrNameLst>
                                      </p:cBhvr>
                                      <p:tavLst>
                                        <p:tav tm="0">
                                          <p:val>
                                            <p:strVal val="#ppt_y"/>
                                          </p:val>
                                        </p:tav>
                                        <p:tav tm="100000">
                                          <p:val>
                                            <p:strVal val="#ppt_y"/>
                                          </p:val>
                                        </p:tav>
                                      </p:tavLst>
                                    </p:anim>
                                  </p:childTnLst>
                                </p:cTn>
                              </p:par>
                            </p:childTnLst>
                          </p:cTn>
                        </p:par>
                        <p:par>
                          <p:cTn id="109" fill="hold">
                            <p:stCondLst>
                              <p:cond delay="2100"/>
                            </p:stCondLst>
                            <p:childTnLst>
                              <p:par>
                                <p:cTn id="110" presetID="2" presetClass="entr" presetSubtype="8" fill="hold" grpId="1" nodeType="afterEffect">
                                  <p:stCondLst>
                                    <p:cond delay="0"/>
                                  </p:stCondLst>
                                  <p:childTnLst>
                                    <p:set>
                                      <p:cBhvr>
                                        <p:cTn id="111" dur="1" fill="hold">
                                          <p:stCondLst>
                                            <p:cond delay="0"/>
                                          </p:stCondLst>
                                        </p:cTn>
                                        <p:tgtEl>
                                          <p:spTgt spid="10">
                                            <p:graphicEl>
                                              <a:chart seriesIdx="-4" categoryIdx="20" bldStep="category"/>
                                            </p:graphicEl>
                                          </p:spTgt>
                                        </p:tgtEl>
                                        <p:attrNameLst>
                                          <p:attrName>style.visibility</p:attrName>
                                        </p:attrNameLst>
                                      </p:cBhvr>
                                      <p:to>
                                        <p:strVal val="visible"/>
                                      </p:to>
                                    </p:set>
                                    <p:anim calcmode="lin" valueType="num">
                                      <p:cBhvr additive="base">
                                        <p:cTn id="112" dur="100" fill="hold"/>
                                        <p:tgtEl>
                                          <p:spTgt spid="10">
                                            <p:graphicEl>
                                              <a:chart seriesIdx="-4" categoryIdx="20" bldStep="category"/>
                                            </p:graphicEl>
                                          </p:spTgt>
                                        </p:tgtEl>
                                        <p:attrNameLst>
                                          <p:attrName>ppt_x</p:attrName>
                                        </p:attrNameLst>
                                      </p:cBhvr>
                                      <p:tavLst>
                                        <p:tav tm="0">
                                          <p:val>
                                            <p:strVal val="0-#ppt_w/2"/>
                                          </p:val>
                                        </p:tav>
                                        <p:tav tm="100000">
                                          <p:val>
                                            <p:strVal val="#ppt_x"/>
                                          </p:val>
                                        </p:tav>
                                      </p:tavLst>
                                    </p:anim>
                                    <p:anim calcmode="lin" valueType="num">
                                      <p:cBhvr additive="base">
                                        <p:cTn id="113" dur="100" fill="hold"/>
                                        <p:tgtEl>
                                          <p:spTgt spid="10">
                                            <p:graphicEl>
                                              <a:chart seriesIdx="-4" categoryIdx="20"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4" restart="whenNotActive" fill="hold" evtFilter="cancelBubble" nodeType="interactiveSeq">
                <p:stCondLst>
                  <p:cond evt="onClick" delay="0">
                    <p:tgtEl>
                      <p:spTgt spid="2"/>
                    </p:tgtEl>
                  </p:cond>
                </p:stCondLst>
                <p:endSync evt="end" delay="0">
                  <p:rtn val="all"/>
                </p:endSync>
                <p:childTnLst>
                  <p:par>
                    <p:cTn id="115" fill="hold">
                      <p:stCondLst>
                        <p:cond delay="0"/>
                      </p:stCondLst>
                      <p:childTnLst>
                        <p:par>
                          <p:cTn id="116" fill="hold">
                            <p:stCondLst>
                              <p:cond delay="0"/>
                            </p:stCondLst>
                            <p:childTnLst>
                              <p:par>
                                <p:cTn id="117" presetID="2" presetClass="entr" presetSubtype="8" fill="hold" grpId="0" nodeType="afterEffect">
                                  <p:stCondLst>
                                    <p:cond delay="0"/>
                                  </p:stCondLst>
                                  <p:childTnLst>
                                    <p:set>
                                      <p:cBhvr>
                                        <p:cTn id="118"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119" dur="100" fill="hold"/>
                                        <p:tgtEl>
                                          <p:spTgt spid="10">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120" dur="100" fill="hold"/>
                                        <p:tgtEl>
                                          <p:spTgt spid="10">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121" fill="hold">
                            <p:stCondLst>
                              <p:cond delay="100"/>
                            </p:stCondLst>
                            <p:childTnLst>
                              <p:par>
                                <p:cTn id="122" presetID="2" presetClass="entr" presetSubtype="8" fill="hold" grpId="0" nodeType="afterEffect">
                                  <p:stCondLst>
                                    <p:cond delay="0"/>
                                  </p:stCondLst>
                                  <p:childTnLst>
                                    <p:set>
                                      <p:cBhvr>
                                        <p:cTn id="123"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additive="base">
                                        <p:cTn id="124" dur="100" fill="hold"/>
                                        <p:tgtEl>
                                          <p:spTgt spid="10">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25" dur="100" fill="hold"/>
                                        <p:tgtEl>
                                          <p:spTgt spid="10">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par>
                          <p:cTn id="126" fill="hold">
                            <p:stCondLst>
                              <p:cond delay="200"/>
                            </p:stCondLst>
                            <p:childTnLst>
                              <p:par>
                                <p:cTn id="127" presetID="2" presetClass="entr" presetSubtype="8" fill="hold" grpId="0" nodeType="afterEffect">
                                  <p:stCondLst>
                                    <p:cond delay="0"/>
                                  </p:stCondLst>
                                  <p:childTnLst>
                                    <p:set>
                                      <p:cBhvr>
                                        <p:cTn id="128"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additive="base">
                                        <p:cTn id="129" dur="100" fill="hold"/>
                                        <p:tgtEl>
                                          <p:spTgt spid="10">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30" dur="100" fill="hold"/>
                                        <p:tgtEl>
                                          <p:spTgt spid="10">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par>
                          <p:cTn id="131" fill="hold">
                            <p:stCondLst>
                              <p:cond delay="300"/>
                            </p:stCondLst>
                            <p:childTnLst>
                              <p:par>
                                <p:cTn id="132" presetID="2" presetClass="entr" presetSubtype="8" fill="hold" grpId="0" nodeType="afterEffect">
                                  <p:stCondLst>
                                    <p:cond delay="0"/>
                                  </p:stCondLst>
                                  <p:childTnLst>
                                    <p:set>
                                      <p:cBhvr>
                                        <p:cTn id="133"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additive="base">
                                        <p:cTn id="134" dur="100" fill="hold"/>
                                        <p:tgtEl>
                                          <p:spTgt spid="10">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135" dur="100" fill="hold"/>
                                        <p:tgtEl>
                                          <p:spTgt spid="10">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par>
                          <p:cTn id="136" fill="hold">
                            <p:stCondLst>
                              <p:cond delay="400"/>
                            </p:stCondLst>
                            <p:childTnLst>
                              <p:par>
                                <p:cTn id="137" presetID="2" presetClass="entr" presetSubtype="8" fill="hold" grpId="0" nodeType="afterEffect">
                                  <p:stCondLst>
                                    <p:cond delay="0"/>
                                  </p:stCondLst>
                                  <p:childTnLst>
                                    <p:set>
                                      <p:cBhvr>
                                        <p:cTn id="138"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additive="base">
                                        <p:cTn id="139" dur="100" fill="hold"/>
                                        <p:tgtEl>
                                          <p:spTgt spid="10">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140" dur="100" fill="hold"/>
                                        <p:tgtEl>
                                          <p:spTgt spid="10">
                                            <p:graphicEl>
                                              <a:chart seriesIdx="-4" categoryIdx="3" bldStep="category"/>
                                            </p:graphicEl>
                                          </p:spTgt>
                                        </p:tgtEl>
                                        <p:attrNameLst>
                                          <p:attrName>ppt_y</p:attrName>
                                        </p:attrNameLst>
                                      </p:cBhvr>
                                      <p:tavLst>
                                        <p:tav tm="0">
                                          <p:val>
                                            <p:strVal val="#ppt_y"/>
                                          </p:val>
                                        </p:tav>
                                        <p:tav tm="100000">
                                          <p:val>
                                            <p:strVal val="#ppt_y"/>
                                          </p:val>
                                        </p:tav>
                                      </p:tavLst>
                                    </p:anim>
                                  </p:childTnLst>
                                </p:cTn>
                              </p:par>
                            </p:childTnLst>
                          </p:cTn>
                        </p:par>
                        <p:par>
                          <p:cTn id="141" fill="hold">
                            <p:stCondLst>
                              <p:cond delay="500"/>
                            </p:stCondLst>
                            <p:childTnLst>
                              <p:par>
                                <p:cTn id="142" presetID="2" presetClass="entr" presetSubtype="8" fill="hold" grpId="0" nodeType="afterEffect">
                                  <p:stCondLst>
                                    <p:cond delay="0"/>
                                  </p:stCondLst>
                                  <p:childTnLst>
                                    <p:set>
                                      <p:cBhvr>
                                        <p:cTn id="143"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additive="base">
                                        <p:cTn id="144" dur="100" fill="hold"/>
                                        <p:tgtEl>
                                          <p:spTgt spid="10">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145" dur="100" fill="hold"/>
                                        <p:tgtEl>
                                          <p:spTgt spid="10">
                                            <p:graphicEl>
                                              <a:chart seriesIdx="-4" categoryIdx="4" bldStep="category"/>
                                            </p:graphicEl>
                                          </p:spTgt>
                                        </p:tgtEl>
                                        <p:attrNameLst>
                                          <p:attrName>ppt_y</p:attrName>
                                        </p:attrNameLst>
                                      </p:cBhvr>
                                      <p:tavLst>
                                        <p:tav tm="0">
                                          <p:val>
                                            <p:strVal val="#ppt_y"/>
                                          </p:val>
                                        </p:tav>
                                        <p:tav tm="100000">
                                          <p:val>
                                            <p:strVal val="#ppt_y"/>
                                          </p:val>
                                        </p:tav>
                                      </p:tavLst>
                                    </p:anim>
                                  </p:childTnLst>
                                </p:cTn>
                              </p:par>
                            </p:childTnLst>
                          </p:cTn>
                        </p:par>
                        <p:par>
                          <p:cTn id="146" fill="hold">
                            <p:stCondLst>
                              <p:cond delay="600"/>
                            </p:stCondLst>
                            <p:childTnLst>
                              <p:par>
                                <p:cTn id="147" presetID="2" presetClass="entr" presetSubtype="8" fill="hold" grpId="0" nodeType="afterEffect">
                                  <p:stCondLst>
                                    <p:cond delay="0"/>
                                  </p:stCondLst>
                                  <p:childTnLst>
                                    <p:set>
                                      <p:cBhvr>
                                        <p:cTn id="148"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additive="base">
                                        <p:cTn id="149" dur="100" fill="hold"/>
                                        <p:tgtEl>
                                          <p:spTgt spid="10">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150" dur="100" fill="hold"/>
                                        <p:tgtEl>
                                          <p:spTgt spid="10">
                                            <p:graphicEl>
                                              <a:chart seriesIdx="-4" categoryIdx="5" bldStep="category"/>
                                            </p:graphicEl>
                                          </p:spTgt>
                                        </p:tgtEl>
                                        <p:attrNameLst>
                                          <p:attrName>ppt_y</p:attrName>
                                        </p:attrNameLst>
                                      </p:cBhvr>
                                      <p:tavLst>
                                        <p:tav tm="0">
                                          <p:val>
                                            <p:strVal val="#ppt_y"/>
                                          </p:val>
                                        </p:tav>
                                        <p:tav tm="100000">
                                          <p:val>
                                            <p:strVal val="#ppt_y"/>
                                          </p:val>
                                        </p:tav>
                                      </p:tavLst>
                                    </p:anim>
                                  </p:childTnLst>
                                </p:cTn>
                              </p:par>
                            </p:childTnLst>
                          </p:cTn>
                        </p:par>
                        <p:par>
                          <p:cTn id="151" fill="hold">
                            <p:stCondLst>
                              <p:cond delay="700"/>
                            </p:stCondLst>
                            <p:childTnLst>
                              <p:par>
                                <p:cTn id="152" presetID="2" presetClass="entr" presetSubtype="8" fill="hold" grpId="0" nodeType="afterEffect">
                                  <p:stCondLst>
                                    <p:cond delay="0"/>
                                  </p:stCondLst>
                                  <p:childTnLst>
                                    <p:set>
                                      <p:cBhvr>
                                        <p:cTn id="153"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additive="base">
                                        <p:cTn id="154" dur="100" fill="hold"/>
                                        <p:tgtEl>
                                          <p:spTgt spid="10">
                                            <p:graphicEl>
                                              <a:chart seriesIdx="-4" categoryIdx="6" bldStep="category"/>
                                            </p:graphicEl>
                                          </p:spTgt>
                                        </p:tgtEl>
                                        <p:attrNameLst>
                                          <p:attrName>ppt_x</p:attrName>
                                        </p:attrNameLst>
                                      </p:cBhvr>
                                      <p:tavLst>
                                        <p:tav tm="0">
                                          <p:val>
                                            <p:strVal val="0-#ppt_w/2"/>
                                          </p:val>
                                        </p:tav>
                                        <p:tav tm="100000">
                                          <p:val>
                                            <p:strVal val="#ppt_x"/>
                                          </p:val>
                                        </p:tav>
                                      </p:tavLst>
                                    </p:anim>
                                    <p:anim calcmode="lin" valueType="num">
                                      <p:cBhvr additive="base">
                                        <p:cTn id="155" dur="100" fill="hold"/>
                                        <p:tgtEl>
                                          <p:spTgt spid="10">
                                            <p:graphicEl>
                                              <a:chart seriesIdx="-4" categoryIdx="6" bldStep="category"/>
                                            </p:graphicEl>
                                          </p:spTgt>
                                        </p:tgtEl>
                                        <p:attrNameLst>
                                          <p:attrName>ppt_y</p:attrName>
                                        </p:attrNameLst>
                                      </p:cBhvr>
                                      <p:tavLst>
                                        <p:tav tm="0">
                                          <p:val>
                                            <p:strVal val="#ppt_y"/>
                                          </p:val>
                                        </p:tav>
                                        <p:tav tm="100000">
                                          <p:val>
                                            <p:strVal val="#ppt_y"/>
                                          </p:val>
                                        </p:tav>
                                      </p:tavLst>
                                    </p:anim>
                                  </p:childTnLst>
                                </p:cTn>
                              </p:par>
                            </p:childTnLst>
                          </p:cTn>
                        </p:par>
                        <p:par>
                          <p:cTn id="156" fill="hold">
                            <p:stCondLst>
                              <p:cond delay="800"/>
                            </p:stCondLst>
                            <p:childTnLst>
                              <p:par>
                                <p:cTn id="157" presetID="2" presetClass="entr" presetSubtype="8" fill="hold" grpId="0" nodeType="afterEffect">
                                  <p:stCondLst>
                                    <p:cond delay="0"/>
                                  </p:stCondLst>
                                  <p:childTnLst>
                                    <p:set>
                                      <p:cBhvr>
                                        <p:cTn id="158"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additive="base">
                                        <p:cTn id="159" dur="100" fill="hold"/>
                                        <p:tgtEl>
                                          <p:spTgt spid="10">
                                            <p:graphicEl>
                                              <a:chart seriesIdx="-4" categoryIdx="7" bldStep="category"/>
                                            </p:graphicEl>
                                          </p:spTgt>
                                        </p:tgtEl>
                                        <p:attrNameLst>
                                          <p:attrName>ppt_x</p:attrName>
                                        </p:attrNameLst>
                                      </p:cBhvr>
                                      <p:tavLst>
                                        <p:tav tm="0">
                                          <p:val>
                                            <p:strVal val="0-#ppt_w/2"/>
                                          </p:val>
                                        </p:tav>
                                        <p:tav tm="100000">
                                          <p:val>
                                            <p:strVal val="#ppt_x"/>
                                          </p:val>
                                        </p:tav>
                                      </p:tavLst>
                                    </p:anim>
                                    <p:anim calcmode="lin" valueType="num">
                                      <p:cBhvr additive="base">
                                        <p:cTn id="160" dur="100" fill="hold"/>
                                        <p:tgtEl>
                                          <p:spTgt spid="10">
                                            <p:graphicEl>
                                              <a:chart seriesIdx="-4" categoryIdx="7" bldStep="category"/>
                                            </p:graphicEl>
                                          </p:spTgt>
                                        </p:tgtEl>
                                        <p:attrNameLst>
                                          <p:attrName>ppt_y</p:attrName>
                                        </p:attrNameLst>
                                      </p:cBhvr>
                                      <p:tavLst>
                                        <p:tav tm="0">
                                          <p:val>
                                            <p:strVal val="#ppt_y"/>
                                          </p:val>
                                        </p:tav>
                                        <p:tav tm="100000">
                                          <p:val>
                                            <p:strVal val="#ppt_y"/>
                                          </p:val>
                                        </p:tav>
                                      </p:tavLst>
                                    </p:anim>
                                  </p:childTnLst>
                                </p:cTn>
                              </p:par>
                            </p:childTnLst>
                          </p:cTn>
                        </p:par>
                        <p:par>
                          <p:cTn id="161" fill="hold">
                            <p:stCondLst>
                              <p:cond delay="900"/>
                            </p:stCondLst>
                            <p:childTnLst>
                              <p:par>
                                <p:cTn id="162" presetID="2" presetClass="entr" presetSubtype="8" fill="hold" grpId="0" nodeType="afterEffect">
                                  <p:stCondLst>
                                    <p:cond delay="0"/>
                                  </p:stCondLst>
                                  <p:childTnLst>
                                    <p:set>
                                      <p:cBhvr>
                                        <p:cTn id="163" dur="1" fill="hold">
                                          <p:stCondLst>
                                            <p:cond delay="0"/>
                                          </p:stCondLst>
                                        </p:cTn>
                                        <p:tgtEl>
                                          <p:spTgt spid="10">
                                            <p:graphicEl>
                                              <a:chart seriesIdx="-4" categoryIdx="8" bldStep="category"/>
                                            </p:graphicEl>
                                          </p:spTgt>
                                        </p:tgtEl>
                                        <p:attrNameLst>
                                          <p:attrName>style.visibility</p:attrName>
                                        </p:attrNameLst>
                                      </p:cBhvr>
                                      <p:to>
                                        <p:strVal val="visible"/>
                                      </p:to>
                                    </p:set>
                                    <p:anim calcmode="lin" valueType="num">
                                      <p:cBhvr additive="base">
                                        <p:cTn id="164" dur="100" fill="hold"/>
                                        <p:tgtEl>
                                          <p:spTgt spid="10">
                                            <p:graphicEl>
                                              <a:chart seriesIdx="-4" categoryIdx="8" bldStep="category"/>
                                            </p:graphicEl>
                                          </p:spTgt>
                                        </p:tgtEl>
                                        <p:attrNameLst>
                                          <p:attrName>ppt_x</p:attrName>
                                        </p:attrNameLst>
                                      </p:cBhvr>
                                      <p:tavLst>
                                        <p:tav tm="0">
                                          <p:val>
                                            <p:strVal val="0-#ppt_w/2"/>
                                          </p:val>
                                        </p:tav>
                                        <p:tav tm="100000">
                                          <p:val>
                                            <p:strVal val="#ppt_x"/>
                                          </p:val>
                                        </p:tav>
                                      </p:tavLst>
                                    </p:anim>
                                    <p:anim calcmode="lin" valueType="num">
                                      <p:cBhvr additive="base">
                                        <p:cTn id="165" dur="100" fill="hold"/>
                                        <p:tgtEl>
                                          <p:spTgt spid="10">
                                            <p:graphicEl>
                                              <a:chart seriesIdx="-4" categoryIdx="8" bldStep="category"/>
                                            </p:graphicEl>
                                          </p:spTgt>
                                        </p:tgtEl>
                                        <p:attrNameLst>
                                          <p:attrName>ppt_y</p:attrName>
                                        </p:attrNameLst>
                                      </p:cBhvr>
                                      <p:tavLst>
                                        <p:tav tm="0">
                                          <p:val>
                                            <p:strVal val="#ppt_y"/>
                                          </p:val>
                                        </p:tav>
                                        <p:tav tm="100000">
                                          <p:val>
                                            <p:strVal val="#ppt_y"/>
                                          </p:val>
                                        </p:tav>
                                      </p:tavLst>
                                    </p:anim>
                                  </p:childTnLst>
                                </p:cTn>
                              </p:par>
                            </p:childTnLst>
                          </p:cTn>
                        </p:par>
                        <p:par>
                          <p:cTn id="166" fill="hold">
                            <p:stCondLst>
                              <p:cond delay="1000"/>
                            </p:stCondLst>
                            <p:childTnLst>
                              <p:par>
                                <p:cTn id="167" presetID="2" presetClass="entr" presetSubtype="8" fill="hold" grpId="0" nodeType="afterEffect">
                                  <p:stCondLst>
                                    <p:cond delay="0"/>
                                  </p:stCondLst>
                                  <p:childTnLst>
                                    <p:set>
                                      <p:cBhvr>
                                        <p:cTn id="168" dur="1" fill="hold">
                                          <p:stCondLst>
                                            <p:cond delay="0"/>
                                          </p:stCondLst>
                                        </p:cTn>
                                        <p:tgtEl>
                                          <p:spTgt spid="10">
                                            <p:graphicEl>
                                              <a:chart seriesIdx="-4" categoryIdx="9" bldStep="category"/>
                                            </p:graphicEl>
                                          </p:spTgt>
                                        </p:tgtEl>
                                        <p:attrNameLst>
                                          <p:attrName>style.visibility</p:attrName>
                                        </p:attrNameLst>
                                      </p:cBhvr>
                                      <p:to>
                                        <p:strVal val="visible"/>
                                      </p:to>
                                    </p:set>
                                    <p:anim calcmode="lin" valueType="num">
                                      <p:cBhvr additive="base">
                                        <p:cTn id="169" dur="100" fill="hold"/>
                                        <p:tgtEl>
                                          <p:spTgt spid="10">
                                            <p:graphicEl>
                                              <a:chart seriesIdx="-4" categoryIdx="9" bldStep="category"/>
                                            </p:graphicEl>
                                          </p:spTgt>
                                        </p:tgtEl>
                                        <p:attrNameLst>
                                          <p:attrName>ppt_x</p:attrName>
                                        </p:attrNameLst>
                                      </p:cBhvr>
                                      <p:tavLst>
                                        <p:tav tm="0">
                                          <p:val>
                                            <p:strVal val="0-#ppt_w/2"/>
                                          </p:val>
                                        </p:tav>
                                        <p:tav tm="100000">
                                          <p:val>
                                            <p:strVal val="#ppt_x"/>
                                          </p:val>
                                        </p:tav>
                                      </p:tavLst>
                                    </p:anim>
                                    <p:anim calcmode="lin" valueType="num">
                                      <p:cBhvr additive="base">
                                        <p:cTn id="170" dur="100" fill="hold"/>
                                        <p:tgtEl>
                                          <p:spTgt spid="10">
                                            <p:graphicEl>
                                              <a:chart seriesIdx="-4" categoryIdx="9" bldStep="category"/>
                                            </p:graphicEl>
                                          </p:spTgt>
                                        </p:tgtEl>
                                        <p:attrNameLst>
                                          <p:attrName>ppt_y</p:attrName>
                                        </p:attrNameLst>
                                      </p:cBhvr>
                                      <p:tavLst>
                                        <p:tav tm="0">
                                          <p:val>
                                            <p:strVal val="#ppt_y"/>
                                          </p:val>
                                        </p:tav>
                                        <p:tav tm="100000">
                                          <p:val>
                                            <p:strVal val="#ppt_y"/>
                                          </p:val>
                                        </p:tav>
                                      </p:tavLst>
                                    </p:anim>
                                  </p:childTnLst>
                                </p:cTn>
                              </p:par>
                            </p:childTnLst>
                          </p:cTn>
                        </p:par>
                        <p:par>
                          <p:cTn id="171" fill="hold">
                            <p:stCondLst>
                              <p:cond delay="1100"/>
                            </p:stCondLst>
                            <p:childTnLst>
                              <p:par>
                                <p:cTn id="172" presetID="2" presetClass="entr" presetSubtype="8" fill="hold" grpId="0" nodeType="afterEffect">
                                  <p:stCondLst>
                                    <p:cond delay="0"/>
                                  </p:stCondLst>
                                  <p:childTnLst>
                                    <p:set>
                                      <p:cBhvr>
                                        <p:cTn id="173" dur="1" fill="hold">
                                          <p:stCondLst>
                                            <p:cond delay="0"/>
                                          </p:stCondLst>
                                        </p:cTn>
                                        <p:tgtEl>
                                          <p:spTgt spid="10">
                                            <p:graphicEl>
                                              <a:chart seriesIdx="-4" categoryIdx="10" bldStep="category"/>
                                            </p:graphicEl>
                                          </p:spTgt>
                                        </p:tgtEl>
                                        <p:attrNameLst>
                                          <p:attrName>style.visibility</p:attrName>
                                        </p:attrNameLst>
                                      </p:cBhvr>
                                      <p:to>
                                        <p:strVal val="visible"/>
                                      </p:to>
                                    </p:set>
                                    <p:anim calcmode="lin" valueType="num">
                                      <p:cBhvr additive="base">
                                        <p:cTn id="174" dur="100" fill="hold"/>
                                        <p:tgtEl>
                                          <p:spTgt spid="10">
                                            <p:graphicEl>
                                              <a:chart seriesIdx="-4" categoryIdx="10" bldStep="category"/>
                                            </p:graphicEl>
                                          </p:spTgt>
                                        </p:tgtEl>
                                        <p:attrNameLst>
                                          <p:attrName>ppt_x</p:attrName>
                                        </p:attrNameLst>
                                      </p:cBhvr>
                                      <p:tavLst>
                                        <p:tav tm="0">
                                          <p:val>
                                            <p:strVal val="0-#ppt_w/2"/>
                                          </p:val>
                                        </p:tav>
                                        <p:tav tm="100000">
                                          <p:val>
                                            <p:strVal val="#ppt_x"/>
                                          </p:val>
                                        </p:tav>
                                      </p:tavLst>
                                    </p:anim>
                                    <p:anim calcmode="lin" valueType="num">
                                      <p:cBhvr additive="base">
                                        <p:cTn id="175" dur="100" fill="hold"/>
                                        <p:tgtEl>
                                          <p:spTgt spid="10">
                                            <p:graphicEl>
                                              <a:chart seriesIdx="-4" categoryIdx="10" bldStep="category"/>
                                            </p:graphicEl>
                                          </p:spTgt>
                                        </p:tgtEl>
                                        <p:attrNameLst>
                                          <p:attrName>ppt_y</p:attrName>
                                        </p:attrNameLst>
                                      </p:cBhvr>
                                      <p:tavLst>
                                        <p:tav tm="0">
                                          <p:val>
                                            <p:strVal val="#ppt_y"/>
                                          </p:val>
                                        </p:tav>
                                        <p:tav tm="100000">
                                          <p:val>
                                            <p:strVal val="#ppt_y"/>
                                          </p:val>
                                        </p:tav>
                                      </p:tavLst>
                                    </p:anim>
                                  </p:childTnLst>
                                </p:cTn>
                              </p:par>
                            </p:childTnLst>
                          </p:cTn>
                        </p:par>
                        <p:par>
                          <p:cTn id="176" fill="hold">
                            <p:stCondLst>
                              <p:cond delay="1200"/>
                            </p:stCondLst>
                            <p:childTnLst>
                              <p:par>
                                <p:cTn id="177" presetID="2" presetClass="entr" presetSubtype="8" fill="hold" grpId="0" nodeType="afterEffect">
                                  <p:stCondLst>
                                    <p:cond delay="0"/>
                                  </p:stCondLst>
                                  <p:childTnLst>
                                    <p:set>
                                      <p:cBhvr>
                                        <p:cTn id="178" dur="1" fill="hold">
                                          <p:stCondLst>
                                            <p:cond delay="0"/>
                                          </p:stCondLst>
                                        </p:cTn>
                                        <p:tgtEl>
                                          <p:spTgt spid="10">
                                            <p:graphicEl>
                                              <a:chart seriesIdx="-4" categoryIdx="11" bldStep="category"/>
                                            </p:graphicEl>
                                          </p:spTgt>
                                        </p:tgtEl>
                                        <p:attrNameLst>
                                          <p:attrName>style.visibility</p:attrName>
                                        </p:attrNameLst>
                                      </p:cBhvr>
                                      <p:to>
                                        <p:strVal val="visible"/>
                                      </p:to>
                                    </p:set>
                                    <p:anim calcmode="lin" valueType="num">
                                      <p:cBhvr additive="base">
                                        <p:cTn id="179" dur="100" fill="hold"/>
                                        <p:tgtEl>
                                          <p:spTgt spid="10">
                                            <p:graphicEl>
                                              <a:chart seriesIdx="-4" categoryIdx="11" bldStep="category"/>
                                            </p:graphicEl>
                                          </p:spTgt>
                                        </p:tgtEl>
                                        <p:attrNameLst>
                                          <p:attrName>ppt_x</p:attrName>
                                        </p:attrNameLst>
                                      </p:cBhvr>
                                      <p:tavLst>
                                        <p:tav tm="0">
                                          <p:val>
                                            <p:strVal val="0-#ppt_w/2"/>
                                          </p:val>
                                        </p:tav>
                                        <p:tav tm="100000">
                                          <p:val>
                                            <p:strVal val="#ppt_x"/>
                                          </p:val>
                                        </p:tav>
                                      </p:tavLst>
                                    </p:anim>
                                    <p:anim calcmode="lin" valueType="num">
                                      <p:cBhvr additive="base">
                                        <p:cTn id="180" dur="100" fill="hold"/>
                                        <p:tgtEl>
                                          <p:spTgt spid="10">
                                            <p:graphicEl>
                                              <a:chart seriesIdx="-4" categoryIdx="11" bldStep="category"/>
                                            </p:graphicEl>
                                          </p:spTgt>
                                        </p:tgtEl>
                                        <p:attrNameLst>
                                          <p:attrName>ppt_y</p:attrName>
                                        </p:attrNameLst>
                                      </p:cBhvr>
                                      <p:tavLst>
                                        <p:tav tm="0">
                                          <p:val>
                                            <p:strVal val="#ppt_y"/>
                                          </p:val>
                                        </p:tav>
                                        <p:tav tm="100000">
                                          <p:val>
                                            <p:strVal val="#ppt_y"/>
                                          </p:val>
                                        </p:tav>
                                      </p:tavLst>
                                    </p:anim>
                                  </p:childTnLst>
                                </p:cTn>
                              </p:par>
                            </p:childTnLst>
                          </p:cTn>
                        </p:par>
                        <p:par>
                          <p:cTn id="181" fill="hold">
                            <p:stCondLst>
                              <p:cond delay="1300"/>
                            </p:stCondLst>
                            <p:childTnLst>
                              <p:par>
                                <p:cTn id="182" presetID="2" presetClass="entr" presetSubtype="8" fill="hold" grpId="0" nodeType="afterEffect">
                                  <p:stCondLst>
                                    <p:cond delay="0"/>
                                  </p:stCondLst>
                                  <p:childTnLst>
                                    <p:set>
                                      <p:cBhvr>
                                        <p:cTn id="183" dur="1" fill="hold">
                                          <p:stCondLst>
                                            <p:cond delay="0"/>
                                          </p:stCondLst>
                                        </p:cTn>
                                        <p:tgtEl>
                                          <p:spTgt spid="10">
                                            <p:graphicEl>
                                              <a:chart seriesIdx="-4" categoryIdx="12" bldStep="category"/>
                                            </p:graphicEl>
                                          </p:spTgt>
                                        </p:tgtEl>
                                        <p:attrNameLst>
                                          <p:attrName>style.visibility</p:attrName>
                                        </p:attrNameLst>
                                      </p:cBhvr>
                                      <p:to>
                                        <p:strVal val="visible"/>
                                      </p:to>
                                    </p:set>
                                    <p:anim calcmode="lin" valueType="num">
                                      <p:cBhvr additive="base">
                                        <p:cTn id="184" dur="100" fill="hold"/>
                                        <p:tgtEl>
                                          <p:spTgt spid="10">
                                            <p:graphicEl>
                                              <a:chart seriesIdx="-4" categoryIdx="12" bldStep="category"/>
                                            </p:graphicEl>
                                          </p:spTgt>
                                        </p:tgtEl>
                                        <p:attrNameLst>
                                          <p:attrName>ppt_x</p:attrName>
                                        </p:attrNameLst>
                                      </p:cBhvr>
                                      <p:tavLst>
                                        <p:tav tm="0">
                                          <p:val>
                                            <p:strVal val="0-#ppt_w/2"/>
                                          </p:val>
                                        </p:tav>
                                        <p:tav tm="100000">
                                          <p:val>
                                            <p:strVal val="#ppt_x"/>
                                          </p:val>
                                        </p:tav>
                                      </p:tavLst>
                                    </p:anim>
                                    <p:anim calcmode="lin" valueType="num">
                                      <p:cBhvr additive="base">
                                        <p:cTn id="185" dur="100" fill="hold"/>
                                        <p:tgtEl>
                                          <p:spTgt spid="10">
                                            <p:graphicEl>
                                              <a:chart seriesIdx="-4" categoryIdx="12" bldStep="category"/>
                                            </p:graphicEl>
                                          </p:spTgt>
                                        </p:tgtEl>
                                        <p:attrNameLst>
                                          <p:attrName>ppt_y</p:attrName>
                                        </p:attrNameLst>
                                      </p:cBhvr>
                                      <p:tavLst>
                                        <p:tav tm="0">
                                          <p:val>
                                            <p:strVal val="#ppt_y"/>
                                          </p:val>
                                        </p:tav>
                                        <p:tav tm="100000">
                                          <p:val>
                                            <p:strVal val="#ppt_y"/>
                                          </p:val>
                                        </p:tav>
                                      </p:tavLst>
                                    </p:anim>
                                  </p:childTnLst>
                                </p:cTn>
                              </p:par>
                            </p:childTnLst>
                          </p:cTn>
                        </p:par>
                        <p:par>
                          <p:cTn id="186" fill="hold">
                            <p:stCondLst>
                              <p:cond delay="1400"/>
                            </p:stCondLst>
                            <p:childTnLst>
                              <p:par>
                                <p:cTn id="187" presetID="2" presetClass="entr" presetSubtype="8" fill="hold" grpId="0" nodeType="afterEffect">
                                  <p:stCondLst>
                                    <p:cond delay="0"/>
                                  </p:stCondLst>
                                  <p:childTnLst>
                                    <p:set>
                                      <p:cBhvr>
                                        <p:cTn id="188" dur="1" fill="hold">
                                          <p:stCondLst>
                                            <p:cond delay="0"/>
                                          </p:stCondLst>
                                        </p:cTn>
                                        <p:tgtEl>
                                          <p:spTgt spid="10">
                                            <p:graphicEl>
                                              <a:chart seriesIdx="-4" categoryIdx="13" bldStep="category"/>
                                            </p:graphicEl>
                                          </p:spTgt>
                                        </p:tgtEl>
                                        <p:attrNameLst>
                                          <p:attrName>style.visibility</p:attrName>
                                        </p:attrNameLst>
                                      </p:cBhvr>
                                      <p:to>
                                        <p:strVal val="visible"/>
                                      </p:to>
                                    </p:set>
                                    <p:anim calcmode="lin" valueType="num">
                                      <p:cBhvr additive="base">
                                        <p:cTn id="189" dur="100" fill="hold"/>
                                        <p:tgtEl>
                                          <p:spTgt spid="10">
                                            <p:graphicEl>
                                              <a:chart seriesIdx="-4" categoryIdx="13" bldStep="category"/>
                                            </p:graphicEl>
                                          </p:spTgt>
                                        </p:tgtEl>
                                        <p:attrNameLst>
                                          <p:attrName>ppt_x</p:attrName>
                                        </p:attrNameLst>
                                      </p:cBhvr>
                                      <p:tavLst>
                                        <p:tav tm="0">
                                          <p:val>
                                            <p:strVal val="0-#ppt_w/2"/>
                                          </p:val>
                                        </p:tav>
                                        <p:tav tm="100000">
                                          <p:val>
                                            <p:strVal val="#ppt_x"/>
                                          </p:val>
                                        </p:tav>
                                      </p:tavLst>
                                    </p:anim>
                                    <p:anim calcmode="lin" valueType="num">
                                      <p:cBhvr additive="base">
                                        <p:cTn id="190" dur="100" fill="hold"/>
                                        <p:tgtEl>
                                          <p:spTgt spid="10">
                                            <p:graphicEl>
                                              <a:chart seriesIdx="-4" categoryIdx="13" bldStep="category"/>
                                            </p:graphicEl>
                                          </p:spTgt>
                                        </p:tgtEl>
                                        <p:attrNameLst>
                                          <p:attrName>ppt_y</p:attrName>
                                        </p:attrNameLst>
                                      </p:cBhvr>
                                      <p:tavLst>
                                        <p:tav tm="0">
                                          <p:val>
                                            <p:strVal val="#ppt_y"/>
                                          </p:val>
                                        </p:tav>
                                        <p:tav tm="100000">
                                          <p:val>
                                            <p:strVal val="#ppt_y"/>
                                          </p:val>
                                        </p:tav>
                                      </p:tavLst>
                                    </p:anim>
                                  </p:childTnLst>
                                </p:cTn>
                              </p:par>
                            </p:childTnLst>
                          </p:cTn>
                        </p:par>
                        <p:par>
                          <p:cTn id="191" fill="hold">
                            <p:stCondLst>
                              <p:cond delay="1500"/>
                            </p:stCondLst>
                            <p:childTnLst>
                              <p:par>
                                <p:cTn id="192" presetID="2" presetClass="entr" presetSubtype="8" fill="hold" grpId="0" nodeType="afterEffect">
                                  <p:stCondLst>
                                    <p:cond delay="0"/>
                                  </p:stCondLst>
                                  <p:childTnLst>
                                    <p:set>
                                      <p:cBhvr>
                                        <p:cTn id="193" dur="1" fill="hold">
                                          <p:stCondLst>
                                            <p:cond delay="0"/>
                                          </p:stCondLst>
                                        </p:cTn>
                                        <p:tgtEl>
                                          <p:spTgt spid="10">
                                            <p:graphicEl>
                                              <a:chart seriesIdx="-4" categoryIdx="14" bldStep="category"/>
                                            </p:graphicEl>
                                          </p:spTgt>
                                        </p:tgtEl>
                                        <p:attrNameLst>
                                          <p:attrName>style.visibility</p:attrName>
                                        </p:attrNameLst>
                                      </p:cBhvr>
                                      <p:to>
                                        <p:strVal val="visible"/>
                                      </p:to>
                                    </p:set>
                                    <p:anim calcmode="lin" valueType="num">
                                      <p:cBhvr additive="base">
                                        <p:cTn id="194" dur="100" fill="hold"/>
                                        <p:tgtEl>
                                          <p:spTgt spid="10">
                                            <p:graphicEl>
                                              <a:chart seriesIdx="-4" categoryIdx="14" bldStep="category"/>
                                            </p:graphicEl>
                                          </p:spTgt>
                                        </p:tgtEl>
                                        <p:attrNameLst>
                                          <p:attrName>ppt_x</p:attrName>
                                        </p:attrNameLst>
                                      </p:cBhvr>
                                      <p:tavLst>
                                        <p:tav tm="0">
                                          <p:val>
                                            <p:strVal val="0-#ppt_w/2"/>
                                          </p:val>
                                        </p:tav>
                                        <p:tav tm="100000">
                                          <p:val>
                                            <p:strVal val="#ppt_x"/>
                                          </p:val>
                                        </p:tav>
                                      </p:tavLst>
                                    </p:anim>
                                    <p:anim calcmode="lin" valueType="num">
                                      <p:cBhvr additive="base">
                                        <p:cTn id="195" dur="100" fill="hold"/>
                                        <p:tgtEl>
                                          <p:spTgt spid="10">
                                            <p:graphicEl>
                                              <a:chart seriesIdx="-4" categoryIdx="14" bldStep="category"/>
                                            </p:graphicEl>
                                          </p:spTgt>
                                        </p:tgtEl>
                                        <p:attrNameLst>
                                          <p:attrName>ppt_y</p:attrName>
                                        </p:attrNameLst>
                                      </p:cBhvr>
                                      <p:tavLst>
                                        <p:tav tm="0">
                                          <p:val>
                                            <p:strVal val="#ppt_y"/>
                                          </p:val>
                                        </p:tav>
                                        <p:tav tm="100000">
                                          <p:val>
                                            <p:strVal val="#ppt_y"/>
                                          </p:val>
                                        </p:tav>
                                      </p:tavLst>
                                    </p:anim>
                                  </p:childTnLst>
                                </p:cTn>
                              </p:par>
                            </p:childTnLst>
                          </p:cTn>
                        </p:par>
                        <p:par>
                          <p:cTn id="196" fill="hold">
                            <p:stCondLst>
                              <p:cond delay="1600"/>
                            </p:stCondLst>
                            <p:childTnLst>
                              <p:par>
                                <p:cTn id="197" presetID="2" presetClass="entr" presetSubtype="8" fill="hold" grpId="0" nodeType="afterEffect">
                                  <p:stCondLst>
                                    <p:cond delay="0"/>
                                  </p:stCondLst>
                                  <p:childTnLst>
                                    <p:set>
                                      <p:cBhvr>
                                        <p:cTn id="198" dur="1" fill="hold">
                                          <p:stCondLst>
                                            <p:cond delay="0"/>
                                          </p:stCondLst>
                                        </p:cTn>
                                        <p:tgtEl>
                                          <p:spTgt spid="10">
                                            <p:graphicEl>
                                              <a:chart seriesIdx="-4" categoryIdx="15" bldStep="category"/>
                                            </p:graphicEl>
                                          </p:spTgt>
                                        </p:tgtEl>
                                        <p:attrNameLst>
                                          <p:attrName>style.visibility</p:attrName>
                                        </p:attrNameLst>
                                      </p:cBhvr>
                                      <p:to>
                                        <p:strVal val="visible"/>
                                      </p:to>
                                    </p:set>
                                    <p:anim calcmode="lin" valueType="num">
                                      <p:cBhvr additive="base">
                                        <p:cTn id="199" dur="100" fill="hold"/>
                                        <p:tgtEl>
                                          <p:spTgt spid="10">
                                            <p:graphicEl>
                                              <a:chart seriesIdx="-4" categoryIdx="15" bldStep="category"/>
                                            </p:graphicEl>
                                          </p:spTgt>
                                        </p:tgtEl>
                                        <p:attrNameLst>
                                          <p:attrName>ppt_x</p:attrName>
                                        </p:attrNameLst>
                                      </p:cBhvr>
                                      <p:tavLst>
                                        <p:tav tm="0">
                                          <p:val>
                                            <p:strVal val="0-#ppt_w/2"/>
                                          </p:val>
                                        </p:tav>
                                        <p:tav tm="100000">
                                          <p:val>
                                            <p:strVal val="#ppt_x"/>
                                          </p:val>
                                        </p:tav>
                                      </p:tavLst>
                                    </p:anim>
                                    <p:anim calcmode="lin" valueType="num">
                                      <p:cBhvr additive="base">
                                        <p:cTn id="200" dur="100" fill="hold"/>
                                        <p:tgtEl>
                                          <p:spTgt spid="10">
                                            <p:graphicEl>
                                              <a:chart seriesIdx="-4" categoryIdx="15" bldStep="category"/>
                                            </p:graphicEl>
                                          </p:spTgt>
                                        </p:tgtEl>
                                        <p:attrNameLst>
                                          <p:attrName>ppt_y</p:attrName>
                                        </p:attrNameLst>
                                      </p:cBhvr>
                                      <p:tavLst>
                                        <p:tav tm="0">
                                          <p:val>
                                            <p:strVal val="#ppt_y"/>
                                          </p:val>
                                        </p:tav>
                                        <p:tav tm="100000">
                                          <p:val>
                                            <p:strVal val="#ppt_y"/>
                                          </p:val>
                                        </p:tav>
                                      </p:tavLst>
                                    </p:anim>
                                  </p:childTnLst>
                                </p:cTn>
                              </p:par>
                            </p:childTnLst>
                          </p:cTn>
                        </p:par>
                        <p:par>
                          <p:cTn id="201" fill="hold">
                            <p:stCondLst>
                              <p:cond delay="1700"/>
                            </p:stCondLst>
                            <p:childTnLst>
                              <p:par>
                                <p:cTn id="202" presetID="2" presetClass="entr" presetSubtype="8" fill="hold" grpId="0" nodeType="afterEffect">
                                  <p:stCondLst>
                                    <p:cond delay="0"/>
                                  </p:stCondLst>
                                  <p:childTnLst>
                                    <p:set>
                                      <p:cBhvr>
                                        <p:cTn id="203" dur="1" fill="hold">
                                          <p:stCondLst>
                                            <p:cond delay="0"/>
                                          </p:stCondLst>
                                        </p:cTn>
                                        <p:tgtEl>
                                          <p:spTgt spid="10">
                                            <p:graphicEl>
                                              <a:chart seriesIdx="-4" categoryIdx="16" bldStep="category"/>
                                            </p:graphicEl>
                                          </p:spTgt>
                                        </p:tgtEl>
                                        <p:attrNameLst>
                                          <p:attrName>style.visibility</p:attrName>
                                        </p:attrNameLst>
                                      </p:cBhvr>
                                      <p:to>
                                        <p:strVal val="visible"/>
                                      </p:to>
                                    </p:set>
                                    <p:anim calcmode="lin" valueType="num">
                                      <p:cBhvr additive="base">
                                        <p:cTn id="204" dur="100" fill="hold"/>
                                        <p:tgtEl>
                                          <p:spTgt spid="10">
                                            <p:graphicEl>
                                              <a:chart seriesIdx="-4" categoryIdx="16" bldStep="category"/>
                                            </p:graphicEl>
                                          </p:spTgt>
                                        </p:tgtEl>
                                        <p:attrNameLst>
                                          <p:attrName>ppt_x</p:attrName>
                                        </p:attrNameLst>
                                      </p:cBhvr>
                                      <p:tavLst>
                                        <p:tav tm="0">
                                          <p:val>
                                            <p:strVal val="0-#ppt_w/2"/>
                                          </p:val>
                                        </p:tav>
                                        <p:tav tm="100000">
                                          <p:val>
                                            <p:strVal val="#ppt_x"/>
                                          </p:val>
                                        </p:tav>
                                      </p:tavLst>
                                    </p:anim>
                                    <p:anim calcmode="lin" valueType="num">
                                      <p:cBhvr additive="base">
                                        <p:cTn id="205" dur="100" fill="hold"/>
                                        <p:tgtEl>
                                          <p:spTgt spid="10">
                                            <p:graphicEl>
                                              <a:chart seriesIdx="-4" categoryIdx="16" bldStep="category"/>
                                            </p:graphicEl>
                                          </p:spTgt>
                                        </p:tgtEl>
                                        <p:attrNameLst>
                                          <p:attrName>ppt_y</p:attrName>
                                        </p:attrNameLst>
                                      </p:cBhvr>
                                      <p:tavLst>
                                        <p:tav tm="0">
                                          <p:val>
                                            <p:strVal val="#ppt_y"/>
                                          </p:val>
                                        </p:tav>
                                        <p:tav tm="100000">
                                          <p:val>
                                            <p:strVal val="#ppt_y"/>
                                          </p:val>
                                        </p:tav>
                                      </p:tavLst>
                                    </p:anim>
                                  </p:childTnLst>
                                </p:cTn>
                              </p:par>
                            </p:childTnLst>
                          </p:cTn>
                        </p:par>
                        <p:par>
                          <p:cTn id="206" fill="hold">
                            <p:stCondLst>
                              <p:cond delay="1800"/>
                            </p:stCondLst>
                            <p:childTnLst>
                              <p:par>
                                <p:cTn id="207" presetID="2" presetClass="entr" presetSubtype="8" fill="hold" grpId="0" nodeType="afterEffect">
                                  <p:stCondLst>
                                    <p:cond delay="0"/>
                                  </p:stCondLst>
                                  <p:childTnLst>
                                    <p:set>
                                      <p:cBhvr>
                                        <p:cTn id="208" dur="1" fill="hold">
                                          <p:stCondLst>
                                            <p:cond delay="0"/>
                                          </p:stCondLst>
                                        </p:cTn>
                                        <p:tgtEl>
                                          <p:spTgt spid="10">
                                            <p:graphicEl>
                                              <a:chart seriesIdx="-4" categoryIdx="17" bldStep="category"/>
                                            </p:graphicEl>
                                          </p:spTgt>
                                        </p:tgtEl>
                                        <p:attrNameLst>
                                          <p:attrName>style.visibility</p:attrName>
                                        </p:attrNameLst>
                                      </p:cBhvr>
                                      <p:to>
                                        <p:strVal val="visible"/>
                                      </p:to>
                                    </p:set>
                                    <p:anim calcmode="lin" valueType="num">
                                      <p:cBhvr additive="base">
                                        <p:cTn id="209" dur="100" fill="hold"/>
                                        <p:tgtEl>
                                          <p:spTgt spid="10">
                                            <p:graphicEl>
                                              <a:chart seriesIdx="-4" categoryIdx="17" bldStep="category"/>
                                            </p:graphicEl>
                                          </p:spTgt>
                                        </p:tgtEl>
                                        <p:attrNameLst>
                                          <p:attrName>ppt_x</p:attrName>
                                        </p:attrNameLst>
                                      </p:cBhvr>
                                      <p:tavLst>
                                        <p:tav tm="0">
                                          <p:val>
                                            <p:strVal val="0-#ppt_w/2"/>
                                          </p:val>
                                        </p:tav>
                                        <p:tav tm="100000">
                                          <p:val>
                                            <p:strVal val="#ppt_x"/>
                                          </p:val>
                                        </p:tav>
                                      </p:tavLst>
                                    </p:anim>
                                    <p:anim calcmode="lin" valueType="num">
                                      <p:cBhvr additive="base">
                                        <p:cTn id="210" dur="100" fill="hold"/>
                                        <p:tgtEl>
                                          <p:spTgt spid="10">
                                            <p:graphicEl>
                                              <a:chart seriesIdx="-4" categoryIdx="17" bldStep="category"/>
                                            </p:graphicEl>
                                          </p:spTgt>
                                        </p:tgtEl>
                                        <p:attrNameLst>
                                          <p:attrName>ppt_y</p:attrName>
                                        </p:attrNameLst>
                                      </p:cBhvr>
                                      <p:tavLst>
                                        <p:tav tm="0">
                                          <p:val>
                                            <p:strVal val="#ppt_y"/>
                                          </p:val>
                                        </p:tav>
                                        <p:tav tm="100000">
                                          <p:val>
                                            <p:strVal val="#ppt_y"/>
                                          </p:val>
                                        </p:tav>
                                      </p:tavLst>
                                    </p:anim>
                                  </p:childTnLst>
                                </p:cTn>
                              </p:par>
                            </p:childTnLst>
                          </p:cTn>
                        </p:par>
                        <p:par>
                          <p:cTn id="211" fill="hold">
                            <p:stCondLst>
                              <p:cond delay="1900"/>
                            </p:stCondLst>
                            <p:childTnLst>
                              <p:par>
                                <p:cTn id="212" presetID="2" presetClass="entr" presetSubtype="8" fill="hold" grpId="0" nodeType="afterEffect">
                                  <p:stCondLst>
                                    <p:cond delay="0"/>
                                  </p:stCondLst>
                                  <p:childTnLst>
                                    <p:set>
                                      <p:cBhvr>
                                        <p:cTn id="213" dur="1" fill="hold">
                                          <p:stCondLst>
                                            <p:cond delay="0"/>
                                          </p:stCondLst>
                                        </p:cTn>
                                        <p:tgtEl>
                                          <p:spTgt spid="10">
                                            <p:graphicEl>
                                              <a:chart seriesIdx="-4" categoryIdx="18" bldStep="category"/>
                                            </p:graphicEl>
                                          </p:spTgt>
                                        </p:tgtEl>
                                        <p:attrNameLst>
                                          <p:attrName>style.visibility</p:attrName>
                                        </p:attrNameLst>
                                      </p:cBhvr>
                                      <p:to>
                                        <p:strVal val="visible"/>
                                      </p:to>
                                    </p:set>
                                    <p:anim calcmode="lin" valueType="num">
                                      <p:cBhvr additive="base">
                                        <p:cTn id="214" dur="100" fill="hold"/>
                                        <p:tgtEl>
                                          <p:spTgt spid="10">
                                            <p:graphicEl>
                                              <a:chart seriesIdx="-4" categoryIdx="18" bldStep="category"/>
                                            </p:graphicEl>
                                          </p:spTgt>
                                        </p:tgtEl>
                                        <p:attrNameLst>
                                          <p:attrName>ppt_x</p:attrName>
                                        </p:attrNameLst>
                                      </p:cBhvr>
                                      <p:tavLst>
                                        <p:tav tm="0">
                                          <p:val>
                                            <p:strVal val="0-#ppt_w/2"/>
                                          </p:val>
                                        </p:tav>
                                        <p:tav tm="100000">
                                          <p:val>
                                            <p:strVal val="#ppt_x"/>
                                          </p:val>
                                        </p:tav>
                                      </p:tavLst>
                                    </p:anim>
                                    <p:anim calcmode="lin" valueType="num">
                                      <p:cBhvr additive="base">
                                        <p:cTn id="215" dur="100" fill="hold"/>
                                        <p:tgtEl>
                                          <p:spTgt spid="10">
                                            <p:graphicEl>
                                              <a:chart seriesIdx="-4" categoryIdx="18" bldStep="category"/>
                                            </p:graphicEl>
                                          </p:spTgt>
                                        </p:tgtEl>
                                        <p:attrNameLst>
                                          <p:attrName>ppt_y</p:attrName>
                                        </p:attrNameLst>
                                      </p:cBhvr>
                                      <p:tavLst>
                                        <p:tav tm="0">
                                          <p:val>
                                            <p:strVal val="#ppt_y"/>
                                          </p:val>
                                        </p:tav>
                                        <p:tav tm="100000">
                                          <p:val>
                                            <p:strVal val="#ppt_y"/>
                                          </p:val>
                                        </p:tav>
                                      </p:tavLst>
                                    </p:anim>
                                  </p:childTnLst>
                                </p:cTn>
                              </p:par>
                            </p:childTnLst>
                          </p:cTn>
                        </p:par>
                        <p:par>
                          <p:cTn id="216" fill="hold">
                            <p:stCondLst>
                              <p:cond delay="2000"/>
                            </p:stCondLst>
                            <p:childTnLst>
                              <p:par>
                                <p:cTn id="217" presetID="2" presetClass="entr" presetSubtype="8" fill="hold" grpId="0" nodeType="afterEffect">
                                  <p:stCondLst>
                                    <p:cond delay="0"/>
                                  </p:stCondLst>
                                  <p:childTnLst>
                                    <p:set>
                                      <p:cBhvr>
                                        <p:cTn id="218" dur="1" fill="hold">
                                          <p:stCondLst>
                                            <p:cond delay="0"/>
                                          </p:stCondLst>
                                        </p:cTn>
                                        <p:tgtEl>
                                          <p:spTgt spid="10">
                                            <p:graphicEl>
                                              <a:chart seriesIdx="-4" categoryIdx="19" bldStep="category"/>
                                            </p:graphicEl>
                                          </p:spTgt>
                                        </p:tgtEl>
                                        <p:attrNameLst>
                                          <p:attrName>style.visibility</p:attrName>
                                        </p:attrNameLst>
                                      </p:cBhvr>
                                      <p:to>
                                        <p:strVal val="visible"/>
                                      </p:to>
                                    </p:set>
                                    <p:anim calcmode="lin" valueType="num">
                                      <p:cBhvr additive="base">
                                        <p:cTn id="219" dur="100" fill="hold"/>
                                        <p:tgtEl>
                                          <p:spTgt spid="10">
                                            <p:graphicEl>
                                              <a:chart seriesIdx="-4" categoryIdx="19" bldStep="category"/>
                                            </p:graphicEl>
                                          </p:spTgt>
                                        </p:tgtEl>
                                        <p:attrNameLst>
                                          <p:attrName>ppt_x</p:attrName>
                                        </p:attrNameLst>
                                      </p:cBhvr>
                                      <p:tavLst>
                                        <p:tav tm="0">
                                          <p:val>
                                            <p:strVal val="0-#ppt_w/2"/>
                                          </p:val>
                                        </p:tav>
                                        <p:tav tm="100000">
                                          <p:val>
                                            <p:strVal val="#ppt_x"/>
                                          </p:val>
                                        </p:tav>
                                      </p:tavLst>
                                    </p:anim>
                                    <p:anim calcmode="lin" valueType="num">
                                      <p:cBhvr additive="base">
                                        <p:cTn id="220" dur="100" fill="hold"/>
                                        <p:tgtEl>
                                          <p:spTgt spid="10">
                                            <p:graphicEl>
                                              <a:chart seriesIdx="-4" categoryIdx="19" bldStep="category"/>
                                            </p:graphicEl>
                                          </p:spTgt>
                                        </p:tgtEl>
                                        <p:attrNameLst>
                                          <p:attrName>ppt_y</p:attrName>
                                        </p:attrNameLst>
                                      </p:cBhvr>
                                      <p:tavLst>
                                        <p:tav tm="0">
                                          <p:val>
                                            <p:strVal val="#ppt_y"/>
                                          </p:val>
                                        </p:tav>
                                        <p:tav tm="100000">
                                          <p:val>
                                            <p:strVal val="#ppt_y"/>
                                          </p:val>
                                        </p:tav>
                                      </p:tavLst>
                                    </p:anim>
                                  </p:childTnLst>
                                </p:cTn>
                              </p:par>
                            </p:childTnLst>
                          </p:cTn>
                        </p:par>
                        <p:par>
                          <p:cTn id="221" fill="hold">
                            <p:stCondLst>
                              <p:cond delay="2100"/>
                            </p:stCondLst>
                            <p:childTnLst>
                              <p:par>
                                <p:cTn id="222" presetID="2" presetClass="entr" presetSubtype="8" fill="hold" grpId="0" nodeType="afterEffect">
                                  <p:stCondLst>
                                    <p:cond delay="0"/>
                                  </p:stCondLst>
                                  <p:childTnLst>
                                    <p:set>
                                      <p:cBhvr>
                                        <p:cTn id="223" dur="1" fill="hold">
                                          <p:stCondLst>
                                            <p:cond delay="0"/>
                                          </p:stCondLst>
                                        </p:cTn>
                                        <p:tgtEl>
                                          <p:spTgt spid="10">
                                            <p:graphicEl>
                                              <a:chart seriesIdx="-4" categoryIdx="20" bldStep="category"/>
                                            </p:graphicEl>
                                          </p:spTgt>
                                        </p:tgtEl>
                                        <p:attrNameLst>
                                          <p:attrName>style.visibility</p:attrName>
                                        </p:attrNameLst>
                                      </p:cBhvr>
                                      <p:to>
                                        <p:strVal val="visible"/>
                                      </p:to>
                                    </p:set>
                                    <p:anim calcmode="lin" valueType="num">
                                      <p:cBhvr additive="base">
                                        <p:cTn id="224" dur="100" fill="hold"/>
                                        <p:tgtEl>
                                          <p:spTgt spid="10">
                                            <p:graphicEl>
                                              <a:chart seriesIdx="-4" categoryIdx="20" bldStep="category"/>
                                            </p:graphicEl>
                                          </p:spTgt>
                                        </p:tgtEl>
                                        <p:attrNameLst>
                                          <p:attrName>ppt_x</p:attrName>
                                        </p:attrNameLst>
                                      </p:cBhvr>
                                      <p:tavLst>
                                        <p:tav tm="0">
                                          <p:val>
                                            <p:strVal val="0-#ppt_w/2"/>
                                          </p:val>
                                        </p:tav>
                                        <p:tav tm="100000">
                                          <p:val>
                                            <p:strVal val="#ppt_x"/>
                                          </p:val>
                                        </p:tav>
                                      </p:tavLst>
                                    </p:anim>
                                    <p:anim calcmode="lin" valueType="num">
                                      <p:cBhvr additive="base">
                                        <p:cTn id="225" dur="100" fill="hold"/>
                                        <p:tgtEl>
                                          <p:spTgt spid="10">
                                            <p:graphicEl>
                                              <a:chart seriesIdx="-4" categoryIdx="20"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Graphic spid="10" grpId="0">
        <p:bldSub>
          <a:bldChart bld="category"/>
        </p:bldSub>
      </p:bldGraphic>
      <p:bldGraphic spid="10" grpId="1">
        <p:bldSub>
          <a:bldChart bld="category"/>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Domestic Product: Surprising Momentum</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3</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3590007068"/>
              </p:ext>
            </p:extLst>
          </p:nvPr>
        </p:nvGraphicFramePr>
        <p:xfrm>
          <a:off x="565150" y="1190624"/>
          <a:ext cx="8007350" cy="4928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086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p:cTn id="7" dur="1000" fill="hold"/>
                                        <p:tgtEl>
                                          <p:spTgt spid="10">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1000" fill="hold"/>
                                        <p:tgtEl>
                                          <p:spTgt spid="10">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1000"/>
                                        <p:tgtEl>
                                          <p:spTgt spid="10">
                                            <p:graphicEl>
                                              <a:chart seriesIdx="-3" categoryIdx="-3" bldStep="gridLegend"/>
                                            </p:graphicEl>
                                          </p:spTgt>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graphicEl>
                                              <a:chart seriesIdx="0" categoryIdx="-4" bldStep="series"/>
                                            </p:graphicEl>
                                          </p:spTgt>
                                        </p:tgtEl>
                                        <p:attrNameLst>
                                          <p:attrName>style.visibility</p:attrName>
                                        </p:attrNameLst>
                                      </p:cBhvr>
                                      <p:to>
                                        <p:strVal val="visible"/>
                                      </p:to>
                                    </p:set>
                                    <p:anim calcmode="lin" valueType="num">
                                      <p:cBhvr>
                                        <p:cTn id="13" dur="1000" fill="hold"/>
                                        <p:tgtEl>
                                          <p:spTgt spid="10">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14" dur="1000" fill="hold"/>
                                        <p:tgtEl>
                                          <p:spTgt spid="10">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15" dur="1000"/>
                                        <p:tgtEl>
                                          <p:spTgt spid="10">
                                            <p:graphicEl>
                                              <a:chart seriesIdx="0" categoryIdx="-4" bldStep="series"/>
                                            </p:graphicEl>
                                          </p:spTgt>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0">
                                            <p:graphicEl>
                                              <a:chart seriesIdx="1" categoryIdx="-4" bldStep="series"/>
                                            </p:graphicEl>
                                          </p:spTgt>
                                        </p:tgtEl>
                                        <p:attrNameLst>
                                          <p:attrName>style.visibility</p:attrName>
                                        </p:attrNameLst>
                                      </p:cBhvr>
                                      <p:to>
                                        <p:strVal val="visible"/>
                                      </p:to>
                                    </p:set>
                                    <p:anim calcmode="lin" valueType="num">
                                      <p:cBhvr>
                                        <p:cTn id="19" dur="1000" fill="hold"/>
                                        <p:tgtEl>
                                          <p:spTgt spid="10">
                                            <p:graphicEl>
                                              <a:chart seriesIdx="1" categoryIdx="-4" bldStep="series"/>
                                            </p:graphicEl>
                                          </p:spTgt>
                                        </p:tgtEl>
                                        <p:attrNameLst>
                                          <p:attrName>ppt_w</p:attrName>
                                        </p:attrNameLst>
                                      </p:cBhvr>
                                      <p:tavLst>
                                        <p:tav tm="0">
                                          <p:val>
                                            <p:fltVal val="0"/>
                                          </p:val>
                                        </p:tav>
                                        <p:tav tm="100000">
                                          <p:val>
                                            <p:strVal val="#ppt_w"/>
                                          </p:val>
                                        </p:tav>
                                      </p:tavLst>
                                    </p:anim>
                                    <p:anim calcmode="lin" valueType="num">
                                      <p:cBhvr>
                                        <p:cTn id="20" dur="1000" fill="hold"/>
                                        <p:tgtEl>
                                          <p:spTgt spid="10">
                                            <p:graphicEl>
                                              <a:chart seriesIdx="1" categoryIdx="-4" bldStep="series"/>
                                            </p:graphicEl>
                                          </p:spTgt>
                                        </p:tgtEl>
                                        <p:attrNameLst>
                                          <p:attrName>ppt_h</p:attrName>
                                        </p:attrNameLst>
                                      </p:cBhvr>
                                      <p:tavLst>
                                        <p:tav tm="0">
                                          <p:val>
                                            <p:fltVal val="0"/>
                                          </p:val>
                                        </p:tav>
                                        <p:tav tm="100000">
                                          <p:val>
                                            <p:strVal val="#ppt_h"/>
                                          </p:val>
                                        </p:tav>
                                      </p:tavLst>
                                    </p:anim>
                                    <p:animEffect transition="in" filter="fade">
                                      <p:cBhvr>
                                        <p:cTn id="21" dur="1000"/>
                                        <p:tgtEl>
                                          <p:spTgt spid="10">
                                            <p:graphicEl>
                                              <a:chart seriesIdx="1" categoryIdx="-4" bldStep="series"/>
                                            </p:graphicEl>
                                          </p:spTgt>
                                        </p:tgtEl>
                                      </p:cBhvr>
                                    </p:animEffect>
                                  </p:childTnLst>
                                </p:cTn>
                              </p:par>
                            </p:childTnLst>
                          </p:cTn>
                        </p:par>
                        <p:par>
                          <p:cTn id="22" fill="hold">
                            <p:stCondLst>
                              <p:cond delay="3000"/>
                            </p:stCondLst>
                            <p:childTnLst>
                              <p:par>
                                <p:cTn id="23" presetID="1" presetClass="entr" presetSubtype="0" fill="hold" grpId="1" nodeType="afterEffect">
                                  <p:stCondLst>
                                    <p:cond delay="0"/>
                                  </p:stCondLst>
                                  <p:childTnLst>
                                    <p:set>
                                      <p:cBhvr>
                                        <p:cTn id="24"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1" nodeType="afterEffect">
                                  <p:stCondLst>
                                    <p:cond delay="0"/>
                                  </p:stCondLst>
                                  <p:childTnLst>
                                    <p:set>
                                      <p:cBhvr>
                                        <p:cTn id="27" dur="1" fill="hold">
                                          <p:stCondLst>
                                            <p:cond delay="0"/>
                                          </p:stCondLst>
                                        </p:cTn>
                                        <p:tgtEl>
                                          <p:spTgt spid="10">
                                            <p:graphicEl>
                                              <a:chart seriesIdx="0" categoryIdx="-4" bldStep="series"/>
                                            </p:graphicEl>
                                          </p:spTgt>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1" nodeType="afterEffect">
                                  <p:stCondLst>
                                    <p:cond delay="0"/>
                                  </p:stCondLst>
                                  <p:childTnLst>
                                    <p:set>
                                      <p:cBhvr>
                                        <p:cTn id="30" dur="1" fill="hold">
                                          <p:stCondLst>
                                            <p:cond delay="0"/>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Graphic spid="10" grpId="1">
        <p:bldSub>
          <a:bldChart bld="series"/>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Chicago Summary</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30</a:t>
            </a:fld>
            <a:endParaRPr lang="en-US"/>
          </a:p>
        </p:txBody>
      </p:sp>
      <p:sp>
        <p:nvSpPr>
          <p:cNvPr id="6" name="Content Placeholder 5"/>
          <p:cNvSpPr>
            <a:spLocks noGrp="1"/>
          </p:cNvSpPr>
          <p:nvPr>
            <p:ph sz="quarter" idx="18"/>
          </p:nvPr>
        </p:nvSpPr>
        <p:spPr/>
        <p:txBody>
          <a:bodyPr>
            <a:normAutofit lnSpcReduction="10000"/>
          </a:bodyPr>
          <a:lstStyle/>
          <a:p>
            <a:pPr marL="342900" indent="-342900">
              <a:spcAft>
                <a:spcPts val="1200"/>
              </a:spcAft>
              <a:buFont typeface="Arial" panose="020B0604020202020204" pitchFamily="34" charset="0"/>
              <a:buChar char="•"/>
            </a:pPr>
            <a:r>
              <a:rPr lang="en-US" dirty="0" smtClean="0"/>
              <a:t>Chicago economy is firming and appears likely to post better performance relative to region peers and the U.S.</a:t>
            </a:r>
          </a:p>
          <a:p>
            <a:pPr marL="342900" indent="-342900">
              <a:spcAft>
                <a:spcPts val="1200"/>
              </a:spcAft>
              <a:buFont typeface="Arial" panose="020B0604020202020204" pitchFamily="34" charset="0"/>
              <a:buChar char="•"/>
            </a:pPr>
            <a:r>
              <a:rPr lang="en-US" dirty="0" smtClean="0"/>
              <a:t>Growth likely to decelerate with the nation, but we do not foresee a negative annual job print in our forecast. Moody’s anticipate a small (-4,000 jobs) loss in 2021.</a:t>
            </a:r>
          </a:p>
          <a:p>
            <a:pPr marL="342900" indent="-342900">
              <a:spcAft>
                <a:spcPts val="1200"/>
              </a:spcAft>
              <a:buFont typeface="Arial" panose="020B0604020202020204" pitchFamily="34" charset="0"/>
              <a:buChar char="•"/>
            </a:pPr>
            <a:r>
              <a:rPr lang="en-US" dirty="0" smtClean="0"/>
              <a:t>Occupancy likely to decline slightly overall, but Core Urban submarkets may experience moderate tightening.</a:t>
            </a:r>
          </a:p>
          <a:p>
            <a:pPr marL="342900" indent="-342900">
              <a:spcAft>
                <a:spcPts val="1200"/>
              </a:spcAft>
              <a:buFont typeface="Arial" panose="020B0604020202020204" pitchFamily="34" charset="0"/>
              <a:buChar char="•"/>
            </a:pPr>
            <a:r>
              <a:rPr lang="en-US" dirty="0" smtClean="0"/>
              <a:t>Rent trends overall will mirror U.S. large market averages, but Core Urban submarkets may outperform the metro average.</a:t>
            </a:r>
          </a:p>
          <a:p>
            <a:pPr marL="342900" indent="-342900">
              <a:spcAft>
                <a:spcPts val="1200"/>
              </a:spcAft>
              <a:buFont typeface="Arial" panose="020B0604020202020204" pitchFamily="34" charset="0"/>
              <a:buChar char="•"/>
            </a:pPr>
            <a:r>
              <a:rPr lang="en-US" dirty="0" smtClean="0"/>
              <a:t>Cap rates trends have trailed U.S. averages, but this may change should relative Chicago economic performance continue to improve.</a:t>
            </a:r>
          </a:p>
          <a:p>
            <a:pPr marL="342900" indent="-342900">
              <a:spcAft>
                <a:spcPts val="1200"/>
              </a:spcAft>
              <a:buFont typeface="Arial" panose="020B0604020202020204" pitchFamily="34" charset="0"/>
              <a:buChar char="•"/>
            </a:pPr>
            <a:endParaRPr lang="en-US" dirty="0" smtClean="0"/>
          </a:p>
          <a:p>
            <a:pPr marL="342900" indent="-342900">
              <a:spcAft>
                <a:spcPts val="1200"/>
              </a:spcAft>
              <a:buFont typeface="Arial" panose="020B0604020202020204" pitchFamily="34" charset="0"/>
              <a:buChar char="•"/>
            </a:pPr>
            <a:endParaRPr lang="en-US" dirty="0" smtClean="0"/>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spTree>
    <p:extLst>
      <p:ext uri="{BB962C8B-B14F-4D97-AF65-F5344CB8AC3E}">
        <p14:creationId xmlns:p14="http://schemas.microsoft.com/office/powerpoint/2010/main" val="23746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6">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1999"/>
                                          </p:stCondLst>
                                        </p:cTn>
                                        <p:tgtEl>
                                          <p:spTgt spid="6">
                                            <p:txEl>
                                              <p:pRg st="1" end="1"/>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1999"/>
                                          </p:stCondLst>
                                        </p:cTn>
                                        <p:tgtEl>
                                          <p:spTgt spid="6">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0"/>
                                  </p:stCondLst>
                                  <p:childTnLst>
                                    <p:set>
                                      <p:cBhvr>
                                        <p:cTn id="15" dur="1" fill="hold">
                                          <p:stCondLst>
                                            <p:cond delay="1999"/>
                                          </p:stCondLst>
                                        </p:cTn>
                                        <p:tgtEl>
                                          <p:spTgt spid="6">
                                            <p:txEl>
                                              <p:pRg st="3" end="3"/>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0"/>
                                  </p:stCondLst>
                                  <p:childTnLst>
                                    <p:set>
                                      <p:cBhvr>
                                        <p:cTn id="18" dur="1" fill="hold">
                                          <p:stCondLst>
                                            <p:cond delay="19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839D1246-EA95-F149-9963-985D7879D2E4}" type="slidenum">
              <a:rPr lang="en-US" smtClean="0"/>
              <a:t>31</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2678220706"/>
              </p:ext>
            </p:extLst>
          </p:nvPr>
        </p:nvGraphicFramePr>
        <p:xfrm>
          <a:off x="565150" y="506994"/>
          <a:ext cx="8007350" cy="540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4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graphicEl>
                                              <a:dgm id="{B5D8D847-88B7-4938-97B8-026B0DCED625}"/>
                                            </p:graphicEl>
                                          </p:spTgt>
                                        </p:tgtEl>
                                        <p:attrNameLst>
                                          <p:attrName>style.visibility</p:attrName>
                                        </p:attrNameLst>
                                      </p:cBhvr>
                                      <p:to>
                                        <p:strVal val="visible"/>
                                      </p:to>
                                    </p:set>
                                    <p:animEffect transition="in" filter="fade">
                                      <p:cBhvr>
                                        <p:cTn id="7" dur="500"/>
                                        <p:tgtEl>
                                          <p:spTgt spid="8">
                                            <p:graphicEl>
                                              <a:dgm id="{B5D8D847-88B7-4938-97B8-026B0DCED625}"/>
                                            </p:graphicEl>
                                          </p:spTgt>
                                        </p:tgtEl>
                                      </p:cBhvr>
                                    </p:animEffect>
                                    <p:anim calcmode="lin" valueType="num">
                                      <p:cBhvr>
                                        <p:cTn id="8" dur="500" fill="hold"/>
                                        <p:tgtEl>
                                          <p:spTgt spid="8">
                                            <p:graphicEl>
                                              <a:dgm id="{B5D8D847-88B7-4938-97B8-026B0DCED625}"/>
                                            </p:graphicEl>
                                          </p:spTgt>
                                        </p:tgtEl>
                                        <p:attrNameLst>
                                          <p:attrName>ppt_w</p:attrName>
                                        </p:attrNameLst>
                                      </p:cBhvr>
                                      <p:tavLst>
                                        <p:tav tm="0" fmla="#ppt_w*sin(2.5*pi*$)">
                                          <p:val>
                                            <p:fltVal val="0"/>
                                          </p:val>
                                        </p:tav>
                                        <p:tav tm="100000">
                                          <p:val>
                                            <p:fltVal val="1"/>
                                          </p:val>
                                        </p:tav>
                                      </p:tavLst>
                                    </p:anim>
                                    <p:anim calcmode="lin" valueType="num">
                                      <p:cBhvr>
                                        <p:cTn id="9" dur="500" fill="hold"/>
                                        <p:tgtEl>
                                          <p:spTgt spid="8">
                                            <p:graphicEl>
                                              <a:dgm id="{B5D8D847-88B7-4938-97B8-026B0DCED625}"/>
                                            </p:graphicEl>
                                          </p:spTgt>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8">
                                            <p:graphicEl>
                                              <a:dgm id="{2D6B16AB-1C9C-48C2-8AD1-29FA19ABA3D9}"/>
                                            </p:graphicEl>
                                          </p:spTgt>
                                        </p:tgtEl>
                                        <p:attrNameLst>
                                          <p:attrName>style.visibility</p:attrName>
                                        </p:attrNameLst>
                                      </p:cBhvr>
                                      <p:to>
                                        <p:strVal val="visible"/>
                                      </p:to>
                                    </p:set>
                                    <p:animEffect transition="in" filter="fade">
                                      <p:cBhvr>
                                        <p:cTn id="13" dur="500"/>
                                        <p:tgtEl>
                                          <p:spTgt spid="8">
                                            <p:graphicEl>
                                              <a:dgm id="{2D6B16AB-1C9C-48C2-8AD1-29FA19ABA3D9}"/>
                                            </p:graphicEl>
                                          </p:spTgt>
                                        </p:tgtEl>
                                      </p:cBhvr>
                                    </p:animEffect>
                                    <p:anim calcmode="lin" valueType="num">
                                      <p:cBhvr>
                                        <p:cTn id="14" dur="500" fill="hold"/>
                                        <p:tgtEl>
                                          <p:spTgt spid="8">
                                            <p:graphicEl>
                                              <a:dgm id="{2D6B16AB-1C9C-48C2-8AD1-29FA19ABA3D9}"/>
                                            </p:graphicEl>
                                          </p:spTgt>
                                        </p:tgtEl>
                                        <p:attrNameLst>
                                          <p:attrName>ppt_w</p:attrName>
                                        </p:attrNameLst>
                                      </p:cBhvr>
                                      <p:tavLst>
                                        <p:tav tm="0" fmla="#ppt_w*sin(2.5*pi*$)">
                                          <p:val>
                                            <p:fltVal val="0"/>
                                          </p:val>
                                        </p:tav>
                                        <p:tav tm="100000">
                                          <p:val>
                                            <p:fltVal val="1"/>
                                          </p:val>
                                        </p:tav>
                                      </p:tavLst>
                                    </p:anim>
                                    <p:anim calcmode="lin" valueType="num">
                                      <p:cBhvr>
                                        <p:cTn id="15" dur="500" fill="hold"/>
                                        <p:tgtEl>
                                          <p:spTgt spid="8">
                                            <p:graphicEl>
                                              <a:dgm id="{2D6B16AB-1C9C-48C2-8AD1-29FA19ABA3D9}"/>
                                            </p:graphicEl>
                                          </p:spTgt>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5" presetClass="entr" presetSubtype="0" fill="hold" grpId="0" nodeType="afterEffect">
                                  <p:stCondLst>
                                    <p:cond delay="0"/>
                                  </p:stCondLst>
                                  <p:childTnLst>
                                    <p:set>
                                      <p:cBhvr>
                                        <p:cTn id="18" dur="1" fill="hold">
                                          <p:stCondLst>
                                            <p:cond delay="0"/>
                                          </p:stCondLst>
                                        </p:cTn>
                                        <p:tgtEl>
                                          <p:spTgt spid="8">
                                            <p:graphicEl>
                                              <a:dgm id="{246024B8-B8C8-4254-B362-ECBBCE269827}"/>
                                            </p:graphicEl>
                                          </p:spTgt>
                                        </p:tgtEl>
                                        <p:attrNameLst>
                                          <p:attrName>style.visibility</p:attrName>
                                        </p:attrNameLst>
                                      </p:cBhvr>
                                      <p:to>
                                        <p:strVal val="visible"/>
                                      </p:to>
                                    </p:set>
                                    <p:animEffect transition="in" filter="fade">
                                      <p:cBhvr>
                                        <p:cTn id="19" dur="500"/>
                                        <p:tgtEl>
                                          <p:spTgt spid="8">
                                            <p:graphicEl>
                                              <a:dgm id="{246024B8-B8C8-4254-B362-ECBBCE269827}"/>
                                            </p:graphicEl>
                                          </p:spTgt>
                                        </p:tgtEl>
                                      </p:cBhvr>
                                    </p:animEffect>
                                    <p:anim calcmode="lin" valueType="num">
                                      <p:cBhvr>
                                        <p:cTn id="20" dur="500" fill="hold"/>
                                        <p:tgtEl>
                                          <p:spTgt spid="8">
                                            <p:graphicEl>
                                              <a:dgm id="{246024B8-B8C8-4254-B362-ECBBCE269827}"/>
                                            </p:graphicEl>
                                          </p:spTgt>
                                        </p:tgtEl>
                                        <p:attrNameLst>
                                          <p:attrName>ppt_w</p:attrName>
                                        </p:attrNameLst>
                                      </p:cBhvr>
                                      <p:tavLst>
                                        <p:tav tm="0" fmla="#ppt_w*sin(2.5*pi*$)">
                                          <p:val>
                                            <p:fltVal val="0"/>
                                          </p:val>
                                        </p:tav>
                                        <p:tav tm="100000">
                                          <p:val>
                                            <p:fltVal val="1"/>
                                          </p:val>
                                        </p:tav>
                                      </p:tavLst>
                                    </p:anim>
                                    <p:anim calcmode="lin" valueType="num">
                                      <p:cBhvr>
                                        <p:cTn id="21" dur="500" fill="hold"/>
                                        <p:tgtEl>
                                          <p:spTgt spid="8">
                                            <p:graphicEl>
                                              <a:dgm id="{246024B8-B8C8-4254-B362-ECBBCE269827}"/>
                                            </p:graphicEl>
                                          </p:spTgt>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45" presetClass="entr" presetSubtype="0" fill="hold" grpId="0" nodeType="afterEffect">
                                  <p:stCondLst>
                                    <p:cond delay="0"/>
                                  </p:stCondLst>
                                  <p:childTnLst>
                                    <p:set>
                                      <p:cBhvr>
                                        <p:cTn id="24" dur="1" fill="hold">
                                          <p:stCondLst>
                                            <p:cond delay="0"/>
                                          </p:stCondLst>
                                        </p:cTn>
                                        <p:tgtEl>
                                          <p:spTgt spid="8">
                                            <p:graphicEl>
                                              <a:dgm id="{E0F231F3-55D3-41C5-9064-88796A98A558}"/>
                                            </p:graphicEl>
                                          </p:spTgt>
                                        </p:tgtEl>
                                        <p:attrNameLst>
                                          <p:attrName>style.visibility</p:attrName>
                                        </p:attrNameLst>
                                      </p:cBhvr>
                                      <p:to>
                                        <p:strVal val="visible"/>
                                      </p:to>
                                    </p:set>
                                    <p:animEffect transition="in" filter="fade">
                                      <p:cBhvr>
                                        <p:cTn id="25" dur="500"/>
                                        <p:tgtEl>
                                          <p:spTgt spid="8">
                                            <p:graphicEl>
                                              <a:dgm id="{E0F231F3-55D3-41C5-9064-88796A98A558}"/>
                                            </p:graphicEl>
                                          </p:spTgt>
                                        </p:tgtEl>
                                      </p:cBhvr>
                                    </p:animEffect>
                                    <p:anim calcmode="lin" valueType="num">
                                      <p:cBhvr>
                                        <p:cTn id="26" dur="500" fill="hold"/>
                                        <p:tgtEl>
                                          <p:spTgt spid="8">
                                            <p:graphicEl>
                                              <a:dgm id="{E0F231F3-55D3-41C5-9064-88796A98A558}"/>
                                            </p:graphicEl>
                                          </p:spTgt>
                                        </p:tgtEl>
                                        <p:attrNameLst>
                                          <p:attrName>ppt_w</p:attrName>
                                        </p:attrNameLst>
                                      </p:cBhvr>
                                      <p:tavLst>
                                        <p:tav tm="0" fmla="#ppt_w*sin(2.5*pi*$)">
                                          <p:val>
                                            <p:fltVal val="0"/>
                                          </p:val>
                                        </p:tav>
                                        <p:tav tm="100000">
                                          <p:val>
                                            <p:fltVal val="1"/>
                                          </p:val>
                                        </p:tav>
                                      </p:tavLst>
                                    </p:anim>
                                    <p:anim calcmode="lin" valueType="num">
                                      <p:cBhvr>
                                        <p:cTn id="27" dur="500" fill="hold"/>
                                        <p:tgtEl>
                                          <p:spTgt spid="8">
                                            <p:graphicEl>
                                              <a:dgm id="{E0F231F3-55D3-41C5-9064-88796A98A558}"/>
                                            </p:graphicEl>
                                          </p:spTgt>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45" presetClass="entr" presetSubtype="0" fill="hold" grpId="0" nodeType="afterEffect">
                                  <p:stCondLst>
                                    <p:cond delay="0"/>
                                  </p:stCondLst>
                                  <p:childTnLst>
                                    <p:set>
                                      <p:cBhvr>
                                        <p:cTn id="30" dur="1" fill="hold">
                                          <p:stCondLst>
                                            <p:cond delay="0"/>
                                          </p:stCondLst>
                                        </p:cTn>
                                        <p:tgtEl>
                                          <p:spTgt spid="8">
                                            <p:graphicEl>
                                              <a:dgm id="{3E0BC6B4-740A-475A-AC07-78F7226C500D}"/>
                                            </p:graphicEl>
                                          </p:spTgt>
                                        </p:tgtEl>
                                        <p:attrNameLst>
                                          <p:attrName>style.visibility</p:attrName>
                                        </p:attrNameLst>
                                      </p:cBhvr>
                                      <p:to>
                                        <p:strVal val="visible"/>
                                      </p:to>
                                    </p:set>
                                    <p:animEffect transition="in" filter="fade">
                                      <p:cBhvr>
                                        <p:cTn id="31" dur="500"/>
                                        <p:tgtEl>
                                          <p:spTgt spid="8">
                                            <p:graphicEl>
                                              <a:dgm id="{3E0BC6B4-740A-475A-AC07-78F7226C500D}"/>
                                            </p:graphicEl>
                                          </p:spTgt>
                                        </p:tgtEl>
                                      </p:cBhvr>
                                    </p:animEffect>
                                    <p:anim calcmode="lin" valueType="num">
                                      <p:cBhvr>
                                        <p:cTn id="32" dur="500" fill="hold"/>
                                        <p:tgtEl>
                                          <p:spTgt spid="8">
                                            <p:graphicEl>
                                              <a:dgm id="{3E0BC6B4-740A-475A-AC07-78F7226C500D}"/>
                                            </p:graphicEl>
                                          </p:spTgt>
                                        </p:tgtEl>
                                        <p:attrNameLst>
                                          <p:attrName>ppt_w</p:attrName>
                                        </p:attrNameLst>
                                      </p:cBhvr>
                                      <p:tavLst>
                                        <p:tav tm="0" fmla="#ppt_w*sin(2.5*pi*$)">
                                          <p:val>
                                            <p:fltVal val="0"/>
                                          </p:val>
                                        </p:tav>
                                        <p:tav tm="100000">
                                          <p:val>
                                            <p:fltVal val="1"/>
                                          </p:val>
                                        </p:tav>
                                      </p:tavLst>
                                    </p:anim>
                                    <p:anim calcmode="lin" valueType="num">
                                      <p:cBhvr>
                                        <p:cTn id="33" dur="500" fill="hold"/>
                                        <p:tgtEl>
                                          <p:spTgt spid="8">
                                            <p:graphicEl>
                                              <a:dgm id="{3E0BC6B4-740A-475A-AC07-78F7226C500D}"/>
                                            </p:graphicEl>
                                          </p:spTgt>
                                        </p:tgtEl>
                                        <p:attrNameLst>
                                          <p:attrName>ppt_h</p:attrName>
                                        </p:attrNameLst>
                                      </p:cBhvr>
                                      <p:tavLst>
                                        <p:tav tm="0">
                                          <p:val>
                                            <p:strVal val="#ppt_h"/>
                                          </p:val>
                                        </p:tav>
                                        <p:tav tm="100000">
                                          <p:val>
                                            <p:strVal val="#ppt_h"/>
                                          </p:val>
                                        </p:tav>
                                      </p:tavLst>
                                    </p:anim>
                                  </p:childTnLst>
                                </p:cTn>
                              </p:par>
                            </p:childTnLst>
                          </p:cTn>
                        </p:par>
                        <p:par>
                          <p:cTn id="34" fill="hold">
                            <p:stCondLst>
                              <p:cond delay="2500"/>
                            </p:stCondLst>
                            <p:childTnLst>
                              <p:par>
                                <p:cTn id="35" presetID="45" presetClass="entr" presetSubtype="0" fill="hold" grpId="0" nodeType="afterEffect">
                                  <p:stCondLst>
                                    <p:cond delay="0"/>
                                  </p:stCondLst>
                                  <p:childTnLst>
                                    <p:set>
                                      <p:cBhvr>
                                        <p:cTn id="36" dur="1" fill="hold">
                                          <p:stCondLst>
                                            <p:cond delay="0"/>
                                          </p:stCondLst>
                                        </p:cTn>
                                        <p:tgtEl>
                                          <p:spTgt spid="8">
                                            <p:graphicEl>
                                              <a:dgm id="{9596F5CE-02D0-4BD9-8BEF-5A210DDCBB56}"/>
                                            </p:graphicEl>
                                          </p:spTgt>
                                        </p:tgtEl>
                                        <p:attrNameLst>
                                          <p:attrName>style.visibility</p:attrName>
                                        </p:attrNameLst>
                                      </p:cBhvr>
                                      <p:to>
                                        <p:strVal val="visible"/>
                                      </p:to>
                                    </p:set>
                                    <p:animEffect transition="in" filter="fade">
                                      <p:cBhvr>
                                        <p:cTn id="37" dur="500"/>
                                        <p:tgtEl>
                                          <p:spTgt spid="8">
                                            <p:graphicEl>
                                              <a:dgm id="{9596F5CE-02D0-4BD9-8BEF-5A210DDCBB56}"/>
                                            </p:graphicEl>
                                          </p:spTgt>
                                        </p:tgtEl>
                                      </p:cBhvr>
                                    </p:animEffect>
                                    <p:anim calcmode="lin" valueType="num">
                                      <p:cBhvr>
                                        <p:cTn id="38" dur="500" fill="hold"/>
                                        <p:tgtEl>
                                          <p:spTgt spid="8">
                                            <p:graphicEl>
                                              <a:dgm id="{9596F5CE-02D0-4BD9-8BEF-5A210DDCBB56}"/>
                                            </p:graphicEl>
                                          </p:spTgt>
                                        </p:tgtEl>
                                        <p:attrNameLst>
                                          <p:attrName>ppt_w</p:attrName>
                                        </p:attrNameLst>
                                      </p:cBhvr>
                                      <p:tavLst>
                                        <p:tav tm="0" fmla="#ppt_w*sin(2.5*pi*$)">
                                          <p:val>
                                            <p:fltVal val="0"/>
                                          </p:val>
                                        </p:tav>
                                        <p:tav tm="100000">
                                          <p:val>
                                            <p:fltVal val="1"/>
                                          </p:val>
                                        </p:tav>
                                      </p:tavLst>
                                    </p:anim>
                                    <p:anim calcmode="lin" valueType="num">
                                      <p:cBhvr>
                                        <p:cTn id="39" dur="500" fill="hold"/>
                                        <p:tgtEl>
                                          <p:spTgt spid="8">
                                            <p:graphicEl>
                                              <a:dgm id="{9596F5CE-02D0-4BD9-8BEF-5A210DDCBB56}"/>
                                            </p:graphicEl>
                                          </p:spTgt>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45" presetClass="entr" presetSubtype="0" fill="hold" grpId="0" nodeType="afterEffect">
                                  <p:stCondLst>
                                    <p:cond delay="0"/>
                                  </p:stCondLst>
                                  <p:childTnLst>
                                    <p:set>
                                      <p:cBhvr>
                                        <p:cTn id="42" dur="1" fill="hold">
                                          <p:stCondLst>
                                            <p:cond delay="0"/>
                                          </p:stCondLst>
                                        </p:cTn>
                                        <p:tgtEl>
                                          <p:spTgt spid="8">
                                            <p:graphicEl>
                                              <a:dgm id="{8797CEAF-6734-44C4-8178-1D611BFE57B2}"/>
                                            </p:graphicEl>
                                          </p:spTgt>
                                        </p:tgtEl>
                                        <p:attrNameLst>
                                          <p:attrName>style.visibility</p:attrName>
                                        </p:attrNameLst>
                                      </p:cBhvr>
                                      <p:to>
                                        <p:strVal val="visible"/>
                                      </p:to>
                                    </p:set>
                                    <p:animEffect transition="in" filter="fade">
                                      <p:cBhvr>
                                        <p:cTn id="43" dur="500"/>
                                        <p:tgtEl>
                                          <p:spTgt spid="8">
                                            <p:graphicEl>
                                              <a:dgm id="{8797CEAF-6734-44C4-8178-1D611BFE57B2}"/>
                                            </p:graphicEl>
                                          </p:spTgt>
                                        </p:tgtEl>
                                      </p:cBhvr>
                                    </p:animEffect>
                                    <p:anim calcmode="lin" valueType="num">
                                      <p:cBhvr>
                                        <p:cTn id="44" dur="500" fill="hold"/>
                                        <p:tgtEl>
                                          <p:spTgt spid="8">
                                            <p:graphicEl>
                                              <a:dgm id="{8797CEAF-6734-44C4-8178-1D611BFE57B2}"/>
                                            </p:graphicEl>
                                          </p:spTgt>
                                        </p:tgtEl>
                                        <p:attrNameLst>
                                          <p:attrName>ppt_w</p:attrName>
                                        </p:attrNameLst>
                                      </p:cBhvr>
                                      <p:tavLst>
                                        <p:tav tm="0" fmla="#ppt_w*sin(2.5*pi*$)">
                                          <p:val>
                                            <p:fltVal val="0"/>
                                          </p:val>
                                        </p:tav>
                                        <p:tav tm="100000">
                                          <p:val>
                                            <p:fltVal val="1"/>
                                          </p:val>
                                        </p:tav>
                                      </p:tavLst>
                                    </p:anim>
                                    <p:anim calcmode="lin" valueType="num">
                                      <p:cBhvr>
                                        <p:cTn id="45" dur="500" fill="hold"/>
                                        <p:tgtEl>
                                          <p:spTgt spid="8">
                                            <p:graphicEl>
                                              <a:dgm id="{8797CEAF-6734-44C4-8178-1D611BFE57B2}"/>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Detroit Key Economic Indicators &amp; Forecasts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32</a:t>
            </a:fld>
            <a:endParaRPr lang="en-US" dirty="0"/>
          </a:p>
        </p:txBody>
      </p:sp>
      <p:graphicFrame>
        <p:nvGraphicFramePr>
          <p:cNvPr id="6" name="Content Placeholder 7"/>
          <p:cNvGraphicFramePr>
            <a:graphicFrameLocks noGrp="1"/>
          </p:cNvGraphicFramePr>
          <p:nvPr>
            <p:ph sz="half" idx="4294967295"/>
            <p:extLst>
              <p:ext uri="{D42A27DB-BD31-4B8C-83A1-F6EECF244321}">
                <p14:modId xmlns:p14="http://schemas.microsoft.com/office/powerpoint/2010/main" val="1264322175"/>
              </p:ext>
            </p:extLst>
          </p:nvPr>
        </p:nvGraphicFramePr>
        <p:xfrm>
          <a:off x="444283" y="1289894"/>
          <a:ext cx="4127716"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7"/>
          <p:cNvGraphicFramePr>
            <a:graphicFrameLocks noGrp="1"/>
          </p:cNvGraphicFramePr>
          <p:nvPr>
            <p:ph sz="half" idx="4294967295"/>
            <p:extLst>
              <p:ext uri="{D42A27DB-BD31-4B8C-83A1-F6EECF244321}">
                <p14:modId xmlns:p14="http://schemas.microsoft.com/office/powerpoint/2010/main" val="3104920614"/>
              </p:ext>
            </p:extLst>
          </p:nvPr>
        </p:nvGraphicFramePr>
        <p:xfrm>
          <a:off x="4638676" y="1289894"/>
          <a:ext cx="436758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488607" y="5939150"/>
            <a:ext cx="2667718" cy="246221"/>
          </a:xfrm>
          <a:prstGeom prst="rect">
            <a:avLst/>
          </a:prstGeom>
          <a:noFill/>
        </p:spPr>
        <p:txBody>
          <a:bodyPr wrap="none" rtlCol="0">
            <a:spAutoFit/>
          </a:bodyPr>
          <a:lstStyle/>
          <a:p>
            <a:r>
              <a:rPr lang="en-US" sz="1000" dirty="0" smtClean="0"/>
              <a:t>DET payrolls increased 0.6% YoY in March.</a:t>
            </a:r>
            <a:endParaRPr lang="en-US" sz="1000" dirty="0"/>
          </a:p>
        </p:txBody>
      </p:sp>
    </p:spTree>
    <p:extLst>
      <p:ext uri="{BB962C8B-B14F-4D97-AF65-F5344CB8AC3E}">
        <p14:creationId xmlns:p14="http://schemas.microsoft.com/office/powerpoint/2010/main" val="414770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6">
                                            <p:graphicEl>
                                              <a:chart seriesIdx="0" categoryIdx="-4" bldStep="series"/>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6">
                                            <p:graphicEl>
                                              <a:chart seriesIdx="1" categoryIdx="-4" bldStep="series"/>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6">
                                            <p:graphicEl>
                                              <a:chart seriesIdx="2" categoryIdx="-4" bldStep="series"/>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6">
                                            <p:graphicEl>
                                              <a:chart seriesIdx="3" categoryIdx="-4" bldStep="series"/>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7">
                                            <p:graphicEl>
                                              <a:chart seriesIdx="-3" categoryIdx="-3" bldStep="gridLegend"/>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7">
                                            <p:graphicEl>
                                              <a:chart seriesIdx="0" categoryIdx="-4" bldStep="series"/>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7">
                                            <p:graphicEl>
                                              <a:chart seriesIdx="1" categoryIdx="-4" bldStep="series"/>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249"/>
                                          </p:stCondLst>
                                        </p:cTn>
                                        <p:tgtEl>
                                          <p:spTgt spid="7">
                                            <p:graphicEl>
                                              <a:chart seriesIdx="2" categoryIdx="-4" bldStep="series"/>
                                            </p:graphicEl>
                                          </p:spTgt>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0"/>
                                  </p:stCondLst>
                                  <p:childTnLst>
                                    <p:set>
                                      <p:cBhvr>
                                        <p:cTn id="33" dur="1" fill="hold">
                                          <p:stCondLst>
                                            <p:cond delay="249"/>
                                          </p:stCondLst>
                                        </p:cTn>
                                        <p:tgtEl>
                                          <p:spTgt spid="7">
                                            <p:graphicEl>
                                              <a:chart seriesIdx="3" categoryIdx="-4" bldStep="series"/>
                                            </p:graphicEl>
                                          </p:spTgt>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1" nodeType="afterEffect">
                                  <p:stCondLst>
                                    <p:cond delay="0"/>
                                  </p:stCondLst>
                                  <p:childTnLst>
                                    <p:set>
                                      <p:cBhvr>
                                        <p:cTn id="3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1" nodeType="afterEffect">
                                  <p:stCondLst>
                                    <p:cond delay="0"/>
                                  </p:stCondLst>
                                  <p:childTnLst>
                                    <p:set>
                                      <p:cBhvr>
                                        <p:cTn id="39"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40" fill="hold">
                            <p:stCondLst>
                              <p:cond delay="2500"/>
                            </p:stCondLst>
                            <p:childTnLst>
                              <p:par>
                                <p:cTn id="41" presetID="1" presetClass="entr" presetSubtype="0" fill="hold" grpId="1" nodeType="afterEffect">
                                  <p:stCondLst>
                                    <p:cond delay="0"/>
                                  </p:stCondLst>
                                  <p:childTnLst>
                                    <p:set>
                                      <p:cBhvr>
                                        <p:cTn id="42"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1" nodeType="afterEffect">
                                  <p:stCondLst>
                                    <p:cond delay="0"/>
                                  </p:stCondLst>
                                  <p:childTnLst>
                                    <p:set>
                                      <p:cBhvr>
                                        <p:cTn id="45"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par>
                          <p:cTn id="46" fill="hold">
                            <p:stCondLst>
                              <p:cond delay="2500"/>
                            </p:stCondLst>
                            <p:childTnLst>
                              <p:par>
                                <p:cTn id="47" presetID="1" presetClass="entr" presetSubtype="0" fill="hold" grpId="1" nodeType="afterEffect">
                                  <p:stCondLst>
                                    <p:cond delay="0"/>
                                  </p:stCondLst>
                                  <p:childTnLst>
                                    <p:set>
                                      <p:cBhvr>
                                        <p:cTn id="48"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Graphic spid="6" grpId="1">
        <p:bldSub>
          <a:bldChart bld="series"/>
        </p:bldSub>
      </p:bldGraphic>
      <p:bldGraphic spid="7" grpId="0">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33</a:t>
            </a:fld>
            <a:endParaRPr lang="en-US" dirty="0"/>
          </a:p>
        </p:txBody>
      </p:sp>
      <p:sp>
        <p:nvSpPr>
          <p:cNvPr id="6" name="TextBox 5"/>
          <p:cNvSpPr txBox="1"/>
          <p:nvPr/>
        </p:nvSpPr>
        <p:spPr>
          <a:xfrm>
            <a:off x="534987" y="549952"/>
            <a:ext cx="8305800" cy="369332"/>
          </a:xfrm>
          <a:prstGeom prst="rect">
            <a:avLst/>
          </a:prstGeom>
          <a:noFill/>
        </p:spPr>
        <p:txBody>
          <a:bodyPr wrap="square" rtlCol="0">
            <a:spAutoFit/>
          </a:bodyPr>
          <a:lstStyle/>
          <a:p>
            <a:r>
              <a:rPr lang="en-US" sz="1800" dirty="0" smtClean="0">
                <a:solidFill>
                  <a:schemeClr val="bg1"/>
                </a:solidFill>
                <a:latin typeface="+mj-lt"/>
              </a:rPr>
              <a:t>METRO CHICAGO SUPPLY AND DEMAND</a:t>
            </a:r>
            <a:endParaRPr lang="en-US" sz="1800" dirty="0">
              <a:solidFill>
                <a:schemeClr val="bg1"/>
              </a:solidFill>
              <a:latin typeface="+mj-lt"/>
            </a:endParaRPr>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270180437"/>
              </p:ext>
            </p:extLst>
          </p:nvPr>
        </p:nvGraphicFramePr>
        <p:xfrm>
          <a:off x="279574" y="742384"/>
          <a:ext cx="8577281" cy="5334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51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9">
                                            <p:graphicEl>
                                              <a:chart seriesIdx="-4" categoryIdx="0" bldStep="category"/>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4" categoryIdx="1" bldStep="category"/>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9">
                                            <p:graphicEl>
                                              <a:chart seriesIdx="-4" categoryIdx="2" bldStep="category"/>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9">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34</a:t>
            </a:fld>
            <a:endParaRPr lang="en-US" dirty="0"/>
          </a:p>
        </p:txBody>
      </p:sp>
      <p:sp>
        <p:nvSpPr>
          <p:cNvPr id="6" name="TextBox 5"/>
          <p:cNvSpPr txBox="1"/>
          <p:nvPr/>
        </p:nvSpPr>
        <p:spPr>
          <a:xfrm>
            <a:off x="534987" y="549952"/>
            <a:ext cx="8305800" cy="369332"/>
          </a:xfrm>
          <a:prstGeom prst="rect">
            <a:avLst/>
          </a:prstGeom>
          <a:noFill/>
        </p:spPr>
        <p:txBody>
          <a:bodyPr wrap="square" rtlCol="0">
            <a:spAutoFit/>
          </a:bodyPr>
          <a:lstStyle/>
          <a:p>
            <a:r>
              <a:rPr lang="en-US" sz="1800" dirty="0" smtClean="0">
                <a:solidFill>
                  <a:schemeClr val="bg1"/>
                </a:solidFill>
                <a:latin typeface="+mj-lt"/>
              </a:rPr>
              <a:t>METRO CHICAGO SUPPLY AND DEMAND</a:t>
            </a:r>
            <a:endParaRPr lang="en-US" sz="1800" dirty="0">
              <a:solidFill>
                <a:schemeClr val="bg1"/>
              </a:solidFill>
              <a:latin typeface="+mj-lt"/>
            </a:endParaRPr>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3826301651"/>
              </p:ext>
            </p:extLst>
          </p:nvPr>
        </p:nvGraphicFramePr>
        <p:xfrm>
          <a:off x="279574" y="742384"/>
          <a:ext cx="8577281" cy="4767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86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9">
                                            <p:graphicEl>
                                              <a:chart seriesIdx="-4" categoryIdx="0" bldStep="category"/>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4" categoryIdx="1" bldStep="category"/>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9">
                                            <p:graphicEl>
                                              <a:chart seriesIdx="-4" categoryIdx="2" bldStep="category"/>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9">
                                            <p:graphicEl>
                                              <a:chart seriesIdx="-4" categoryIdx="3" bldStep="category"/>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9">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276225"/>
            <a:ext cx="8077249" cy="823913"/>
          </a:xfrm>
        </p:spPr>
        <p:txBody>
          <a:bodyPr>
            <a:normAutofit/>
          </a:bodyPr>
          <a:lstStyle/>
          <a:p>
            <a:r>
              <a:rPr lang="en-US" sz="3100" dirty="0" smtClean="0"/>
              <a:t>Detroit:  Effective Rent Growth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35</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1234914384"/>
              </p:ext>
            </p:extLst>
          </p:nvPr>
        </p:nvGraphicFramePr>
        <p:xfrm>
          <a:off x="568324" y="1100137"/>
          <a:ext cx="8007350" cy="4738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8324" y="6000750"/>
            <a:ext cx="7867484" cy="276999"/>
          </a:xfrm>
          <a:prstGeom prst="rect">
            <a:avLst/>
          </a:prstGeom>
          <a:noFill/>
        </p:spPr>
        <p:txBody>
          <a:bodyPr wrap="square" rtlCol="0">
            <a:spAutoFit/>
          </a:bodyPr>
          <a:lstStyle/>
          <a:p>
            <a:r>
              <a:rPr lang="en-US" sz="1200" dirty="0" smtClean="0"/>
              <a:t>Personal Income and job growth a statistically significant and won’t help Detroit rent trends.</a:t>
            </a:r>
            <a:endParaRPr lang="en-US" sz="1200" dirty="0"/>
          </a:p>
        </p:txBody>
      </p:sp>
    </p:spTree>
    <p:extLst>
      <p:ext uri="{BB962C8B-B14F-4D97-AF65-F5344CB8AC3E}">
        <p14:creationId xmlns:p14="http://schemas.microsoft.com/office/powerpoint/2010/main" val="340266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1000"/>
                                        <p:tgtEl>
                                          <p:spTgt spid="10">
                                            <p:graphicEl>
                                              <a:chart seriesIdx="-3" categoryIdx="-3" bldStep="gridLegend"/>
                                            </p:graphicEl>
                                          </p:spTgt>
                                        </p:tgtEl>
                                      </p:cBhvr>
                                    </p:animEffect>
                                    <p:anim calcmode="lin" valueType="num">
                                      <p:cBhvr>
                                        <p:cTn id="8" dur="1000" fill="hold"/>
                                        <p:tgtEl>
                                          <p:spTgt spid="1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fade">
                                      <p:cBhvr>
                                        <p:cTn id="13" dur="1000"/>
                                        <p:tgtEl>
                                          <p:spTgt spid="10">
                                            <p:graphicEl>
                                              <a:chart seriesIdx="0" categoryIdx="-4" bldStep="series"/>
                                            </p:graphicEl>
                                          </p:spTgt>
                                        </p:tgtEl>
                                      </p:cBhvr>
                                    </p:animEffect>
                                    <p:anim calcmode="lin" valueType="num">
                                      <p:cBhvr>
                                        <p:cTn id="14" dur="1000" fill="hold"/>
                                        <p:tgtEl>
                                          <p:spTgt spid="10">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5" dur="1000" fill="hold"/>
                                        <p:tgtEl>
                                          <p:spTgt spid="10">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fade">
                                      <p:cBhvr>
                                        <p:cTn id="19" dur="1000"/>
                                        <p:tgtEl>
                                          <p:spTgt spid="10">
                                            <p:graphicEl>
                                              <a:chart seriesIdx="1" categoryIdx="-4" bldStep="series"/>
                                            </p:graphicEl>
                                          </p:spTgt>
                                        </p:tgtEl>
                                      </p:cBhvr>
                                    </p:animEffect>
                                    <p:anim calcmode="lin" valueType="num">
                                      <p:cBhvr>
                                        <p:cTn id="20" dur="1000" fill="hold"/>
                                        <p:tgtEl>
                                          <p:spTgt spid="10">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1" dur="1000" fill="hold"/>
                                        <p:tgtEl>
                                          <p:spTgt spid="10">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fade">
                                      <p:cBhvr>
                                        <p:cTn id="25" dur="1000"/>
                                        <p:tgtEl>
                                          <p:spTgt spid="10">
                                            <p:graphicEl>
                                              <a:chart seriesIdx="2" categoryIdx="-4" bldStep="series"/>
                                            </p:graphicEl>
                                          </p:spTgt>
                                        </p:tgtEl>
                                      </p:cBhvr>
                                    </p:animEffect>
                                    <p:anim calcmode="lin" valueType="num">
                                      <p:cBhvr>
                                        <p:cTn id="26" dur="1000" fill="hold"/>
                                        <p:tgtEl>
                                          <p:spTgt spid="10">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27" dur="1000" fill="hold"/>
                                        <p:tgtEl>
                                          <p:spTgt spid="10">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fade">
                                      <p:cBhvr>
                                        <p:cTn id="31" dur="1000"/>
                                        <p:tgtEl>
                                          <p:spTgt spid="10">
                                            <p:graphicEl>
                                              <a:chart seriesIdx="3" categoryIdx="-4" bldStep="series"/>
                                            </p:graphicEl>
                                          </p:spTgt>
                                        </p:tgtEl>
                                      </p:cBhvr>
                                    </p:animEffect>
                                    <p:anim calcmode="lin" valueType="num">
                                      <p:cBhvr>
                                        <p:cTn id="32" dur="1000" fill="hold"/>
                                        <p:tgtEl>
                                          <p:spTgt spid="10">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33" dur="1000" fill="hold"/>
                                        <p:tgtEl>
                                          <p:spTgt spid="10">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36</a:t>
            </a:fld>
            <a:endParaRPr lang="en-US" dirty="0"/>
          </a:p>
        </p:txBody>
      </p:sp>
      <p:sp>
        <p:nvSpPr>
          <p:cNvPr id="7" name="TextBox 6"/>
          <p:cNvSpPr txBox="1"/>
          <p:nvPr/>
        </p:nvSpPr>
        <p:spPr>
          <a:xfrm>
            <a:off x="534987" y="346841"/>
            <a:ext cx="8305800" cy="954107"/>
          </a:xfrm>
          <a:prstGeom prst="rect">
            <a:avLst/>
          </a:prstGeom>
          <a:noFill/>
        </p:spPr>
        <p:txBody>
          <a:bodyPr wrap="square" rtlCol="0">
            <a:spAutoFit/>
          </a:bodyPr>
          <a:lstStyle/>
          <a:p>
            <a:r>
              <a:rPr lang="en-US" sz="2800" dirty="0" smtClean="0">
                <a:solidFill>
                  <a:schemeClr val="accent1"/>
                </a:solidFill>
                <a:latin typeface="Museo Sans 500" panose="02000000000000000000" pitchFamily="2" charset="77"/>
                <a:ea typeface="+mj-ea"/>
                <a:cs typeface="+mj-cs"/>
              </a:rPr>
              <a:t>Detroit Supply </a:t>
            </a:r>
            <a:r>
              <a:rPr lang="en-US" sz="2800" dirty="0">
                <a:solidFill>
                  <a:schemeClr val="accent1"/>
                </a:solidFill>
                <a:latin typeface="Museo Sans 500" panose="02000000000000000000" pitchFamily="2" charset="77"/>
                <a:ea typeface="+mj-ea"/>
                <a:cs typeface="+mj-cs"/>
              </a:rPr>
              <a:t>2019 – </a:t>
            </a:r>
            <a:r>
              <a:rPr lang="en-US" sz="2800" dirty="0" smtClean="0">
                <a:solidFill>
                  <a:schemeClr val="accent1"/>
                </a:solidFill>
                <a:latin typeface="Museo Sans 500" panose="02000000000000000000" pitchFamily="2" charset="77"/>
                <a:ea typeface="+mj-ea"/>
                <a:cs typeface="+mj-cs"/>
              </a:rPr>
              <a:t>2020:  Urban Core v. Other</a:t>
            </a:r>
            <a:r>
              <a:rPr lang="en-US" sz="1800" dirty="0" smtClean="0">
                <a:solidFill>
                  <a:schemeClr val="bg1"/>
                </a:solidFill>
                <a:latin typeface="+mj-lt"/>
              </a:rPr>
              <a:t> URBAN SUPPLY (CITY WEST, LOOP, GOLD COAST)</a:t>
            </a:r>
            <a:endParaRPr lang="en-US" sz="1800" dirty="0">
              <a:solidFill>
                <a:schemeClr val="bg1"/>
              </a:solidFill>
              <a:latin typeface="+mj-lt"/>
            </a:endParaRPr>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4149138558"/>
              </p:ext>
            </p:extLst>
          </p:nvPr>
        </p:nvGraphicFramePr>
        <p:xfrm>
          <a:off x="4535646" y="1654787"/>
          <a:ext cx="4126422"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7"/>
          <p:cNvGraphicFramePr>
            <a:graphicFrameLocks/>
          </p:cNvGraphicFramePr>
          <p:nvPr>
            <p:extLst>
              <p:ext uri="{D42A27DB-BD31-4B8C-83A1-F6EECF244321}">
                <p14:modId xmlns:p14="http://schemas.microsoft.com/office/powerpoint/2010/main" val="1489711205"/>
              </p:ext>
            </p:extLst>
          </p:nvPr>
        </p:nvGraphicFramePr>
        <p:xfrm>
          <a:off x="409224" y="1693752"/>
          <a:ext cx="4126422"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3"/>
          <p:cNvSpPr>
            <a:spLocks noGrp="1"/>
          </p:cNvSpPr>
          <p:nvPr>
            <p:ph sz="half" idx="4294967295"/>
          </p:nvPr>
        </p:nvSpPr>
        <p:spPr>
          <a:xfrm>
            <a:off x="237064" y="5444905"/>
            <a:ext cx="8508584" cy="727654"/>
          </a:xfrm>
          <a:prstGeom prst="rect">
            <a:avLst/>
          </a:prstGeom>
        </p:spPr>
        <p:txBody>
          <a:bodyPr>
            <a:normAutofit fontScale="85000" lnSpcReduction="20000"/>
          </a:bodyPr>
          <a:lstStyle/>
          <a:p>
            <a:r>
              <a:rPr lang="en-US" dirty="0" smtClean="0"/>
              <a:t>According to Reis, about 35% of 2019 and 2020 Detroit supply will delivered to the Downtown and Midtown submarkets.  The figure is expected to decrease to 22% in 2021-2022.</a:t>
            </a:r>
            <a:endParaRPr lang="en-US" dirty="0"/>
          </a:p>
        </p:txBody>
      </p:sp>
    </p:spTree>
    <p:extLst>
      <p:ext uri="{BB962C8B-B14F-4D97-AF65-F5344CB8AC3E}">
        <p14:creationId xmlns:p14="http://schemas.microsoft.com/office/powerpoint/2010/main" val="2023076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128586"/>
            <a:ext cx="8077249" cy="823913"/>
          </a:xfrm>
        </p:spPr>
        <p:txBody>
          <a:bodyPr>
            <a:normAutofit/>
          </a:bodyPr>
          <a:lstStyle/>
          <a:p>
            <a:r>
              <a:rPr lang="en-US" sz="2000" dirty="0" smtClean="0"/>
              <a:t>Core Urban Detroit: Downtown, Midtown, North End Beyond Times &amp; Cadillac Squares (60+ Unit Buildings)</a:t>
            </a:r>
            <a:endParaRPr lang="en-US" sz="2000" dirty="0"/>
          </a:p>
        </p:txBody>
      </p:sp>
      <p:sp>
        <p:nvSpPr>
          <p:cNvPr id="4" name="Slide Number Placeholder 3"/>
          <p:cNvSpPr>
            <a:spLocks noGrp="1"/>
          </p:cNvSpPr>
          <p:nvPr>
            <p:ph type="sldNum" sz="quarter" idx="15"/>
          </p:nvPr>
        </p:nvSpPr>
        <p:spPr/>
        <p:txBody>
          <a:bodyPr/>
          <a:lstStyle/>
          <a:p>
            <a:fld id="{839D1246-EA95-F149-9963-985D7879D2E4}" type="slidenum">
              <a:rPr lang="en-US" smtClean="0"/>
              <a:t>37</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sp>
        <p:nvSpPr>
          <p:cNvPr id="8" name="TextBox 7"/>
          <p:cNvSpPr txBox="1"/>
          <p:nvPr/>
        </p:nvSpPr>
        <p:spPr>
          <a:xfrm>
            <a:off x="6953251" y="3819525"/>
            <a:ext cx="1448040" cy="1569660"/>
          </a:xfrm>
          <a:prstGeom prst="rect">
            <a:avLst/>
          </a:prstGeom>
          <a:noFill/>
        </p:spPr>
        <p:txBody>
          <a:bodyPr wrap="square" rtlCol="0">
            <a:spAutoFit/>
          </a:bodyPr>
          <a:lstStyle/>
          <a:p>
            <a:r>
              <a:rPr lang="en-US" sz="1200" b="1" dirty="0" smtClean="0">
                <a:solidFill>
                  <a:schemeClr val="bg1"/>
                </a:solidFill>
              </a:rPr>
              <a:t>Total U/C Pipeline ~5,600 units or about 10% of current inventory.</a:t>
            </a:r>
          </a:p>
          <a:p>
            <a:endParaRPr lang="en-US" sz="1200" b="1" dirty="0">
              <a:solidFill>
                <a:schemeClr val="bg1"/>
              </a:solidFill>
            </a:endParaRPr>
          </a:p>
          <a:p>
            <a:r>
              <a:rPr lang="en-US" sz="1200" b="1" dirty="0" smtClean="0">
                <a:solidFill>
                  <a:schemeClr val="bg1"/>
                </a:solidFill>
              </a:rPr>
              <a:t>Last year, absorption totaled  ~ 5,000 units.</a:t>
            </a:r>
            <a:endParaRPr lang="en-US" sz="1200" dirty="0">
              <a:solidFill>
                <a:schemeClr val="bg1"/>
              </a:solidFill>
            </a:endParaRPr>
          </a:p>
        </p:txBody>
      </p:sp>
      <p:pic>
        <p:nvPicPr>
          <p:cNvPr id="6" name="Picture 5" descr="Map - Microsoft Streets &amp; Trips"/>
          <p:cNvPicPr>
            <a:picLocks noChangeAspect="1"/>
          </p:cNvPicPr>
          <p:nvPr/>
        </p:nvPicPr>
        <p:blipFill rotWithShape="1">
          <a:blip r:embed="rId3">
            <a:extLst>
              <a:ext uri="{28A0092B-C50C-407E-A947-70E740481C1C}">
                <a14:useLocalDpi xmlns:a14="http://schemas.microsoft.com/office/drawing/2010/main" val="0"/>
              </a:ext>
            </a:extLst>
          </a:blip>
          <a:srcRect l="25248" t="16283" r="2477" b="8569"/>
          <a:stretch/>
        </p:blipFill>
        <p:spPr>
          <a:xfrm>
            <a:off x="344222" y="1159262"/>
            <a:ext cx="8460097" cy="4797919"/>
          </a:xfrm>
          <a:prstGeom prst="rect">
            <a:avLst/>
          </a:prstGeom>
        </p:spPr>
      </p:pic>
      <p:sp>
        <p:nvSpPr>
          <p:cNvPr id="9" name="TextBox 8"/>
          <p:cNvSpPr txBox="1"/>
          <p:nvPr/>
        </p:nvSpPr>
        <p:spPr>
          <a:xfrm>
            <a:off x="660903" y="5957181"/>
            <a:ext cx="3675707" cy="307777"/>
          </a:xfrm>
          <a:prstGeom prst="rect">
            <a:avLst/>
          </a:prstGeom>
          <a:noFill/>
        </p:spPr>
        <p:txBody>
          <a:bodyPr wrap="square" rtlCol="0">
            <a:spAutoFit/>
          </a:bodyPr>
          <a:lstStyle/>
          <a:p>
            <a:r>
              <a:rPr lang="en-US" sz="1400" dirty="0" smtClean="0"/>
              <a:t>1,038 units</a:t>
            </a:r>
            <a:endParaRPr lang="en-US" sz="1400" dirty="0"/>
          </a:p>
        </p:txBody>
      </p:sp>
    </p:spTree>
    <p:extLst>
      <p:ext uri="{BB962C8B-B14F-4D97-AF65-F5344CB8AC3E}">
        <p14:creationId xmlns:p14="http://schemas.microsoft.com/office/powerpoint/2010/main" val="3360918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128586"/>
            <a:ext cx="8077249" cy="823913"/>
          </a:xfrm>
        </p:spPr>
        <p:txBody>
          <a:bodyPr>
            <a:normAutofit/>
          </a:bodyPr>
          <a:lstStyle/>
          <a:p>
            <a:r>
              <a:rPr lang="en-US" sz="2000" dirty="0" smtClean="0"/>
              <a:t>Core Urban Detroit: Downtown, Midtown, North End Within Times &amp; Cadillac Squares (60+ Unit Buildings)</a:t>
            </a:r>
            <a:endParaRPr lang="en-US" sz="2000" dirty="0"/>
          </a:p>
        </p:txBody>
      </p:sp>
      <p:sp>
        <p:nvSpPr>
          <p:cNvPr id="4" name="Slide Number Placeholder 3"/>
          <p:cNvSpPr>
            <a:spLocks noGrp="1"/>
          </p:cNvSpPr>
          <p:nvPr>
            <p:ph type="sldNum" sz="quarter" idx="15"/>
          </p:nvPr>
        </p:nvSpPr>
        <p:spPr/>
        <p:txBody>
          <a:bodyPr/>
          <a:lstStyle/>
          <a:p>
            <a:fld id="{839D1246-EA95-F149-9963-985D7879D2E4}" type="slidenum">
              <a:rPr lang="en-US" smtClean="0"/>
              <a:t>38</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sp>
        <p:nvSpPr>
          <p:cNvPr id="8" name="TextBox 7"/>
          <p:cNvSpPr txBox="1"/>
          <p:nvPr/>
        </p:nvSpPr>
        <p:spPr>
          <a:xfrm>
            <a:off x="6953251" y="3819525"/>
            <a:ext cx="1448040" cy="1569660"/>
          </a:xfrm>
          <a:prstGeom prst="rect">
            <a:avLst/>
          </a:prstGeom>
          <a:noFill/>
        </p:spPr>
        <p:txBody>
          <a:bodyPr wrap="square" rtlCol="0">
            <a:spAutoFit/>
          </a:bodyPr>
          <a:lstStyle/>
          <a:p>
            <a:r>
              <a:rPr lang="en-US" sz="1200" b="1" dirty="0" smtClean="0">
                <a:solidFill>
                  <a:schemeClr val="bg1"/>
                </a:solidFill>
              </a:rPr>
              <a:t>Total U/C Pipeline ~5,600 units or about 10% of current inventory.</a:t>
            </a:r>
          </a:p>
          <a:p>
            <a:endParaRPr lang="en-US" sz="1200" b="1" dirty="0">
              <a:solidFill>
                <a:schemeClr val="bg1"/>
              </a:solidFill>
            </a:endParaRPr>
          </a:p>
          <a:p>
            <a:r>
              <a:rPr lang="en-US" sz="1200" b="1" dirty="0" smtClean="0">
                <a:solidFill>
                  <a:schemeClr val="bg1"/>
                </a:solidFill>
              </a:rPr>
              <a:t>Last year, absorption totaled  ~ 5,000 units.</a:t>
            </a:r>
            <a:endParaRPr lang="en-US" sz="1200" dirty="0">
              <a:solidFill>
                <a:schemeClr val="bg1"/>
              </a:solidFill>
            </a:endParaRPr>
          </a:p>
        </p:txBody>
      </p:sp>
      <p:pic>
        <p:nvPicPr>
          <p:cNvPr id="6" name="Picture 5" descr="Map - Microsoft Streets &amp; Trips"/>
          <p:cNvPicPr>
            <a:picLocks noChangeAspect="1"/>
          </p:cNvPicPr>
          <p:nvPr/>
        </p:nvPicPr>
        <p:blipFill rotWithShape="1">
          <a:blip r:embed="rId3">
            <a:extLst>
              <a:ext uri="{28A0092B-C50C-407E-A947-70E740481C1C}">
                <a14:useLocalDpi xmlns:a14="http://schemas.microsoft.com/office/drawing/2010/main" val="0"/>
              </a:ext>
            </a:extLst>
          </a:blip>
          <a:srcRect l="27327" t="15738" r="5247" b="18370"/>
          <a:stretch/>
        </p:blipFill>
        <p:spPr>
          <a:xfrm>
            <a:off x="380246" y="1204111"/>
            <a:ext cx="8645159" cy="4608214"/>
          </a:xfrm>
          <a:prstGeom prst="rect">
            <a:avLst/>
          </a:prstGeom>
        </p:spPr>
      </p:pic>
      <p:sp>
        <p:nvSpPr>
          <p:cNvPr id="7" name="TextBox 6"/>
          <p:cNvSpPr txBox="1"/>
          <p:nvPr/>
        </p:nvSpPr>
        <p:spPr>
          <a:xfrm>
            <a:off x="606582" y="5948127"/>
            <a:ext cx="3150606" cy="307777"/>
          </a:xfrm>
          <a:prstGeom prst="rect">
            <a:avLst/>
          </a:prstGeom>
          <a:noFill/>
        </p:spPr>
        <p:txBody>
          <a:bodyPr wrap="square" rtlCol="0">
            <a:spAutoFit/>
          </a:bodyPr>
          <a:lstStyle/>
          <a:p>
            <a:r>
              <a:rPr lang="en-US" sz="1400" dirty="0" smtClean="0"/>
              <a:t>1,346 Units</a:t>
            </a:r>
            <a:endParaRPr lang="en-US" sz="1400" dirty="0"/>
          </a:p>
        </p:txBody>
      </p:sp>
    </p:spTree>
    <p:extLst>
      <p:ext uri="{BB962C8B-B14F-4D97-AF65-F5344CB8AC3E}">
        <p14:creationId xmlns:p14="http://schemas.microsoft.com/office/powerpoint/2010/main" val="3387993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Detroit Core Submarket Supply Trends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39</a:t>
            </a:fld>
            <a:endParaRPr lang="en-US" dirty="0"/>
          </a:p>
        </p:txBody>
      </p:sp>
      <p:graphicFrame>
        <p:nvGraphicFramePr>
          <p:cNvPr id="6" name="Content Placeholder 9"/>
          <p:cNvGraphicFramePr>
            <a:graphicFrameLocks noGrp="1"/>
          </p:cNvGraphicFramePr>
          <p:nvPr>
            <p:ph sz="quarter" idx="18"/>
            <p:extLst>
              <p:ext uri="{D42A27DB-BD31-4B8C-83A1-F6EECF244321}">
                <p14:modId xmlns:p14="http://schemas.microsoft.com/office/powerpoint/2010/main" val="265600746"/>
              </p:ext>
            </p:extLst>
          </p:nvPr>
        </p:nvGraphicFramePr>
        <p:xfrm>
          <a:off x="358559" y="1278171"/>
          <a:ext cx="8007350" cy="4747846"/>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bwMode="auto">
          <a:xfrm>
            <a:off x="7051890" y="2461468"/>
            <a:ext cx="1733550" cy="3187893"/>
          </a:xfrm>
          <a:prstGeom prst="ellipse">
            <a:avLst/>
          </a:pr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Tree>
    <p:extLst>
      <p:ext uri="{BB962C8B-B14F-4D97-AF65-F5344CB8AC3E}">
        <p14:creationId xmlns:p14="http://schemas.microsoft.com/office/powerpoint/2010/main" val="193837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7" dur="150" fill="hold"/>
                                        <p:tgtEl>
                                          <p:spTgt spid="6">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150" fill="hold"/>
                                        <p:tgtEl>
                                          <p:spTgt spid="6">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150"/>
                            </p:stCondLst>
                            <p:childTnLst>
                              <p:par>
                                <p:cTn id="10" presetID="2" presetClass="entr" presetSubtype="8" fill="hold" grpId="0" nodeType="afterEffect">
                                  <p:stCondLst>
                                    <p:cond delay="0"/>
                                  </p:stCondLst>
                                  <p:childTnLst>
                                    <p:set>
                                      <p:cBhvr>
                                        <p:cTn id="11" dur="1" fill="hold">
                                          <p:stCondLst>
                                            <p:cond delay="0"/>
                                          </p:stCondLst>
                                        </p:cTn>
                                        <p:tgtEl>
                                          <p:spTgt spid="6">
                                            <p:graphicEl>
                                              <a:chart seriesIdx="0" categoryIdx="0" bldStep="ptInSeries"/>
                                            </p:graphicEl>
                                          </p:spTgt>
                                        </p:tgtEl>
                                        <p:attrNameLst>
                                          <p:attrName>style.visibility</p:attrName>
                                        </p:attrNameLst>
                                      </p:cBhvr>
                                      <p:to>
                                        <p:strVal val="visible"/>
                                      </p:to>
                                    </p:set>
                                    <p:anim calcmode="lin" valueType="num">
                                      <p:cBhvr additive="base">
                                        <p:cTn id="12" dur="150" fill="hold"/>
                                        <p:tgtEl>
                                          <p:spTgt spid="6">
                                            <p:graphicEl>
                                              <a:chart seriesIdx="0" categoryIdx="0" bldStep="ptInSeries"/>
                                            </p:graphicEl>
                                          </p:spTgt>
                                        </p:tgtEl>
                                        <p:attrNameLst>
                                          <p:attrName>ppt_x</p:attrName>
                                        </p:attrNameLst>
                                      </p:cBhvr>
                                      <p:tavLst>
                                        <p:tav tm="0">
                                          <p:val>
                                            <p:strVal val="0-#ppt_w/2"/>
                                          </p:val>
                                        </p:tav>
                                        <p:tav tm="100000">
                                          <p:val>
                                            <p:strVal val="#ppt_x"/>
                                          </p:val>
                                        </p:tav>
                                      </p:tavLst>
                                    </p:anim>
                                    <p:anim calcmode="lin" valueType="num">
                                      <p:cBhvr additive="base">
                                        <p:cTn id="13" dur="150" fill="hold"/>
                                        <p:tgtEl>
                                          <p:spTgt spid="6">
                                            <p:graphicEl>
                                              <a:chart seriesIdx="0" categoryIdx="0" bldStep="ptInSeries"/>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300"/>
                            </p:stCondLst>
                            <p:childTnLst>
                              <p:par>
                                <p:cTn id="15" presetID="2" presetClass="entr" presetSubtype="8" fill="hold" grpId="0" nodeType="afterEffect">
                                  <p:stCondLst>
                                    <p:cond delay="0"/>
                                  </p:stCondLst>
                                  <p:childTnLst>
                                    <p:set>
                                      <p:cBhvr>
                                        <p:cTn id="16" dur="1" fill="hold">
                                          <p:stCondLst>
                                            <p:cond delay="0"/>
                                          </p:stCondLst>
                                        </p:cTn>
                                        <p:tgtEl>
                                          <p:spTgt spid="6">
                                            <p:graphicEl>
                                              <a:chart seriesIdx="0" categoryIdx="1" bldStep="ptInSeries"/>
                                            </p:graphicEl>
                                          </p:spTgt>
                                        </p:tgtEl>
                                        <p:attrNameLst>
                                          <p:attrName>style.visibility</p:attrName>
                                        </p:attrNameLst>
                                      </p:cBhvr>
                                      <p:to>
                                        <p:strVal val="visible"/>
                                      </p:to>
                                    </p:set>
                                    <p:anim calcmode="lin" valueType="num">
                                      <p:cBhvr additive="base">
                                        <p:cTn id="17" dur="150" fill="hold"/>
                                        <p:tgtEl>
                                          <p:spTgt spid="6">
                                            <p:graphicEl>
                                              <a:chart seriesIdx="0" categoryIdx="1" bldStep="ptInSeries"/>
                                            </p:graphicEl>
                                          </p:spTgt>
                                        </p:tgtEl>
                                        <p:attrNameLst>
                                          <p:attrName>ppt_x</p:attrName>
                                        </p:attrNameLst>
                                      </p:cBhvr>
                                      <p:tavLst>
                                        <p:tav tm="0">
                                          <p:val>
                                            <p:strVal val="0-#ppt_w/2"/>
                                          </p:val>
                                        </p:tav>
                                        <p:tav tm="100000">
                                          <p:val>
                                            <p:strVal val="#ppt_x"/>
                                          </p:val>
                                        </p:tav>
                                      </p:tavLst>
                                    </p:anim>
                                    <p:anim calcmode="lin" valueType="num">
                                      <p:cBhvr additive="base">
                                        <p:cTn id="18" dur="150" fill="hold"/>
                                        <p:tgtEl>
                                          <p:spTgt spid="6">
                                            <p:graphicEl>
                                              <a:chart seriesIdx="0" categoryIdx="1" bldStep="ptInSeries"/>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450"/>
                            </p:stCondLst>
                            <p:childTnLst>
                              <p:par>
                                <p:cTn id="20" presetID="2" presetClass="entr" presetSubtype="8" fill="hold" grpId="0" nodeType="afterEffect">
                                  <p:stCondLst>
                                    <p:cond delay="0"/>
                                  </p:stCondLst>
                                  <p:childTnLst>
                                    <p:set>
                                      <p:cBhvr>
                                        <p:cTn id="21" dur="1" fill="hold">
                                          <p:stCondLst>
                                            <p:cond delay="0"/>
                                          </p:stCondLst>
                                        </p:cTn>
                                        <p:tgtEl>
                                          <p:spTgt spid="6">
                                            <p:graphicEl>
                                              <a:chart seriesIdx="0" categoryIdx="2" bldStep="ptInSeries"/>
                                            </p:graphicEl>
                                          </p:spTgt>
                                        </p:tgtEl>
                                        <p:attrNameLst>
                                          <p:attrName>style.visibility</p:attrName>
                                        </p:attrNameLst>
                                      </p:cBhvr>
                                      <p:to>
                                        <p:strVal val="visible"/>
                                      </p:to>
                                    </p:set>
                                    <p:anim calcmode="lin" valueType="num">
                                      <p:cBhvr additive="base">
                                        <p:cTn id="22" dur="150" fill="hold"/>
                                        <p:tgtEl>
                                          <p:spTgt spid="6">
                                            <p:graphicEl>
                                              <a:chart seriesIdx="0" categoryIdx="2" bldStep="ptInSeries"/>
                                            </p:graphicEl>
                                          </p:spTgt>
                                        </p:tgtEl>
                                        <p:attrNameLst>
                                          <p:attrName>ppt_x</p:attrName>
                                        </p:attrNameLst>
                                      </p:cBhvr>
                                      <p:tavLst>
                                        <p:tav tm="0">
                                          <p:val>
                                            <p:strVal val="0-#ppt_w/2"/>
                                          </p:val>
                                        </p:tav>
                                        <p:tav tm="100000">
                                          <p:val>
                                            <p:strVal val="#ppt_x"/>
                                          </p:val>
                                        </p:tav>
                                      </p:tavLst>
                                    </p:anim>
                                    <p:anim calcmode="lin" valueType="num">
                                      <p:cBhvr additive="base">
                                        <p:cTn id="23" dur="150" fill="hold"/>
                                        <p:tgtEl>
                                          <p:spTgt spid="6">
                                            <p:graphicEl>
                                              <a:chart seriesIdx="0" categoryIdx="2" bldStep="ptInSeries"/>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600"/>
                            </p:stCondLst>
                            <p:childTnLst>
                              <p:par>
                                <p:cTn id="25" presetID="2" presetClass="entr" presetSubtype="8" fill="hold" grpId="0" nodeType="afterEffect">
                                  <p:stCondLst>
                                    <p:cond delay="0"/>
                                  </p:stCondLst>
                                  <p:childTnLst>
                                    <p:set>
                                      <p:cBhvr>
                                        <p:cTn id="26" dur="1" fill="hold">
                                          <p:stCondLst>
                                            <p:cond delay="0"/>
                                          </p:stCondLst>
                                        </p:cTn>
                                        <p:tgtEl>
                                          <p:spTgt spid="6">
                                            <p:graphicEl>
                                              <a:chart seriesIdx="0" categoryIdx="3" bldStep="ptInSeries"/>
                                            </p:graphicEl>
                                          </p:spTgt>
                                        </p:tgtEl>
                                        <p:attrNameLst>
                                          <p:attrName>style.visibility</p:attrName>
                                        </p:attrNameLst>
                                      </p:cBhvr>
                                      <p:to>
                                        <p:strVal val="visible"/>
                                      </p:to>
                                    </p:set>
                                    <p:anim calcmode="lin" valueType="num">
                                      <p:cBhvr additive="base">
                                        <p:cTn id="27" dur="150" fill="hold"/>
                                        <p:tgtEl>
                                          <p:spTgt spid="6">
                                            <p:graphicEl>
                                              <a:chart seriesIdx="0" categoryIdx="3" bldStep="ptInSeries"/>
                                            </p:graphicEl>
                                          </p:spTgt>
                                        </p:tgtEl>
                                        <p:attrNameLst>
                                          <p:attrName>ppt_x</p:attrName>
                                        </p:attrNameLst>
                                      </p:cBhvr>
                                      <p:tavLst>
                                        <p:tav tm="0">
                                          <p:val>
                                            <p:strVal val="0-#ppt_w/2"/>
                                          </p:val>
                                        </p:tav>
                                        <p:tav tm="100000">
                                          <p:val>
                                            <p:strVal val="#ppt_x"/>
                                          </p:val>
                                        </p:tav>
                                      </p:tavLst>
                                    </p:anim>
                                    <p:anim calcmode="lin" valueType="num">
                                      <p:cBhvr additive="base">
                                        <p:cTn id="28" dur="150" fill="hold"/>
                                        <p:tgtEl>
                                          <p:spTgt spid="6">
                                            <p:graphicEl>
                                              <a:chart seriesIdx="0" categoryIdx="3" bldStep="ptInSeries"/>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2" presetClass="entr" presetSubtype="8" fill="hold" grpId="0" nodeType="afterEffect">
                                  <p:stCondLst>
                                    <p:cond delay="0"/>
                                  </p:stCondLst>
                                  <p:childTnLst>
                                    <p:set>
                                      <p:cBhvr>
                                        <p:cTn id="31" dur="1" fill="hold">
                                          <p:stCondLst>
                                            <p:cond delay="0"/>
                                          </p:stCondLst>
                                        </p:cTn>
                                        <p:tgtEl>
                                          <p:spTgt spid="6">
                                            <p:graphicEl>
                                              <a:chart seriesIdx="0" categoryIdx="4" bldStep="ptInSeries"/>
                                            </p:graphicEl>
                                          </p:spTgt>
                                        </p:tgtEl>
                                        <p:attrNameLst>
                                          <p:attrName>style.visibility</p:attrName>
                                        </p:attrNameLst>
                                      </p:cBhvr>
                                      <p:to>
                                        <p:strVal val="visible"/>
                                      </p:to>
                                    </p:set>
                                    <p:anim calcmode="lin" valueType="num">
                                      <p:cBhvr additive="base">
                                        <p:cTn id="32" dur="150" fill="hold"/>
                                        <p:tgtEl>
                                          <p:spTgt spid="6">
                                            <p:graphicEl>
                                              <a:chart seriesIdx="0" categoryIdx="4" bldStep="ptInSeries"/>
                                            </p:graphicEl>
                                          </p:spTgt>
                                        </p:tgtEl>
                                        <p:attrNameLst>
                                          <p:attrName>ppt_x</p:attrName>
                                        </p:attrNameLst>
                                      </p:cBhvr>
                                      <p:tavLst>
                                        <p:tav tm="0">
                                          <p:val>
                                            <p:strVal val="0-#ppt_w/2"/>
                                          </p:val>
                                        </p:tav>
                                        <p:tav tm="100000">
                                          <p:val>
                                            <p:strVal val="#ppt_x"/>
                                          </p:val>
                                        </p:tav>
                                      </p:tavLst>
                                    </p:anim>
                                    <p:anim calcmode="lin" valueType="num">
                                      <p:cBhvr additive="base">
                                        <p:cTn id="33" dur="150" fill="hold"/>
                                        <p:tgtEl>
                                          <p:spTgt spid="6">
                                            <p:graphicEl>
                                              <a:chart seriesIdx="0" categoryIdx="4" bldStep="ptInSeries"/>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900"/>
                            </p:stCondLst>
                            <p:childTnLst>
                              <p:par>
                                <p:cTn id="35" presetID="2" presetClass="entr" presetSubtype="8" fill="hold" grpId="0" nodeType="afterEffect">
                                  <p:stCondLst>
                                    <p:cond delay="0"/>
                                  </p:stCondLst>
                                  <p:childTnLst>
                                    <p:set>
                                      <p:cBhvr>
                                        <p:cTn id="36" dur="1" fill="hold">
                                          <p:stCondLst>
                                            <p:cond delay="0"/>
                                          </p:stCondLst>
                                        </p:cTn>
                                        <p:tgtEl>
                                          <p:spTgt spid="6">
                                            <p:graphicEl>
                                              <a:chart seriesIdx="0" categoryIdx="5" bldStep="ptInSeries"/>
                                            </p:graphicEl>
                                          </p:spTgt>
                                        </p:tgtEl>
                                        <p:attrNameLst>
                                          <p:attrName>style.visibility</p:attrName>
                                        </p:attrNameLst>
                                      </p:cBhvr>
                                      <p:to>
                                        <p:strVal val="visible"/>
                                      </p:to>
                                    </p:set>
                                    <p:anim calcmode="lin" valueType="num">
                                      <p:cBhvr additive="base">
                                        <p:cTn id="37" dur="150" fill="hold"/>
                                        <p:tgtEl>
                                          <p:spTgt spid="6">
                                            <p:graphicEl>
                                              <a:chart seriesIdx="0" categoryIdx="5" bldStep="ptInSeries"/>
                                            </p:graphicEl>
                                          </p:spTgt>
                                        </p:tgtEl>
                                        <p:attrNameLst>
                                          <p:attrName>ppt_x</p:attrName>
                                        </p:attrNameLst>
                                      </p:cBhvr>
                                      <p:tavLst>
                                        <p:tav tm="0">
                                          <p:val>
                                            <p:strVal val="0-#ppt_w/2"/>
                                          </p:val>
                                        </p:tav>
                                        <p:tav tm="100000">
                                          <p:val>
                                            <p:strVal val="#ppt_x"/>
                                          </p:val>
                                        </p:tav>
                                      </p:tavLst>
                                    </p:anim>
                                    <p:anim calcmode="lin" valueType="num">
                                      <p:cBhvr additive="base">
                                        <p:cTn id="38" dur="150" fill="hold"/>
                                        <p:tgtEl>
                                          <p:spTgt spid="6">
                                            <p:graphicEl>
                                              <a:chart seriesIdx="0" categoryIdx="5" bldStep="ptInSeries"/>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1050"/>
                            </p:stCondLst>
                            <p:childTnLst>
                              <p:par>
                                <p:cTn id="40" presetID="2" presetClass="entr" presetSubtype="8" fill="hold" grpId="0" nodeType="afterEffect">
                                  <p:stCondLst>
                                    <p:cond delay="0"/>
                                  </p:stCondLst>
                                  <p:childTnLst>
                                    <p:set>
                                      <p:cBhvr>
                                        <p:cTn id="41" dur="1" fill="hold">
                                          <p:stCondLst>
                                            <p:cond delay="0"/>
                                          </p:stCondLst>
                                        </p:cTn>
                                        <p:tgtEl>
                                          <p:spTgt spid="6">
                                            <p:graphicEl>
                                              <a:chart seriesIdx="0" categoryIdx="6" bldStep="ptInSeries"/>
                                            </p:graphicEl>
                                          </p:spTgt>
                                        </p:tgtEl>
                                        <p:attrNameLst>
                                          <p:attrName>style.visibility</p:attrName>
                                        </p:attrNameLst>
                                      </p:cBhvr>
                                      <p:to>
                                        <p:strVal val="visible"/>
                                      </p:to>
                                    </p:set>
                                    <p:anim calcmode="lin" valueType="num">
                                      <p:cBhvr additive="base">
                                        <p:cTn id="42" dur="150" fill="hold"/>
                                        <p:tgtEl>
                                          <p:spTgt spid="6">
                                            <p:graphicEl>
                                              <a:chart seriesIdx="0" categoryIdx="6" bldStep="ptInSeries"/>
                                            </p:graphicEl>
                                          </p:spTgt>
                                        </p:tgtEl>
                                        <p:attrNameLst>
                                          <p:attrName>ppt_x</p:attrName>
                                        </p:attrNameLst>
                                      </p:cBhvr>
                                      <p:tavLst>
                                        <p:tav tm="0">
                                          <p:val>
                                            <p:strVal val="0-#ppt_w/2"/>
                                          </p:val>
                                        </p:tav>
                                        <p:tav tm="100000">
                                          <p:val>
                                            <p:strVal val="#ppt_x"/>
                                          </p:val>
                                        </p:tav>
                                      </p:tavLst>
                                    </p:anim>
                                    <p:anim calcmode="lin" valueType="num">
                                      <p:cBhvr additive="base">
                                        <p:cTn id="43" dur="150" fill="hold"/>
                                        <p:tgtEl>
                                          <p:spTgt spid="6">
                                            <p:graphicEl>
                                              <a:chart seriesIdx="0" categoryIdx="6" bldStep="ptInSeries"/>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8" fill="hold" grpId="0" nodeType="afterEffect">
                                  <p:stCondLst>
                                    <p:cond delay="0"/>
                                  </p:stCondLst>
                                  <p:childTnLst>
                                    <p:set>
                                      <p:cBhvr>
                                        <p:cTn id="46" dur="1" fill="hold">
                                          <p:stCondLst>
                                            <p:cond delay="0"/>
                                          </p:stCondLst>
                                        </p:cTn>
                                        <p:tgtEl>
                                          <p:spTgt spid="6">
                                            <p:graphicEl>
                                              <a:chart seriesIdx="0" categoryIdx="7" bldStep="ptInSeries"/>
                                            </p:graphicEl>
                                          </p:spTgt>
                                        </p:tgtEl>
                                        <p:attrNameLst>
                                          <p:attrName>style.visibility</p:attrName>
                                        </p:attrNameLst>
                                      </p:cBhvr>
                                      <p:to>
                                        <p:strVal val="visible"/>
                                      </p:to>
                                    </p:set>
                                    <p:anim calcmode="lin" valueType="num">
                                      <p:cBhvr additive="base">
                                        <p:cTn id="47" dur="150" fill="hold"/>
                                        <p:tgtEl>
                                          <p:spTgt spid="6">
                                            <p:graphicEl>
                                              <a:chart seriesIdx="0" categoryIdx="7" bldStep="ptInSeries"/>
                                            </p:graphicEl>
                                          </p:spTgt>
                                        </p:tgtEl>
                                        <p:attrNameLst>
                                          <p:attrName>ppt_x</p:attrName>
                                        </p:attrNameLst>
                                      </p:cBhvr>
                                      <p:tavLst>
                                        <p:tav tm="0">
                                          <p:val>
                                            <p:strVal val="0-#ppt_w/2"/>
                                          </p:val>
                                        </p:tav>
                                        <p:tav tm="100000">
                                          <p:val>
                                            <p:strVal val="#ppt_x"/>
                                          </p:val>
                                        </p:tav>
                                      </p:tavLst>
                                    </p:anim>
                                    <p:anim calcmode="lin" valueType="num">
                                      <p:cBhvr additive="base">
                                        <p:cTn id="48" dur="150" fill="hold"/>
                                        <p:tgtEl>
                                          <p:spTgt spid="6">
                                            <p:graphicEl>
                                              <a:chart seriesIdx="0" categoryIdx="7" bldStep="ptInSeries"/>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1350"/>
                            </p:stCondLst>
                            <p:childTnLst>
                              <p:par>
                                <p:cTn id="50" presetID="2" presetClass="entr" presetSubtype="8" fill="hold" grpId="0" nodeType="afterEffect">
                                  <p:stCondLst>
                                    <p:cond delay="0"/>
                                  </p:stCondLst>
                                  <p:childTnLst>
                                    <p:set>
                                      <p:cBhvr>
                                        <p:cTn id="51" dur="1" fill="hold">
                                          <p:stCondLst>
                                            <p:cond delay="0"/>
                                          </p:stCondLst>
                                        </p:cTn>
                                        <p:tgtEl>
                                          <p:spTgt spid="6">
                                            <p:graphicEl>
                                              <a:chart seriesIdx="0" categoryIdx="8" bldStep="ptInSeries"/>
                                            </p:graphicEl>
                                          </p:spTgt>
                                        </p:tgtEl>
                                        <p:attrNameLst>
                                          <p:attrName>style.visibility</p:attrName>
                                        </p:attrNameLst>
                                      </p:cBhvr>
                                      <p:to>
                                        <p:strVal val="visible"/>
                                      </p:to>
                                    </p:set>
                                    <p:anim calcmode="lin" valueType="num">
                                      <p:cBhvr additive="base">
                                        <p:cTn id="52" dur="150" fill="hold"/>
                                        <p:tgtEl>
                                          <p:spTgt spid="6">
                                            <p:graphicEl>
                                              <a:chart seriesIdx="0" categoryIdx="8" bldStep="ptInSeries"/>
                                            </p:graphicEl>
                                          </p:spTgt>
                                        </p:tgtEl>
                                        <p:attrNameLst>
                                          <p:attrName>ppt_x</p:attrName>
                                        </p:attrNameLst>
                                      </p:cBhvr>
                                      <p:tavLst>
                                        <p:tav tm="0">
                                          <p:val>
                                            <p:strVal val="0-#ppt_w/2"/>
                                          </p:val>
                                        </p:tav>
                                        <p:tav tm="100000">
                                          <p:val>
                                            <p:strVal val="#ppt_x"/>
                                          </p:val>
                                        </p:tav>
                                      </p:tavLst>
                                    </p:anim>
                                    <p:anim calcmode="lin" valueType="num">
                                      <p:cBhvr additive="base">
                                        <p:cTn id="53" dur="150" fill="hold"/>
                                        <p:tgtEl>
                                          <p:spTgt spid="6">
                                            <p:graphicEl>
                                              <a:chart seriesIdx="0" categoryIdx="8" bldStep="ptInSeries"/>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2" presetClass="entr" presetSubtype="8" fill="hold" grpId="0" nodeType="afterEffect">
                                  <p:stCondLst>
                                    <p:cond delay="0"/>
                                  </p:stCondLst>
                                  <p:childTnLst>
                                    <p:set>
                                      <p:cBhvr>
                                        <p:cTn id="56" dur="1" fill="hold">
                                          <p:stCondLst>
                                            <p:cond delay="0"/>
                                          </p:stCondLst>
                                        </p:cTn>
                                        <p:tgtEl>
                                          <p:spTgt spid="6">
                                            <p:graphicEl>
                                              <a:chart seriesIdx="0" categoryIdx="9" bldStep="ptInSeries"/>
                                            </p:graphicEl>
                                          </p:spTgt>
                                        </p:tgtEl>
                                        <p:attrNameLst>
                                          <p:attrName>style.visibility</p:attrName>
                                        </p:attrNameLst>
                                      </p:cBhvr>
                                      <p:to>
                                        <p:strVal val="visible"/>
                                      </p:to>
                                    </p:set>
                                    <p:anim calcmode="lin" valueType="num">
                                      <p:cBhvr additive="base">
                                        <p:cTn id="57" dur="150" fill="hold"/>
                                        <p:tgtEl>
                                          <p:spTgt spid="6">
                                            <p:graphicEl>
                                              <a:chart seriesIdx="0" categoryIdx="9" bldStep="ptInSeries"/>
                                            </p:graphicEl>
                                          </p:spTgt>
                                        </p:tgtEl>
                                        <p:attrNameLst>
                                          <p:attrName>ppt_x</p:attrName>
                                        </p:attrNameLst>
                                      </p:cBhvr>
                                      <p:tavLst>
                                        <p:tav tm="0">
                                          <p:val>
                                            <p:strVal val="0-#ppt_w/2"/>
                                          </p:val>
                                        </p:tav>
                                        <p:tav tm="100000">
                                          <p:val>
                                            <p:strVal val="#ppt_x"/>
                                          </p:val>
                                        </p:tav>
                                      </p:tavLst>
                                    </p:anim>
                                    <p:anim calcmode="lin" valueType="num">
                                      <p:cBhvr additive="base">
                                        <p:cTn id="58" dur="150" fill="hold"/>
                                        <p:tgtEl>
                                          <p:spTgt spid="6">
                                            <p:graphicEl>
                                              <a:chart seriesIdx="0" categoryIdx="9" bldStep="ptInSeries"/>
                                            </p:graphicEl>
                                          </p:spTgt>
                                        </p:tgtEl>
                                        <p:attrNameLst>
                                          <p:attrName>ppt_y</p:attrName>
                                        </p:attrNameLst>
                                      </p:cBhvr>
                                      <p:tavLst>
                                        <p:tav tm="0">
                                          <p:val>
                                            <p:strVal val="#ppt_y"/>
                                          </p:val>
                                        </p:tav>
                                        <p:tav tm="100000">
                                          <p:val>
                                            <p:strVal val="#ppt_y"/>
                                          </p:val>
                                        </p:tav>
                                      </p:tavLst>
                                    </p:anim>
                                  </p:childTnLst>
                                </p:cTn>
                              </p:par>
                            </p:childTnLst>
                          </p:cTn>
                        </p:par>
                        <p:par>
                          <p:cTn id="59" fill="hold">
                            <p:stCondLst>
                              <p:cond delay="1650"/>
                            </p:stCondLst>
                            <p:childTnLst>
                              <p:par>
                                <p:cTn id="60" presetID="2" presetClass="entr" presetSubtype="8" fill="hold" grpId="0" nodeType="afterEffect">
                                  <p:stCondLst>
                                    <p:cond delay="0"/>
                                  </p:stCondLst>
                                  <p:childTnLst>
                                    <p:set>
                                      <p:cBhvr>
                                        <p:cTn id="61" dur="1" fill="hold">
                                          <p:stCondLst>
                                            <p:cond delay="0"/>
                                          </p:stCondLst>
                                        </p:cTn>
                                        <p:tgtEl>
                                          <p:spTgt spid="6">
                                            <p:graphicEl>
                                              <a:chart seriesIdx="0" categoryIdx="10" bldStep="ptInSeries"/>
                                            </p:graphicEl>
                                          </p:spTgt>
                                        </p:tgtEl>
                                        <p:attrNameLst>
                                          <p:attrName>style.visibility</p:attrName>
                                        </p:attrNameLst>
                                      </p:cBhvr>
                                      <p:to>
                                        <p:strVal val="visible"/>
                                      </p:to>
                                    </p:set>
                                    <p:anim calcmode="lin" valueType="num">
                                      <p:cBhvr additive="base">
                                        <p:cTn id="62" dur="150" fill="hold"/>
                                        <p:tgtEl>
                                          <p:spTgt spid="6">
                                            <p:graphicEl>
                                              <a:chart seriesIdx="0" categoryIdx="10" bldStep="ptInSeries"/>
                                            </p:graphicEl>
                                          </p:spTgt>
                                        </p:tgtEl>
                                        <p:attrNameLst>
                                          <p:attrName>ppt_x</p:attrName>
                                        </p:attrNameLst>
                                      </p:cBhvr>
                                      <p:tavLst>
                                        <p:tav tm="0">
                                          <p:val>
                                            <p:strVal val="0-#ppt_w/2"/>
                                          </p:val>
                                        </p:tav>
                                        <p:tav tm="100000">
                                          <p:val>
                                            <p:strVal val="#ppt_x"/>
                                          </p:val>
                                        </p:tav>
                                      </p:tavLst>
                                    </p:anim>
                                    <p:anim calcmode="lin" valueType="num">
                                      <p:cBhvr additive="base">
                                        <p:cTn id="63" dur="150" fill="hold"/>
                                        <p:tgtEl>
                                          <p:spTgt spid="6">
                                            <p:graphicEl>
                                              <a:chart seriesIdx="0" categoryIdx="10" bldStep="ptInSeries"/>
                                            </p:graphicEl>
                                          </p:spTgt>
                                        </p:tgtEl>
                                        <p:attrNameLst>
                                          <p:attrName>ppt_y</p:attrName>
                                        </p:attrNameLst>
                                      </p:cBhvr>
                                      <p:tavLst>
                                        <p:tav tm="0">
                                          <p:val>
                                            <p:strVal val="#ppt_y"/>
                                          </p:val>
                                        </p:tav>
                                        <p:tav tm="100000">
                                          <p:val>
                                            <p:strVal val="#ppt_y"/>
                                          </p:val>
                                        </p:tav>
                                      </p:tavLst>
                                    </p:anim>
                                  </p:childTnLst>
                                </p:cTn>
                              </p:par>
                            </p:childTnLst>
                          </p:cTn>
                        </p:par>
                        <p:par>
                          <p:cTn id="64" fill="hold">
                            <p:stCondLst>
                              <p:cond delay="1800"/>
                            </p:stCondLst>
                            <p:childTnLst>
                              <p:par>
                                <p:cTn id="65" presetID="2" presetClass="entr" presetSubtype="8" fill="hold" grpId="0" nodeType="afterEffect">
                                  <p:stCondLst>
                                    <p:cond delay="0"/>
                                  </p:stCondLst>
                                  <p:childTnLst>
                                    <p:set>
                                      <p:cBhvr>
                                        <p:cTn id="66" dur="1" fill="hold">
                                          <p:stCondLst>
                                            <p:cond delay="0"/>
                                          </p:stCondLst>
                                        </p:cTn>
                                        <p:tgtEl>
                                          <p:spTgt spid="6">
                                            <p:graphicEl>
                                              <a:chart seriesIdx="0" categoryIdx="11" bldStep="ptInSeries"/>
                                            </p:graphicEl>
                                          </p:spTgt>
                                        </p:tgtEl>
                                        <p:attrNameLst>
                                          <p:attrName>style.visibility</p:attrName>
                                        </p:attrNameLst>
                                      </p:cBhvr>
                                      <p:to>
                                        <p:strVal val="visible"/>
                                      </p:to>
                                    </p:set>
                                    <p:anim calcmode="lin" valueType="num">
                                      <p:cBhvr additive="base">
                                        <p:cTn id="67" dur="150" fill="hold"/>
                                        <p:tgtEl>
                                          <p:spTgt spid="6">
                                            <p:graphicEl>
                                              <a:chart seriesIdx="0" categoryIdx="11" bldStep="ptInSeries"/>
                                            </p:graphicEl>
                                          </p:spTgt>
                                        </p:tgtEl>
                                        <p:attrNameLst>
                                          <p:attrName>ppt_x</p:attrName>
                                        </p:attrNameLst>
                                      </p:cBhvr>
                                      <p:tavLst>
                                        <p:tav tm="0">
                                          <p:val>
                                            <p:strVal val="0-#ppt_w/2"/>
                                          </p:val>
                                        </p:tav>
                                        <p:tav tm="100000">
                                          <p:val>
                                            <p:strVal val="#ppt_x"/>
                                          </p:val>
                                        </p:tav>
                                      </p:tavLst>
                                    </p:anim>
                                    <p:anim calcmode="lin" valueType="num">
                                      <p:cBhvr additive="base">
                                        <p:cTn id="68" dur="150" fill="hold"/>
                                        <p:tgtEl>
                                          <p:spTgt spid="6">
                                            <p:graphicEl>
                                              <a:chart seriesIdx="0" categoryIdx="11" bldStep="ptInSeries"/>
                                            </p:graphicEl>
                                          </p:spTgt>
                                        </p:tgtEl>
                                        <p:attrNameLst>
                                          <p:attrName>ppt_y</p:attrName>
                                        </p:attrNameLst>
                                      </p:cBhvr>
                                      <p:tavLst>
                                        <p:tav tm="0">
                                          <p:val>
                                            <p:strVal val="#ppt_y"/>
                                          </p:val>
                                        </p:tav>
                                        <p:tav tm="100000">
                                          <p:val>
                                            <p:strVal val="#ppt_y"/>
                                          </p:val>
                                        </p:tav>
                                      </p:tavLst>
                                    </p:anim>
                                  </p:childTnLst>
                                </p:cTn>
                              </p:par>
                            </p:childTnLst>
                          </p:cTn>
                        </p:par>
                        <p:par>
                          <p:cTn id="69" fill="hold">
                            <p:stCondLst>
                              <p:cond delay="1950"/>
                            </p:stCondLst>
                            <p:childTnLst>
                              <p:par>
                                <p:cTn id="70" presetID="2" presetClass="entr" presetSubtype="8" fill="hold" grpId="0" nodeType="afterEffect">
                                  <p:stCondLst>
                                    <p:cond delay="0"/>
                                  </p:stCondLst>
                                  <p:childTnLst>
                                    <p:set>
                                      <p:cBhvr>
                                        <p:cTn id="71" dur="1" fill="hold">
                                          <p:stCondLst>
                                            <p:cond delay="0"/>
                                          </p:stCondLst>
                                        </p:cTn>
                                        <p:tgtEl>
                                          <p:spTgt spid="6">
                                            <p:graphicEl>
                                              <a:chart seriesIdx="0" categoryIdx="12" bldStep="ptInSeries"/>
                                            </p:graphicEl>
                                          </p:spTgt>
                                        </p:tgtEl>
                                        <p:attrNameLst>
                                          <p:attrName>style.visibility</p:attrName>
                                        </p:attrNameLst>
                                      </p:cBhvr>
                                      <p:to>
                                        <p:strVal val="visible"/>
                                      </p:to>
                                    </p:set>
                                    <p:anim calcmode="lin" valueType="num">
                                      <p:cBhvr additive="base">
                                        <p:cTn id="72" dur="150" fill="hold"/>
                                        <p:tgtEl>
                                          <p:spTgt spid="6">
                                            <p:graphicEl>
                                              <a:chart seriesIdx="0" categoryIdx="12" bldStep="ptInSeries"/>
                                            </p:graphicEl>
                                          </p:spTgt>
                                        </p:tgtEl>
                                        <p:attrNameLst>
                                          <p:attrName>ppt_x</p:attrName>
                                        </p:attrNameLst>
                                      </p:cBhvr>
                                      <p:tavLst>
                                        <p:tav tm="0">
                                          <p:val>
                                            <p:strVal val="0-#ppt_w/2"/>
                                          </p:val>
                                        </p:tav>
                                        <p:tav tm="100000">
                                          <p:val>
                                            <p:strVal val="#ppt_x"/>
                                          </p:val>
                                        </p:tav>
                                      </p:tavLst>
                                    </p:anim>
                                    <p:anim calcmode="lin" valueType="num">
                                      <p:cBhvr additive="base">
                                        <p:cTn id="73" dur="150" fill="hold"/>
                                        <p:tgtEl>
                                          <p:spTgt spid="6">
                                            <p:graphicEl>
                                              <a:chart seriesIdx="0" categoryIdx="12" bldStep="ptInSeries"/>
                                            </p:graphicEl>
                                          </p:spTgt>
                                        </p:tgtEl>
                                        <p:attrNameLst>
                                          <p:attrName>ppt_y</p:attrName>
                                        </p:attrNameLst>
                                      </p:cBhvr>
                                      <p:tavLst>
                                        <p:tav tm="0">
                                          <p:val>
                                            <p:strVal val="#ppt_y"/>
                                          </p:val>
                                        </p:tav>
                                        <p:tav tm="100000">
                                          <p:val>
                                            <p:strVal val="#ppt_y"/>
                                          </p:val>
                                        </p:tav>
                                      </p:tavLst>
                                    </p:anim>
                                  </p:childTnLst>
                                </p:cTn>
                              </p:par>
                            </p:childTnLst>
                          </p:cTn>
                        </p:par>
                        <p:par>
                          <p:cTn id="74" fill="hold">
                            <p:stCondLst>
                              <p:cond delay="2100"/>
                            </p:stCondLst>
                            <p:childTnLst>
                              <p:par>
                                <p:cTn id="75" presetID="2" presetClass="entr" presetSubtype="8" fill="hold" grpId="0" nodeType="afterEffect">
                                  <p:stCondLst>
                                    <p:cond delay="0"/>
                                  </p:stCondLst>
                                  <p:childTnLst>
                                    <p:set>
                                      <p:cBhvr>
                                        <p:cTn id="76" dur="1" fill="hold">
                                          <p:stCondLst>
                                            <p:cond delay="0"/>
                                          </p:stCondLst>
                                        </p:cTn>
                                        <p:tgtEl>
                                          <p:spTgt spid="6">
                                            <p:graphicEl>
                                              <a:chart seriesIdx="0" categoryIdx="13" bldStep="ptInSeries"/>
                                            </p:graphicEl>
                                          </p:spTgt>
                                        </p:tgtEl>
                                        <p:attrNameLst>
                                          <p:attrName>style.visibility</p:attrName>
                                        </p:attrNameLst>
                                      </p:cBhvr>
                                      <p:to>
                                        <p:strVal val="visible"/>
                                      </p:to>
                                    </p:set>
                                    <p:anim calcmode="lin" valueType="num">
                                      <p:cBhvr additive="base">
                                        <p:cTn id="77" dur="150" fill="hold"/>
                                        <p:tgtEl>
                                          <p:spTgt spid="6">
                                            <p:graphicEl>
                                              <a:chart seriesIdx="0" categoryIdx="13" bldStep="ptInSeries"/>
                                            </p:graphicEl>
                                          </p:spTgt>
                                        </p:tgtEl>
                                        <p:attrNameLst>
                                          <p:attrName>ppt_x</p:attrName>
                                        </p:attrNameLst>
                                      </p:cBhvr>
                                      <p:tavLst>
                                        <p:tav tm="0">
                                          <p:val>
                                            <p:strVal val="0-#ppt_w/2"/>
                                          </p:val>
                                        </p:tav>
                                        <p:tav tm="100000">
                                          <p:val>
                                            <p:strVal val="#ppt_x"/>
                                          </p:val>
                                        </p:tav>
                                      </p:tavLst>
                                    </p:anim>
                                    <p:anim calcmode="lin" valueType="num">
                                      <p:cBhvr additive="base">
                                        <p:cTn id="78" dur="150" fill="hold"/>
                                        <p:tgtEl>
                                          <p:spTgt spid="6">
                                            <p:graphicEl>
                                              <a:chart seriesIdx="0" categoryIdx="13" bldStep="ptInSeries"/>
                                            </p:graphicEl>
                                          </p:spTgt>
                                        </p:tgtEl>
                                        <p:attrNameLst>
                                          <p:attrName>ppt_y</p:attrName>
                                        </p:attrNameLst>
                                      </p:cBhvr>
                                      <p:tavLst>
                                        <p:tav tm="0">
                                          <p:val>
                                            <p:strVal val="#ppt_y"/>
                                          </p:val>
                                        </p:tav>
                                        <p:tav tm="100000">
                                          <p:val>
                                            <p:strVal val="#ppt_y"/>
                                          </p:val>
                                        </p:tav>
                                      </p:tavLst>
                                    </p:anim>
                                  </p:childTnLst>
                                </p:cTn>
                              </p:par>
                            </p:childTnLst>
                          </p:cTn>
                        </p:par>
                        <p:par>
                          <p:cTn id="79" fill="hold">
                            <p:stCondLst>
                              <p:cond delay="2250"/>
                            </p:stCondLst>
                            <p:childTnLst>
                              <p:par>
                                <p:cTn id="80" presetID="2" presetClass="entr" presetSubtype="8" fill="hold" grpId="0" nodeType="afterEffect">
                                  <p:stCondLst>
                                    <p:cond delay="0"/>
                                  </p:stCondLst>
                                  <p:childTnLst>
                                    <p:set>
                                      <p:cBhvr>
                                        <p:cTn id="81" dur="1" fill="hold">
                                          <p:stCondLst>
                                            <p:cond delay="0"/>
                                          </p:stCondLst>
                                        </p:cTn>
                                        <p:tgtEl>
                                          <p:spTgt spid="6">
                                            <p:graphicEl>
                                              <a:chart seriesIdx="0" categoryIdx="14" bldStep="ptInSeries"/>
                                            </p:graphicEl>
                                          </p:spTgt>
                                        </p:tgtEl>
                                        <p:attrNameLst>
                                          <p:attrName>style.visibility</p:attrName>
                                        </p:attrNameLst>
                                      </p:cBhvr>
                                      <p:to>
                                        <p:strVal val="visible"/>
                                      </p:to>
                                    </p:set>
                                    <p:anim calcmode="lin" valueType="num">
                                      <p:cBhvr additive="base">
                                        <p:cTn id="82" dur="150" fill="hold"/>
                                        <p:tgtEl>
                                          <p:spTgt spid="6">
                                            <p:graphicEl>
                                              <a:chart seriesIdx="0" categoryIdx="14" bldStep="ptInSeries"/>
                                            </p:graphicEl>
                                          </p:spTgt>
                                        </p:tgtEl>
                                        <p:attrNameLst>
                                          <p:attrName>ppt_x</p:attrName>
                                        </p:attrNameLst>
                                      </p:cBhvr>
                                      <p:tavLst>
                                        <p:tav tm="0">
                                          <p:val>
                                            <p:strVal val="0-#ppt_w/2"/>
                                          </p:val>
                                        </p:tav>
                                        <p:tav tm="100000">
                                          <p:val>
                                            <p:strVal val="#ppt_x"/>
                                          </p:val>
                                        </p:tav>
                                      </p:tavLst>
                                    </p:anim>
                                    <p:anim calcmode="lin" valueType="num">
                                      <p:cBhvr additive="base">
                                        <p:cTn id="83" dur="150" fill="hold"/>
                                        <p:tgtEl>
                                          <p:spTgt spid="6">
                                            <p:graphicEl>
                                              <a:chart seriesIdx="0" categoryIdx="14" bldStep="ptInSeries"/>
                                            </p:graphicEl>
                                          </p:spTgt>
                                        </p:tgtEl>
                                        <p:attrNameLst>
                                          <p:attrName>ppt_y</p:attrName>
                                        </p:attrNameLst>
                                      </p:cBhvr>
                                      <p:tavLst>
                                        <p:tav tm="0">
                                          <p:val>
                                            <p:strVal val="#ppt_y"/>
                                          </p:val>
                                        </p:tav>
                                        <p:tav tm="100000">
                                          <p:val>
                                            <p:strVal val="#ppt_y"/>
                                          </p:val>
                                        </p:tav>
                                      </p:tavLst>
                                    </p:anim>
                                  </p:childTnLst>
                                </p:cTn>
                              </p:par>
                            </p:childTnLst>
                          </p:cTn>
                        </p:par>
                        <p:par>
                          <p:cTn id="84" fill="hold">
                            <p:stCondLst>
                              <p:cond delay="2400"/>
                            </p:stCondLst>
                            <p:childTnLst>
                              <p:par>
                                <p:cTn id="85" presetID="2" presetClass="entr" presetSubtype="8" fill="hold" grpId="0" nodeType="afterEffect">
                                  <p:stCondLst>
                                    <p:cond delay="0"/>
                                  </p:stCondLst>
                                  <p:childTnLst>
                                    <p:set>
                                      <p:cBhvr>
                                        <p:cTn id="86" dur="1" fill="hold">
                                          <p:stCondLst>
                                            <p:cond delay="0"/>
                                          </p:stCondLst>
                                        </p:cTn>
                                        <p:tgtEl>
                                          <p:spTgt spid="6">
                                            <p:graphicEl>
                                              <a:chart seriesIdx="0" categoryIdx="15" bldStep="ptInSeries"/>
                                            </p:graphicEl>
                                          </p:spTgt>
                                        </p:tgtEl>
                                        <p:attrNameLst>
                                          <p:attrName>style.visibility</p:attrName>
                                        </p:attrNameLst>
                                      </p:cBhvr>
                                      <p:to>
                                        <p:strVal val="visible"/>
                                      </p:to>
                                    </p:set>
                                    <p:anim calcmode="lin" valueType="num">
                                      <p:cBhvr additive="base">
                                        <p:cTn id="87" dur="150" fill="hold"/>
                                        <p:tgtEl>
                                          <p:spTgt spid="6">
                                            <p:graphicEl>
                                              <a:chart seriesIdx="0" categoryIdx="15" bldStep="ptInSeries"/>
                                            </p:graphicEl>
                                          </p:spTgt>
                                        </p:tgtEl>
                                        <p:attrNameLst>
                                          <p:attrName>ppt_x</p:attrName>
                                        </p:attrNameLst>
                                      </p:cBhvr>
                                      <p:tavLst>
                                        <p:tav tm="0">
                                          <p:val>
                                            <p:strVal val="0-#ppt_w/2"/>
                                          </p:val>
                                        </p:tav>
                                        <p:tav tm="100000">
                                          <p:val>
                                            <p:strVal val="#ppt_x"/>
                                          </p:val>
                                        </p:tav>
                                      </p:tavLst>
                                    </p:anim>
                                    <p:anim calcmode="lin" valueType="num">
                                      <p:cBhvr additive="base">
                                        <p:cTn id="88" dur="150" fill="hold"/>
                                        <p:tgtEl>
                                          <p:spTgt spid="6">
                                            <p:graphicEl>
                                              <a:chart seriesIdx="0" categoryIdx="15" bldStep="ptInSeries"/>
                                            </p:graphicEl>
                                          </p:spTgt>
                                        </p:tgtEl>
                                        <p:attrNameLst>
                                          <p:attrName>ppt_y</p:attrName>
                                        </p:attrNameLst>
                                      </p:cBhvr>
                                      <p:tavLst>
                                        <p:tav tm="0">
                                          <p:val>
                                            <p:strVal val="#ppt_y"/>
                                          </p:val>
                                        </p:tav>
                                        <p:tav tm="100000">
                                          <p:val>
                                            <p:strVal val="#ppt_y"/>
                                          </p:val>
                                        </p:tav>
                                      </p:tavLst>
                                    </p:anim>
                                  </p:childTnLst>
                                </p:cTn>
                              </p:par>
                            </p:childTnLst>
                          </p:cTn>
                        </p:par>
                        <p:par>
                          <p:cTn id="89" fill="hold">
                            <p:stCondLst>
                              <p:cond delay="2550"/>
                            </p:stCondLst>
                            <p:childTnLst>
                              <p:par>
                                <p:cTn id="90" presetID="2" presetClass="entr" presetSubtype="8" fill="hold" grpId="0" nodeType="afterEffect">
                                  <p:stCondLst>
                                    <p:cond delay="0"/>
                                  </p:stCondLst>
                                  <p:childTnLst>
                                    <p:set>
                                      <p:cBhvr>
                                        <p:cTn id="91" dur="1" fill="hold">
                                          <p:stCondLst>
                                            <p:cond delay="0"/>
                                          </p:stCondLst>
                                        </p:cTn>
                                        <p:tgtEl>
                                          <p:spTgt spid="6">
                                            <p:graphicEl>
                                              <a:chart seriesIdx="0" categoryIdx="16" bldStep="ptInSeries"/>
                                            </p:graphicEl>
                                          </p:spTgt>
                                        </p:tgtEl>
                                        <p:attrNameLst>
                                          <p:attrName>style.visibility</p:attrName>
                                        </p:attrNameLst>
                                      </p:cBhvr>
                                      <p:to>
                                        <p:strVal val="visible"/>
                                      </p:to>
                                    </p:set>
                                    <p:anim calcmode="lin" valueType="num">
                                      <p:cBhvr additive="base">
                                        <p:cTn id="92" dur="150" fill="hold"/>
                                        <p:tgtEl>
                                          <p:spTgt spid="6">
                                            <p:graphicEl>
                                              <a:chart seriesIdx="0" categoryIdx="16" bldStep="ptInSeries"/>
                                            </p:graphicEl>
                                          </p:spTgt>
                                        </p:tgtEl>
                                        <p:attrNameLst>
                                          <p:attrName>ppt_x</p:attrName>
                                        </p:attrNameLst>
                                      </p:cBhvr>
                                      <p:tavLst>
                                        <p:tav tm="0">
                                          <p:val>
                                            <p:strVal val="0-#ppt_w/2"/>
                                          </p:val>
                                        </p:tav>
                                        <p:tav tm="100000">
                                          <p:val>
                                            <p:strVal val="#ppt_x"/>
                                          </p:val>
                                        </p:tav>
                                      </p:tavLst>
                                    </p:anim>
                                    <p:anim calcmode="lin" valueType="num">
                                      <p:cBhvr additive="base">
                                        <p:cTn id="93" dur="150" fill="hold"/>
                                        <p:tgtEl>
                                          <p:spTgt spid="6">
                                            <p:graphicEl>
                                              <a:chart seriesIdx="0" categoryIdx="16" bldStep="ptInSeries"/>
                                            </p:graphicEl>
                                          </p:spTgt>
                                        </p:tgtEl>
                                        <p:attrNameLst>
                                          <p:attrName>ppt_y</p:attrName>
                                        </p:attrNameLst>
                                      </p:cBhvr>
                                      <p:tavLst>
                                        <p:tav tm="0">
                                          <p:val>
                                            <p:strVal val="#ppt_y"/>
                                          </p:val>
                                        </p:tav>
                                        <p:tav tm="100000">
                                          <p:val>
                                            <p:strVal val="#ppt_y"/>
                                          </p:val>
                                        </p:tav>
                                      </p:tavLst>
                                    </p:anim>
                                  </p:childTnLst>
                                </p:cTn>
                              </p:par>
                            </p:childTnLst>
                          </p:cTn>
                        </p:par>
                        <p:par>
                          <p:cTn id="94" fill="hold">
                            <p:stCondLst>
                              <p:cond delay="2700"/>
                            </p:stCondLst>
                            <p:childTnLst>
                              <p:par>
                                <p:cTn id="95" presetID="2" presetClass="entr" presetSubtype="8" fill="hold" grpId="0" nodeType="afterEffect">
                                  <p:stCondLst>
                                    <p:cond delay="0"/>
                                  </p:stCondLst>
                                  <p:childTnLst>
                                    <p:set>
                                      <p:cBhvr>
                                        <p:cTn id="96" dur="1" fill="hold">
                                          <p:stCondLst>
                                            <p:cond delay="0"/>
                                          </p:stCondLst>
                                        </p:cTn>
                                        <p:tgtEl>
                                          <p:spTgt spid="6">
                                            <p:graphicEl>
                                              <a:chart seriesIdx="0" categoryIdx="17" bldStep="ptInSeries"/>
                                            </p:graphicEl>
                                          </p:spTgt>
                                        </p:tgtEl>
                                        <p:attrNameLst>
                                          <p:attrName>style.visibility</p:attrName>
                                        </p:attrNameLst>
                                      </p:cBhvr>
                                      <p:to>
                                        <p:strVal val="visible"/>
                                      </p:to>
                                    </p:set>
                                    <p:anim calcmode="lin" valueType="num">
                                      <p:cBhvr additive="base">
                                        <p:cTn id="97" dur="150" fill="hold"/>
                                        <p:tgtEl>
                                          <p:spTgt spid="6">
                                            <p:graphicEl>
                                              <a:chart seriesIdx="0" categoryIdx="17" bldStep="ptInSeries"/>
                                            </p:graphicEl>
                                          </p:spTgt>
                                        </p:tgtEl>
                                        <p:attrNameLst>
                                          <p:attrName>ppt_x</p:attrName>
                                        </p:attrNameLst>
                                      </p:cBhvr>
                                      <p:tavLst>
                                        <p:tav tm="0">
                                          <p:val>
                                            <p:strVal val="0-#ppt_w/2"/>
                                          </p:val>
                                        </p:tav>
                                        <p:tav tm="100000">
                                          <p:val>
                                            <p:strVal val="#ppt_x"/>
                                          </p:val>
                                        </p:tav>
                                      </p:tavLst>
                                    </p:anim>
                                    <p:anim calcmode="lin" valueType="num">
                                      <p:cBhvr additive="base">
                                        <p:cTn id="98" dur="150" fill="hold"/>
                                        <p:tgtEl>
                                          <p:spTgt spid="6">
                                            <p:graphicEl>
                                              <a:chart seriesIdx="0" categoryIdx="17" bldStep="ptInSeries"/>
                                            </p:graphicEl>
                                          </p:spTgt>
                                        </p:tgtEl>
                                        <p:attrNameLst>
                                          <p:attrName>ppt_y</p:attrName>
                                        </p:attrNameLst>
                                      </p:cBhvr>
                                      <p:tavLst>
                                        <p:tav tm="0">
                                          <p:val>
                                            <p:strVal val="#ppt_y"/>
                                          </p:val>
                                        </p:tav>
                                        <p:tav tm="100000">
                                          <p:val>
                                            <p:strVal val="#ppt_y"/>
                                          </p:val>
                                        </p:tav>
                                      </p:tavLst>
                                    </p:anim>
                                  </p:childTnLst>
                                </p:cTn>
                              </p:par>
                            </p:childTnLst>
                          </p:cTn>
                        </p:par>
                        <p:par>
                          <p:cTn id="99" fill="hold">
                            <p:stCondLst>
                              <p:cond delay="2850"/>
                            </p:stCondLst>
                            <p:childTnLst>
                              <p:par>
                                <p:cTn id="100" presetID="2" presetClass="entr" presetSubtype="8" fill="hold" grpId="0" nodeType="afterEffect">
                                  <p:stCondLst>
                                    <p:cond delay="0"/>
                                  </p:stCondLst>
                                  <p:childTnLst>
                                    <p:set>
                                      <p:cBhvr>
                                        <p:cTn id="101" dur="1" fill="hold">
                                          <p:stCondLst>
                                            <p:cond delay="0"/>
                                          </p:stCondLst>
                                        </p:cTn>
                                        <p:tgtEl>
                                          <p:spTgt spid="6">
                                            <p:graphicEl>
                                              <a:chart seriesIdx="0" categoryIdx="18" bldStep="ptInSeries"/>
                                            </p:graphicEl>
                                          </p:spTgt>
                                        </p:tgtEl>
                                        <p:attrNameLst>
                                          <p:attrName>style.visibility</p:attrName>
                                        </p:attrNameLst>
                                      </p:cBhvr>
                                      <p:to>
                                        <p:strVal val="visible"/>
                                      </p:to>
                                    </p:set>
                                    <p:anim calcmode="lin" valueType="num">
                                      <p:cBhvr additive="base">
                                        <p:cTn id="102" dur="150" fill="hold"/>
                                        <p:tgtEl>
                                          <p:spTgt spid="6">
                                            <p:graphicEl>
                                              <a:chart seriesIdx="0" categoryIdx="18" bldStep="ptInSeries"/>
                                            </p:graphicEl>
                                          </p:spTgt>
                                        </p:tgtEl>
                                        <p:attrNameLst>
                                          <p:attrName>ppt_x</p:attrName>
                                        </p:attrNameLst>
                                      </p:cBhvr>
                                      <p:tavLst>
                                        <p:tav tm="0">
                                          <p:val>
                                            <p:strVal val="0-#ppt_w/2"/>
                                          </p:val>
                                        </p:tav>
                                        <p:tav tm="100000">
                                          <p:val>
                                            <p:strVal val="#ppt_x"/>
                                          </p:val>
                                        </p:tav>
                                      </p:tavLst>
                                    </p:anim>
                                    <p:anim calcmode="lin" valueType="num">
                                      <p:cBhvr additive="base">
                                        <p:cTn id="103" dur="150" fill="hold"/>
                                        <p:tgtEl>
                                          <p:spTgt spid="6">
                                            <p:graphicEl>
                                              <a:chart seriesIdx="0" categoryIdx="18" bldStep="ptInSeries"/>
                                            </p:graphicEl>
                                          </p:spTgt>
                                        </p:tgtEl>
                                        <p:attrNameLst>
                                          <p:attrName>ppt_y</p:attrName>
                                        </p:attrNameLst>
                                      </p:cBhvr>
                                      <p:tavLst>
                                        <p:tav tm="0">
                                          <p:val>
                                            <p:strVal val="#ppt_y"/>
                                          </p:val>
                                        </p:tav>
                                        <p:tav tm="100000">
                                          <p:val>
                                            <p:strVal val="#ppt_y"/>
                                          </p:val>
                                        </p:tav>
                                      </p:tavLst>
                                    </p:anim>
                                  </p:childTnLst>
                                </p:cTn>
                              </p:par>
                            </p:childTnLst>
                          </p:cTn>
                        </p:par>
                        <p:par>
                          <p:cTn id="104" fill="hold">
                            <p:stCondLst>
                              <p:cond delay="3000"/>
                            </p:stCondLst>
                            <p:childTnLst>
                              <p:par>
                                <p:cTn id="105" presetID="2" presetClass="entr" presetSubtype="8" fill="hold" grpId="0" nodeType="afterEffect">
                                  <p:stCondLst>
                                    <p:cond delay="0"/>
                                  </p:stCondLst>
                                  <p:childTnLst>
                                    <p:set>
                                      <p:cBhvr>
                                        <p:cTn id="106" dur="1" fill="hold">
                                          <p:stCondLst>
                                            <p:cond delay="0"/>
                                          </p:stCondLst>
                                        </p:cTn>
                                        <p:tgtEl>
                                          <p:spTgt spid="6">
                                            <p:graphicEl>
                                              <a:chart seriesIdx="0" categoryIdx="19" bldStep="ptInSeries"/>
                                            </p:graphicEl>
                                          </p:spTgt>
                                        </p:tgtEl>
                                        <p:attrNameLst>
                                          <p:attrName>style.visibility</p:attrName>
                                        </p:attrNameLst>
                                      </p:cBhvr>
                                      <p:to>
                                        <p:strVal val="visible"/>
                                      </p:to>
                                    </p:set>
                                    <p:anim calcmode="lin" valueType="num">
                                      <p:cBhvr additive="base">
                                        <p:cTn id="107" dur="150" fill="hold"/>
                                        <p:tgtEl>
                                          <p:spTgt spid="6">
                                            <p:graphicEl>
                                              <a:chart seriesIdx="0" categoryIdx="19" bldStep="ptInSeries"/>
                                            </p:graphicEl>
                                          </p:spTgt>
                                        </p:tgtEl>
                                        <p:attrNameLst>
                                          <p:attrName>ppt_x</p:attrName>
                                        </p:attrNameLst>
                                      </p:cBhvr>
                                      <p:tavLst>
                                        <p:tav tm="0">
                                          <p:val>
                                            <p:strVal val="0-#ppt_w/2"/>
                                          </p:val>
                                        </p:tav>
                                        <p:tav tm="100000">
                                          <p:val>
                                            <p:strVal val="#ppt_x"/>
                                          </p:val>
                                        </p:tav>
                                      </p:tavLst>
                                    </p:anim>
                                    <p:anim calcmode="lin" valueType="num">
                                      <p:cBhvr additive="base">
                                        <p:cTn id="108" dur="150" fill="hold"/>
                                        <p:tgtEl>
                                          <p:spTgt spid="6">
                                            <p:graphicEl>
                                              <a:chart seriesIdx="0" categoryIdx="19" bldStep="ptInSeries"/>
                                            </p:graphicEl>
                                          </p:spTgt>
                                        </p:tgtEl>
                                        <p:attrNameLst>
                                          <p:attrName>ppt_y</p:attrName>
                                        </p:attrNameLst>
                                      </p:cBhvr>
                                      <p:tavLst>
                                        <p:tav tm="0">
                                          <p:val>
                                            <p:strVal val="#ppt_y"/>
                                          </p:val>
                                        </p:tav>
                                        <p:tav tm="100000">
                                          <p:val>
                                            <p:strVal val="#ppt_y"/>
                                          </p:val>
                                        </p:tav>
                                      </p:tavLst>
                                    </p:anim>
                                  </p:childTnLst>
                                </p:cTn>
                              </p:par>
                            </p:childTnLst>
                          </p:cTn>
                        </p:par>
                        <p:par>
                          <p:cTn id="109" fill="hold">
                            <p:stCondLst>
                              <p:cond delay="3150"/>
                            </p:stCondLst>
                            <p:childTnLst>
                              <p:par>
                                <p:cTn id="110" presetID="2" presetClass="entr" presetSubtype="8" fill="hold" grpId="0" nodeType="afterEffect">
                                  <p:stCondLst>
                                    <p:cond delay="0"/>
                                  </p:stCondLst>
                                  <p:childTnLst>
                                    <p:set>
                                      <p:cBhvr>
                                        <p:cTn id="111" dur="1" fill="hold">
                                          <p:stCondLst>
                                            <p:cond delay="0"/>
                                          </p:stCondLst>
                                        </p:cTn>
                                        <p:tgtEl>
                                          <p:spTgt spid="6">
                                            <p:graphicEl>
                                              <a:chart seriesIdx="0" categoryIdx="20" bldStep="ptInSeries"/>
                                            </p:graphicEl>
                                          </p:spTgt>
                                        </p:tgtEl>
                                        <p:attrNameLst>
                                          <p:attrName>style.visibility</p:attrName>
                                        </p:attrNameLst>
                                      </p:cBhvr>
                                      <p:to>
                                        <p:strVal val="visible"/>
                                      </p:to>
                                    </p:set>
                                    <p:anim calcmode="lin" valueType="num">
                                      <p:cBhvr additive="base">
                                        <p:cTn id="112" dur="150" fill="hold"/>
                                        <p:tgtEl>
                                          <p:spTgt spid="6">
                                            <p:graphicEl>
                                              <a:chart seriesIdx="0" categoryIdx="20" bldStep="ptInSeries"/>
                                            </p:graphicEl>
                                          </p:spTgt>
                                        </p:tgtEl>
                                        <p:attrNameLst>
                                          <p:attrName>ppt_x</p:attrName>
                                        </p:attrNameLst>
                                      </p:cBhvr>
                                      <p:tavLst>
                                        <p:tav tm="0">
                                          <p:val>
                                            <p:strVal val="0-#ppt_w/2"/>
                                          </p:val>
                                        </p:tav>
                                        <p:tav tm="100000">
                                          <p:val>
                                            <p:strVal val="#ppt_x"/>
                                          </p:val>
                                        </p:tav>
                                      </p:tavLst>
                                    </p:anim>
                                    <p:anim calcmode="lin" valueType="num">
                                      <p:cBhvr additive="base">
                                        <p:cTn id="113" dur="150" fill="hold"/>
                                        <p:tgtEl>
                                          <p:spTgt spid="6">
                                            <p:graphicEl>
                                              <a:chart seriesIdx="0" categoryIdx="20" bldStep="ptInSeries"/>
                                            </p:graphicEl>
                                          </p:spTgt>
                                        </p:tgtEl>
                                        <p:attrNameLst>
                                          <p:attrName>ppt_y</p:attrName>
                                        </p:attrNameLst>
                                      </p:cBhvr>
                                      <p:tavLst>
                                        <p:tav tm="0">
                                          <p:val>
                                            <p:strVal val="#ppt_y"/>
                                          </p:val>
                                        </p:tav>
                                        <p:tav tm="100000">
                                          <p:val>
                                            <p:strVal val="#ppt_y"/>
                                          </p:val>
                                        </p:tav>
                                      </p:tavLst>
                                    </p:anim>
                                  </p:childTnLst>
                                </p:cTn>
                              </p:par>
                            </p:childTnLst>
                          </p:cTn>
                        </p:par>
                        <p:par>
                          <p:cTn id="114" fill="hold">
                            <p:stCondLst>
                              <p:cond delay="3300"/>
                            </p:stCondLst>
                            <p:childTnLst>
                              <p:par>
                                <p:cTn id="115" presetID="2" presetClass="entr" presetSubtype="8" fill="hold" grpId="0" nodeType="afterEffect">
                                  <p:stCondLst>
                                    <p:cond delay="0"/>
                                  </p:stCondLst>
                                  <p:childTnLst>
                                    <p:set>
                                      <p:cBhvr>
                                        <p:cTn id="116" dur="1" fill="hold">
                                          <p:stCondLst>
                                            <p:cond delay="0"/>
                                          </p:stCondLst>
                                        </p:cTn>
                                        <p:tgtEl>
                                          <p:spTgt spid="6">
                                            <p:graphicEl>
                                              <a:chart seriesIdx="0" categoryIdx="21" bldStep="ptInSeries"/>
                                            </p:graphicEl>
                                          </p:spTgt>
                                        </p:tgtEl>
                                        <p:attrNameLst>
                                          <p:attrName>style.visibility</p:attrName>
                                        </p:attrNameLst>
                                      </p:cBhvr>
                                      <p:to>
                                        <p:strVal val="visible"/>
                                      </p:to>
                                    </p:set>
                                    <p:anim calcmode="lin" valueType="num">
                                      <p:cBhvr additive="base">
                                        <p:cTn id="117" dur="150" fill="hold"/>
                                        <p:tgtEl>
                                          <p:spTgt spid="6">
                                            <p:graphicEl>
                                              <a:chart seriesIdx="0" categoryIdx="21" bldStep="ptInSeries"/>
                                            </p:graphicEl>
                                          </p:spTgt>
                                        </p:tgtEl>
                                        <p:attrNameLst>
                                          <p:attrName>ppt_x</p:attrName>
                                        </p:attrNameLst>
                                      </p:cBhvr>
                                      <p:tavLst>
                                        <p:tav tm="0">
                                          <p:val>
                                            <p:strVal val="0-#ppt_w/2"/>
                                          </p:val>
                                        </p:tav>
                                        <p:tav tm="100000">
                                          <p:val>
                                            <p:strVal val="#ppt_x"/>
                                          </p:val>
                                        </p:tav>
                                      </p:tavLst>
                                    </p:anim>
                                    <p:anim calcmode="lin" valueType="num">
                                      <p:cBhvr additive="base">
                                        <p:cTn id="118" dur="150" fill="hold"/>
                                        <p:tgtEl>
                                          <p:spTgt spid="6">
                                            <p:graphicEl>
                                              <a:chart seriesIdx="0" categoryIdx="21" bldStep="ptInSeries"/>
                                            </p:graphicEl>
                                          </p:spTgt>
                                        </p:tgtEl>
                                        <p:attrNameLst>
                                          <p:attrName>ppt_y</p:attrName>
                                        </p:attrNameLst>
                                      </p:cBhvr>
                                      <p:tavLst>
                                        <p:tav tm="0">
                                          <p:val>
                                            <p:strVal val="#ppt_y"/>
                                          </p:val>
                                        </p:tav>
                                        <p:tav tm="100000">
                                          <p:val>
                                            <p:strVal val="#ppt_y"/>
                                          </p:val>
                                        </p:tav>
                                      </p:tavLst>
                                    </p:anim>
                                  </p:childTnLst>
                                </p:cTn>
                              </p:par>
                            </p:childTnLst>
                          </p:cTn>
                        </p:par>
                        <p:par>
                          <p:cTn id="119" fill="hold">
                            <p:stCondLst>
                              <p:cond delay="3450"/>
                            </p:stCondLst>
                            <p:childTnLst>
                              <p:par>
                                <p:cTn id="120" presetID="2" presetClass="entr" presetSubtype="8" fill="hold" grpId="0" nodeType="afterEffect">
                                  <p:stCondLst>
                                    <p:cond delay="0"/>
                                  </p:stCondLst>
                                  <p:childTnLst>
                                    <p:set>
                                      <p:cBhvr>
                                        <p:cTn id="121" dur="1" fill="hold">
                                          <p:stCondLst>
                                            <p:cond delay="0"/>
                                          </p:stCondLst>
                                        </p:cTn>
                                        <p:tgtEl>
                                          <p:spTgt spid="6">
                                            <p:graphicEl>
                                              <a:chart seriesIdx="0" categoryIdx="22" bldStep="ptInSeries"/>
                                            </p:graphicEl>
                                          </p:spTgt>
                                        </p:tgtEl>
                                        <p:attrNameLst>
                                          <p:attrName>style.visibility</p:attrName>
                                        </p:attrNameLst>
                                      </p:cBhvr>
                                      <p:to>
                                        <p:strVal val="visible"/>
                                      </p:to>
                                    </p:set>
                                    <p:anim calcmode="lin" valueType="num">
                                      <p:cBhvr additive="base">
                                        <p:cTn id="122" dur="150" fill="hold"/>
                                        <p:tgtEl>
                                          <p:spTgt spid="6">
                                            <p:graphicEl>
                                              <a:chart seriesIdx="0" categoryIdx="22" bldStep="ptInSeries"/>
                                            </p:graphicEl>
                                          </p:spTgt>
                                        </p:tgtEl>
                                        <p:attrNameLst>
                                          <p:attrName>ppt_x</p:attrName>
                                        </p:attrNameLst>
                                      </p:cBhvr>
                                      <p:tavLst>
                                        <p:tav tm="0">
                                          <p:val>
                                            <p:strVal val="0-#ppt_w/2"/>
                                          </p:val>
                                        </p:tav>
                                        <p:tav tm="100000">
                                          <p:val>
                                            <p:strVal val="#ppt_x"/>
                                          </p:val>
                                        </p:tav>
                                      </p:tavLst>
                                    </p:anim>
                                    <p:anim calcmode="lin" valueType="num">
                                      <p:cBhvr additive="base">
                                        <p:cTn id="123" dur="150" fill="hold"/>
                                        <p:tgtEl>
                                          <p:spTgt spid="6">
                                            <p:graphicEl>
                                              <a:chart seriesIdx="0" categoryIdx="22" bldStep="ptInSeries"/>
                                            </p:graphicEl>
                                          </p:spTgt>
                                        </p:tgtEl>
                                        <p:attrNameLst>
                                          <p:attrName>ppt_y</p:attrName>
                                        </p:attrNameLst>
                                      </p:cBhvr>
                                      <p:tavLst>
                                        <p:tav tm="0">
                                          <p:val>
                                            <p:strVal val="#ppt_y"/>
                                          </p:val>
                                        </p:tav>
                                        <p:tav tm="100000">
                                          <p:val>
                                            <p:strVal val="#ppt_y"/>
                                          </p:val>
                                        </p:tav>
                                      </p:tavLst>
                                    </p:anim>
                                  </p:childTnLst>
                                </p:cTn>
                              </p:par>
                            </p:childTnLst>
                          </p:cTn>
                        </p:par>
                        <p:par>
                          <p:cTn id="124" fill="hold">
                            <p:stCondLst>
                              <p:cond delay="3600"/>
                            </p:stCondLst>
                            <p:childTnLst>
                              <p:par>
                                <p:cTn id="125" presetID="2" presetClass="entr" presetSubtype="8" fill="hold" grpId="0" nodeType="afterEffect">
                                  <p:stCondLst>
                                    <p:cond delay="0"/>
                                  </p:stCondLst>
                                  <p:childTnLst>
                                    <p:set>
                                      <p:cBhvr>
                                        <p:cTn id="126" dur="1" fill="hold">
                                          <p:stCondLst>
                                            <p:cond delay="0"/>
                                          </p:stCondLst>
                                        </p:cTn>
                                        <p:tgtEl>
                                          <p:spTgt spid="6">
                                            <p:graphicEl>
                                              <a:chart seriesIdx="0" categoryIdx="23" bldStep="ptInSeries"/>
                                            </p:graphicEl>
                                          </p:spTgt>
                                        </p:tgtEl>
                                        <p:attrNameLst>
                                          <p:attrName>style.visibility</p:attrName>
                                        </p:attrNameLst>
                                      </p:cBhvr>
                                      <p:to>
                                        <p:strVal val="visible"/>
                                      </p:to>
                                    </p:set>
                                    <p:anim calcmode="lin" valueType="num">
                                      <p:cBhvr additive="base">
                                        <p:cTn id="127" dur="150" fill="hold"/>
                                        <p:tgtEl>
                                          <p:spTgt spid="6">
                                            <p:graphicEl>
                                              <a:chart seriesIdx="0" categoryIdx="23" bldStep="ptInSeries"/>
                                            </p:graphicEl>
                                          </p:spTgt>
                                        </p:tgtEl>
                                        <p:attrNameLst>
                                          <p:attrName>ppt_x</p:attrName>
                                        </p:attrNameLst>
                                      </p:cBhvr>
                                      <p:tavLst>
                                        <p:tav tm="0">
                                          <p:val>
                                            <p:strVal val="0-#ppt_w/2"/>
                                          </p:val>
                                        </p:tav>
                                        <p:tav tm="100000">
                                          <p:val>
                                            <p:strVal val="#ppt_x"/>
                                          </p:val>
                                        </p:tav>
                                      </p:tavLst>
                                    </p:anim>
                                    <p:anim calcmode="lin" valueType="num">
                                      <p:cBhvr additive="base">
                                        <p:cTn id="128" dur="150" fill="hold"/>
                                        <p:tgtEl>
                                          <p:spTgt spid="6">
                                            <p:graphicEl>
                                              <a:chart seriesIdx="0" categoryIdx="23" bldStep="ptInSeries"/>
                                            </p:graphicEl>
                                          </p:spTgt>
                                        </p:tgtEl>
                                        <p:attrNameLst>
                                          <p:attrName>ppt_y</p:attrName>
                                        </p:attrNameLst>
                                      </p:cBhvr>
                                      <p:tavLst>
                                        <p:tav tm="0">
                                          <p:val>
                                            <p:strVal val="#ppt_y"/>
                                          </p:val>
                                        </p:tav>
                                        <p:tav tm="100000">
                                          <p:val>
                                            <p:strVal val="#ppt_y"/>
                                          </p:val>
                                        </p:tav>
                                      </p:tavLst>
                                    </p:anim>
                                  </p:childTnLst>
                                </p:cTn>
                              </p:par>
                            </p:childTnLst>
                          </p:cTn>
                        </p:par>
                        <p:par>
                          <p:cTn id="129" fill="hold">
                            <p:stCondLst>
                              <p:cond delay="3750"/>
                            </p:stCondLst>
                            <p:childTnLst>
                              <p:par>
                                <p:cTn id="130" presetID="2" presetClass="entr" presetSubtype="8" fill="hold" grpId="0" nodeType="afterEffect">
                                  <p:stCondLst>
                                    <p:cond delay="0"/>
                                  </p:stCondLst>
                                  <p:childTnLst>
                                    <p:set>
                                      <p:cBhvr>
                                        <p:cTn id="131" dur="1" fill="hold">
                                          <p:stCondLst>
                                            <p:cond delay="0"/>
                                          </p:stCondLst>
                                        </p:cTn>
                                        <p:tgtEl>
                                          <p:spTgt spid="6">
                                            <p:graphicEl>
                                              <a:chart seriesIdx="0" categoryIdx="24" bldStep="ptInSeries"/>
                                            </p:graphicEl>
                                          </p:spTgt>
                                        </p:tgtEl>
                                        <p:attrNameLst>
                                          <p:attrName>style.visibility</p:attrName>
                                        </p:attrNameLst>
                                      </p:cBhvr>
                                      <p:to>
                                        <p:strVal val="visible"/>
                                      </p:to>
                                    </p:set>
                                    <p:anim calcmode="lin" valueType="num">
                                      <p:cBhvr additive="base">
                                        <p:cTn id="132" dur="150" fill="hold"/>
                                        <p:tgtEl>
                                          <p:spTgt spid="6">
                                            <p:graphicEl>
                                              <a:chart seriesIdx="0" categoryIdx="24" bldStep="ptInSeries"/>
                                            </p:graphicEl>
                                          </p:spTgt>
                                        </p:tgtEl>
                                        <p:attrNameLst>
                                          <p:attrName>ppt_x</p:attrName>
                                        </p:attrNameLst>
                                      </p:cBhvr>
                                      <p:tavLst>
                                        <p:tav tm="0">
                                          <p:val>
                                            <p:strVal val="0-#ppt_w/2"/>
                                          </p:val>
                                        </p:tav>
                                        <p:tav tm="100000">
                                          <p:val>
                                            <p:strVal val="#ppt_x"/>
                                          </p:val>
                                        </p:tav>
                                      </p:tavLst>
                                    </p:anim>
                                    <p:anim calcmode="lin" valueType="num">
                                      <p:cBhvr additive="base">
                                        <p:cTn id="133" dur="150" fill="hold"/>
                                        <p:tgtEl>
                                          <p:spTgt spid="6">
                                            <p:graphicEl>
                                              <a:chart seriesIdx="0" categoryIdx="24" bldStep="ptInSeries"/>
                                            </p:graphicEl>
                                          </p:spTgt>
                                        </p:tgtEl>
                                        <p:attrNameLst>
                                          <p:attrName>ppt_y</p:attrName>
                                        </p:attrNameLst>
                                      </p:cBhvr>
                                      <p:tavLst>
                                        <p:tav tm="0">
                                          <p:val>
                                            <p:strVal val="#ppt_y"/>
                                          </p:val>
                                        </p:tav>
                                        <p:tav tm="100000">
                                          <p:val>
                                            <p:strVal val="#ppt_y"/>
                                          </p:val>
                                        </p:tav>
                                      </p:tavLst>
                                    </p:anim>
                                  </p:childTnLst>
                                </p:cTn>
                              </p:par>
                            </p:childTnLst>
                          </p:cTn>
                        </p:par>
                        <p:par>
                          <p:cTn id="134" fill="hold">
                            <p:stCondLst>
                              <p:cond delay="3900"/>
                            </p:stCondLst>
                            <p:childTnLst>
                              <p:par>
                                <p:cTn id="135" presetID="42" presetClass="entr" presetSubtype="0" fill="hold" grpId="0" nodeType="after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fade">
                                      <p:cBhvr>
                                        <p:cTn id="137" dur="1000"/>
                                        <p:tgtEl>
                                          <p:spTgt spid="5"/>
                                        </p:tgtEl>
                                      </p:cBhvr>
                                    </p:animEffect>
                                    <p:anim calcmode="lin" valueType="num">
                                      <p:cBhvr>
                                        <p:cTn id="138" dur="1000" fill="hold"/>
                                        <p:tgtEl>
                                          <p:spTgt spid="5"/>
                                        </p:tgtEl>
                                        <p:attrNameLst>
                                          <p:attrName>ppt_x</p:attrName>
                                        </p:attrNameLst>
                                      </p:cBhvr>
                                      <p:tavLst>
                                        <p:tav tm="0">
                                          <p:val>
                                            <p:strVal val="#ppt_x"/>
                                          </p:val>
                                        </p:tav>
                                        <p:tav tm="100000">
                                          <p:val>
                                            <p:strVal val="#ppt_x"/>
                                          </p:val>
                                        </p:tav>
                                      </p:tavLst>
                                    </p:anim>
                                    <p:anim calcmode="lin" valueType="num">
                                      <p:cBhvr>
                                        <p:cTn id="1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Price Deflator:  Decelerating Inflation</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4</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3899713170"/>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015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p:cTn id="7" dur="500" fill="hold"/>
                                        <p:tgtEl>
                                          <p:spTgt spid="10">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chart seriesIdx="-3" categoryIdx="-3" bldStep="gridLegend"/>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graphicEl>
                                              <a:chart seriesIdx="0" categoryIdx="-4" bldStep="series"/>
                                            </p:graphicEl>
                                          </p:spTgt>
                                        </p:tgtEl>
                                        <p:attrNameLst>
                                          <p:attrName>style.visibility</p:attrName>
                                        </p:attrNameLst>
                                      </p:cBhvr>
                                      <p:to>
                                        <p:strVal val="visible"/>
                                      </p:to>
                                    </p:set>
                                    <p:anim calcmode="lin" valueType="num">
                                      <p:cBhvr>
                                        <p:cTn id="13" dur="500" fill="hold"/>
                                        <p:tgtEl>
                                          <p:spTgt spid="10">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14" dur="500" fill="hold"/>
                                        <p:tgtEl>
                                          <p:spTgt spid="10">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15" dur="500"/>
                                        <p:tgtEl>
                                          <p:spTgt spid="10">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40</a:t>
            </a:fld>
            <a:endParaRPr lang="en-US" dirty="0"/>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4078987991"/>
              </p:ext>
            </p:extLst>
          </p:nvPr>
        </p:nvGraphicFramePr>
        <p:xfrm>
          <a:off x="279574" y="995881"/>
          <a:ext cx="8577281" cy="479531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34987" y="5791200"/>
            <a:ext cx="7900821" cy="523220"/>
          </a:xfrm>
          <a:prstGeom prst="rect">
            <a:avLst/>
          </a:prstGeom>
          <a:noFill/>
        </p:spPr>
        <p:txBody>
          <a:bodyPr wrap="square" rtlCol="0">
            <a:spAutoFit/>
          </a:bodyPr>
          <a:lstStyle/>
          <a:p>
            <a:r>
              <a:rPr lang="en-US" sz="1400" dirty="0" smtClean="0"/>
              <a:t>Coefficient for inventory growth variable is 76.8%!  Demand has been consistently strong in Central Detroit. Other variables (job and home price growth) are constructive in </a:t>
            </a:r>
            <a:r>
              <a:rPr lang="en-US" sz="1400" dirty="0" smtClean="0"/>
              <a:t>2021-2022.</a:t>
            </a:r>
            <a:endParaRPr lang="en-US" sz="1400" dirty="0"/>
          </a:p>
        </p:txBody>
      </p:sp>
      <p:sp>
        <p:nvSpPr>
          <p:cNvPr id="7" name="Title 1"/>
          <p:cNvSpPr>
            <a:spLocks noGrp="1"/>
          </p:cNvSpPr>
          <p:nvPr>
            <p:ph type="title"/>
          </p:nvPr>
        </p:nvSpPr>
        <p:spPr>
          <a:xfrm>
            <a:off x="446772" y="49770"/>
            <a:ext cx="8077249" cy="823913"/>
          </a:xfrm>
        </p:spPr>
        <p:txBody>
          <a:bodyPr>
            <a:normAutofit/>
          </a:bodyPr>
          <a:lstStyle/>
          <a:p>
            <a:r>
              <a:rPr lang="en-US" sz="3100" dirty="0" smtClean="0"/>
              <a:t>Urban Core:  Occupancy Forecast</a:t>
            </a:r>
            <a:endParaRPr lang="en-US" dirty="0"/>
          </a:p>
        </p:txBody>
      </p:sp>
    </p:spTree>
    <p:extLst>
      <p:ext uri="{BB962C8B-B14F-4D97-AF65-F5344CB8AC3E}">
        <p14:creationId xmlns:p14="http://schemas.microsoft.com/office/powerpoint/2010/main" val="37915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0" categoryIdx="-4" bldStep="series"/>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9">
                                            <p:graphicEl>
                                              <a:chart seriesIdx="1" categoryIdx="-4" bldStep="series"/>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9">
                                            <p:graphicEl>
                                              <a:chart seriesIdx="2" categoryIdx="-4" bldStep="series"/>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1" nodeType="afterEffect">
                                  <p:stCondLst>
                                    <p:cond delay="0"/>
                                  </p:stCondLst>
                                  <p:childTnLst>
                                    <p:set>
                                      <p:cBhvr>
                                        <p:cTn id="27"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41" y="265014"/>
            <a:ext cx="8077249" cy="823913"/>
          </a:xfrm>
        </p:spPr>
        <p:txBody>
          <a:bodyPr>
            <a:normAutofit fontScale="90000"/>
          </a:bodyPr>
          <a:lstStyle/>
          <a:p>
            <a:r>
              <a:rPr lang="en-US" sz="3100" dirty="0" smtClean="0"/>
              <a:t>Urban Core:  Effective Rent Growth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41</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2919286148"/>
              </p:ext>
            </p:extLst>
          </p:nvPr>
        </p:nvGraphicFramePr>
        <p:xfrm>
          <a:off x="568324" y="1100137"/>
          <a:ext cx="8007350" cy="4738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8324" y="6000750"/>
            <a:ext cx="7867484" cy="276999"/>
          </a:xfrm>
          <a:prstGeom prst="rect">
            <a:avLst/>
          </a:prstGeom>
          <a:noFill/>
        </p:spPr>
        <p:txBody>
          <a:bodyPr wrap="square" rtlCol="0">
            <a:spAutoFit/>
          </a:bodyPr>
          <a:lstStyle/>
          <a:p>
            <a:r>
              <a:rPr lang="en-US" sz="1200" dirty="0" smtClean="0"/>
              <a:t>Payroll growth, occupancy, lagged absorption and lagged same-store rent growth are significant.</a:t>
            </a:r>
            <a:endParaRPr lang="en-US" sz="1200" dirty="0"/>
          </a:p>
        </p:txBody>
      </p:sp>
    </p:spTree>
    <p:extLst>
      <p:ext uri="{BB962C8B-B14F-4D97-AF65-F5344CB8AC3E}">
        <p14:creationId xmlns:p14="http://schemas.microsoft.com/office/powerpoint/2010/main" val="26677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0">
                                            <p:graphicEl>
                                              <a:chart seriesIdx="-3" categoryIdx="-3" bldStep="gridLegend"/>
                                            </p:graphic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10">
                                            <p:graphicEl>
                                              <a:chart seriesIdx="0" categoryIdx="-4" bldStep="series"/>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10">
                                            <p:graphicEl>
                                              <a:chart seriesIdx="1" categoryIdx="-4" bldStep="series"/>
                                            </p:graphic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10">
                                            <p:graphicEl>
                                              <a:chart seriesIdx="2" categoryIdx="-4" bldStep="series"/>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10">
                                            <p:graphicEl>
                                              <a:chart seriesIdx="3" categoryIdx="-4" bldStep="series"/>
                                            </p:graphic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10">
                                            <p:graphicEl>
                                              <a:chart seriesIdx="4" categoryIdx="-4" bldStep="series"/>
                                            </p:graphic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999"/>
                                          </p:stCondLst>
                                        </p:cTn>
                                        <p:tgtEl>
                                          <p:spTgt spid="10">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Lease-up Trends in Central Detroit</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42</a:t>
            </a:fld>
            <a:endParaRPr lang="en-US" dirty="0"/>
          </a:p>
        </p:txBody>
      </p:sp>
      <p:sp>
        <p:nvSpPr>
          <p:cNvPr id="8" name="TextBox 7"/>
          <p:cNvSpPr txBox="1"/>
          <p:nvPr/>
        </p:nvSpPr>
        <p:spPr>
          <a:xfrm>
            <a:off x="885825" y="5353050"/>
            <a:ext cx="7753350" cy="276999"/>
          </a:xfrm>
          <a:prstGeom prst="rect">
            <a:avLst/>
          </a:prstGeom>
          <a:noFill/>
        </p:spPr>
        <p:txBody>
          <a:bodyPr wrap="square" rtlCol="0">
            <a:spAutoFit/>
          </a:bodyPr>
          <a:lstStyle/>
          <a:p>
            <a:r>
              <a:rPr lang="en-US" sz="1200" dirty="0" smtClean="0"/>
              <a:t>Decrease in monthly lease-up trends over the past six months of data.</a:t>
            </a:r>
            <a:endParaRPr lang="en-US" sz="1200" dirty="0"/>
          </a:p>
        </p:txBody>
      </p:sp>
      <p:graphicFrame>
        <p:nvGraphicFramePr>
          <p:cNvPr id="9" name="Chart 8"/>
          <p:cNvGraphicFramePr>
            <a:graphicFrameLocks/>
          </p:cNvGraphicFramePr>
          <p:nvPr>
            <p:extLst>
              <p:ext uri="{D42A27DB-BD31-4B8C-83A1-F6EECF244321}">
                <p14:modId xmlns:p14="http://schemas.microsoft.com/office/powerpoint/2010/main" val="3038231594"/>
              </p:ext>
            </p:extLst>
          </p:nvPr>
        </p:nvGraphicFramePr>
        <p:xfrm>
          <a:off x="358559" y="1204111"/>
          <a:ext cx="8426881" cy="4046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94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0" categoryIdx="0" bldStep="ptInSeries"/>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9">
                                            <p:graphicEl>
                                              <a:chart seriesIdx="0" categoryIdx="1" bldStep="ptInSeries"/>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9">
                                            <p:graphicEl>
                                              <a:chart seriesIdx="0" categoryIdx="2" bldStep="ptInSeries"/>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9">
                                            <p:graphicEl>
                                              <a:chart seriesIdx="0" categoryIdx="3" bldStep="ptInSeries"/>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9">
                                            <p:graphicEl>
                                              <a:chart seriesIdx="0" categoryIdx="4" bldStep="ptInSeries"/>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9">
                                            <p:graphicEl>
                                              <a:chart seriesIdx="0" categoryIdx="5" bldStep="ptInSeries"/>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9">
                                            <p:graphicEl>
                                              <a:chart seriesIdx="0" categoryIdx="6" bldStep="ptInSeries"/>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249"/>
                                          </p:stCondLst>
                                        </p:cTn>
                                        <p:tgtEl>
                                          <p:spTgt spid="9">
                                            <p:graphicEl>
                                              <a:chart seriesIdx="0" categoryIdx="7" bldStep="ptInSeries"/>
                                            </p:graphicEl>
                                          </p:spTgt>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0"/>
                                  </p:stCondLst>
                                  <p:childTnLst>
                                    <p:set>
                                      <p:cBhvr>
                                        <p:cTn id="33" dur="1" fill="hold">
                                          <p:stCondLst>
                                            <p:cond delay="249"/>
                                          </p:stCondLst>
                                        </p:cTn>
                                        <p:tgtEl>
                                          <p:spTgt spid="9">
                                            <p:graphicEl>
                                              <a:chart seriesIdx="0" categoryIdx="8" bldStep="ptInSeries"/>
                                            </p:graphicEl>
                                          </p:spTgt>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249"/>
                                          </p:stCondLst>
                                        </p:cTn>
                                        <p:tgtEl>
                                          <p:spTgt spid="9">
                                            <p:graphicEl>
                                              <a:chart seriesIdx="0" categoryIdx="9" bldStep="ptInSeries"/>
                                            </p:graphicEl>
                                          </p:spTgt>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0"/>
                                  </p:stCondLst>
                                  <p:childTnLst>
                                    <p:set>
                                      <p:cBhvr>
                                        <p:cTn id="39" dur="1" fill="hold">
                                          <p:stCondLst>
                                            <p:cond delay="249"/>
                                          </p:stCondLst>
                                        </p:cTn>
                                        <p:tgtEl>
                                          <p:spTgt spid="9">
                                            <p:graphicEl>
                                              <a:chart seriesIdx="0" categoryIdx="10" bldStep="ptInSeries"/>
                                            </p:graphicEl>
                                          </p:spTgt>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249"/>
                                          </p:stCondLst>
                                        </p:cTn>
                                        <p:tgtEl>
                                          <p:spTgt spid="9">
                                            <p:graphicEl>
                                              <a:chart seriesIdx="0" categoryIdx="11" bldStep="ptInSeries"/>
                                            </p:graphicEl>
                                          </p:spTgt>
                                        </p:tgtEl>
                                        <p:attrNameLst>
                                          <p:attrName>style.visibility</p:attrName>
                                        </p:attrNameLst>
                                      </p:cBhvr>
                                      <p:to>
                                        <p:strVal val="visible"/>
                                      </p:to>
                                    </p:set>
                                  </p:childTnLst>
                                </p:cTn>
                              </p:par>
                            </p:childTnLst>
                          </p:cTn>
                        </p:par>
                        <p:par>
                          <p:cTn id="43" fill="hold">
                            <p:stCondLst>
                              <p:cond delay="3250"/>
                            </p:stCondLst>
                            <p:childTnLst>
                              <p:par>
                                <p:cTn id="44" presetID="1" presetClass="entr" presetSubtype="0" fill="hold" grpId="0" nodeType="afterEffect">
                                  <p:stCondLst>
                                    <p:cond delay="0"/>
                                  </p:stCondLst>
                                  <p:childTnLst>
                                    <p:set>
                                      <p:cBhvr>
                                        <p:cTn id="45" dur="1" fill="hold">
                                          <p:stCondLst>
                                            <p:cond delay="249"/>
                                          </p:stCondLst>
                                        </p:cTn>
                                        <p:tgtEl>
                                          <p:spTgt spid="9">
                                            <p:graphicEl>
                                              <a:chart seriesIdx="1" categoryIdx="0" bldStep="ptInSeries"/>
                                            </p:graphicEl>
                                          </p:spTgt>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grpId="0" nodeType="afterEffect">
                                  <p:stCondLst>
                                    <p:cond delay="0"/>
                                  </p:stCondLst>
                                  <p:childTnLst>
                                    <p:set>
                                      <p:cBhvr>
                                        <p:cTn id="48" dur="1" fill="hold">
                                          <p:stCondLst>
                                            <p:cond delay="249"/>
                                          </p:stCondLst>
                                        </p:cTn>
                                        <p:tgtEl>
                                          <p:spTgt spid="9">
                                            <p:graphicEl>
                                              <a:chart seriesIdx="1" categoryIdx="1" bldStep="ptInSeries"/>
                                            </p:graphicEl>
                                          </p:spTgt>
                                        </p:tgtEl>
                                        <p:attrNameLst>
                                          <p:attrName>style.visibility</p:attrName>
                                        </p:attrNameLst>
                                      </p:cBhvr>
                                      <p:to>
                                        <p:strVal val="visible"/>
                                      </p:to>
                                    </p:set>
                                  </p:childTnLst>
                                </p:cTn>
                              </p:par>
                            </p:childTnLst>
                          </p:cTn>
                        </p:par>
                        <p:par>
                          <p:cTn id="49" fill="hold">
                            <p:stCondLst>
                              <p:cond delay="3750"/>
                            </p:stCondLst>
                            <p:childTnLst>
                              <p:par>
                                <p:cTn id="50" presetID="1" presetClass="entr" presetSubtype="0" fill="hold" grpId="0" nodeType="afterEffect">
                                  <p:stCondLst>
                                    <p:cond delay="0"/>
                                  </p:stCondLst>
                                  <p:childTnLst>
                                    <p:set>
                                      <p:cBhvr>
                                        <p:cTn id="51" dur="1" fill="hold">
                                          <p:stCondLst>
                                            <p:cond delay="249"/>
                                          </p:stCondLst>
                                        </p:cTn>
                                        <p:tgtEl>
                                          <p:spTgt spid="9">
                                            <p:graphicEl>
                                              <a:chart seriesIdx="1" categoryIdx="2" bldStep="ptInSeries"/>
                                            </p:graphicEl>
                                          </p:spTgt>
                                        </p:tgtEl>
                                        <p:attrNameLst>
                                          <p:attrName>style.visibility</p:attrName>
                                        </p:attrNameLst>
                                      </p:cBhvr>
                                      <p:to>
                                        <p:strVal val="visible"/>
                                      </p:to>
                                    </p:set>
                                  </p:child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249"/>
                                          </p:stCondLst>
                                        </p:cTn>
                                        <p:tgtEl>
                                          <p:spTgt spid="9">
                                            <p:graphicEl>
                                              <a:chart seriesIdx="1" categoryIdx="3" bldStep="ptInSeries"/>
                                            </p:graphicEl>
                                          </p:spTgt>
                                        </p:tgtEl>
                                        <p:attrNameLst>
                                          <p:attrName>style.visibility</p:attrName>
                                        </p:attrNameLst>
                                      </p:cBhvr>
                                      <p:to>
                                        <p:strVal val="visible"/>
                                      </p:to>
                                    </p:set>
                                  </p:childTnLst>
                                </p:cTn>
                              </p:par>
                            </p:childTnLst>
                          </p:cTn>
                        </p:par>
                        <p:par>
                          <p:cTn id="55" fill="hold">
                            <p:stCondLst>
                              <p:cond delay="4250"/>
                            </p:stCondLst>
                            <p:childTnLst>
                              <p:par>
                                <p:cTn id="56" presetID="1" presetClass="entr" presetSubtype="0" fill="hold" grpId="0" nodeType="afterEffect">
                                  <p:stCondLst>
                                    <p:cond delay="0"/>
                                  </p:stCondLst>
                                  <p:childTnLst>
                                    <p:set>
                                      <p:cBhvr>
                                        <p:cTn id="57" dur="1" fill="hold">
                                          <p:stCondLst>
                                            <p:cond delay="249"/>
                                          </p:stCondLst>
                                        </p:cTn>
                                        <p:tgtEl>
                                          <p:spTgt spid="9">
                                            <p:graphicEl>
                                              <a:chart seriesIdx="1" categoryIdx="4" bldStep="ptInSeries"/>
                                            </p:graphicEl>
                                          </p:spTgt>
                                        </p:tgtEl>
                                        <p:attrNameLst>
                                          <p:attrName>style.visibility</p:attrName>
                                        </p:attrNameLst>
                                      </p:cBhvr>
                                      <p:to>
                                        <p:strVal val="visible"/>
                                      </p:to>
                                    </p:set>
                                  </p:childTnLst>
                                </p:cTn>
                              </p:par>
                            </p:childTnLst>
                          </p:cTn>
                        </p:par>
                        <p:par>
                          <p:cTn id="58" fill="hold">
                            <p:stCondLst>
                              <p:cond delay="4500"/>
                            </p:stCondLst>
                            <p:childTnLst>
                              <p:par>
                                <p:cTn id="59" presetID="1" presetClass="entr" presetSubtype="0" fill="hold" grpId="0" nodeType="afterEffect">
                                  <p:stCondLst>
                                    <p:cond delay="0"/>
                                  </p:stCondLst>
                                  <p:childTnLst>
                                    <p:set>
                                      <p:cBhvr>
                                        <p:cTn id="60" dur="1" fill="hold">
                                          <p:stCondLst>
                                            <p:cond delay="249"/>
                                          </p:stCondLst>
                                        </p:cTn>
                                        <p:tgtEl>
                                          <p:spTgt spid="9">
                                            <p:graphicEl>
                                              <a:chart seriesIdx="1" categoryIdx="5" bldStep="ptInSeries"/>
                                            </p:graphicEl>
                                          </p:spTgt>
                                        </p:tgtEl>
                                        <p:attrNameLst>
                                          <p:attrName>style.visibility</p:attrName>
                                        </p:attrNameLst>
                                      </p:cBhvr>
                                      <p:to>
                                        <p:strVal val="visible"/>
                                      </p:to>
                                    </p:set>
                                  </p:childTnLst>
                                </p:cTn>
                              </p:par>
                            </p:childTnLst>
                          </p:cTn>
                        </p:par>
                        <p:par>
                          <p:cTn id="61" fill="hold">
                            <p:stCondLst>
                              <p:cond delay="4750"/>
                            </p:stCondLst>
                            <p:childTnLst>
                              <p:par>
                                <p:cTn id="62" presetID="1" presetClass="entr" presetSubtype="0" fill="hold" grpId="0" nodeType="afterEffect">
                                  <p:stCondLst>
                                    <p:cond delay="0"/>
                                  </p:stCondLst>
                                  <p:childTnLst>
                                    <p:set>
                                      <p:cBhvr>
                                        <p:cTn id="63" dur="1" fill="hold">
                                          <p:stCondLst>
                                            <p:cond delay="249"/>
                                          </p:stCondLst>
                                        </p:cTn>
                                        <p:tgtEl>
                                          <p:spTgt spid="9">
                                            <p:graphicEl>
                                              <a:chart seriesIdx="1" categoryIdx="6" bldStep="ptInSeries"/>
                                            </p:graphicEl>
                                          </p:spTgt>
                                        </p:tgtEl>
                                        <p:attrNameLst>
                                          <p:attrName>style.visibility</p:attrName>
                                        </p:attrNameLst>
                                      </p:cBhvr>
                                      <p:to>
                                        <p:strVal val="visible"/>
                                      </p:to>
                                    </p:set>
                                  </p:childTnLst>
                                </p:cTn>
                              </p:par>
                            </p:childTnLst>
                          </p:cTn>
                        </p:par>
                        <p:par>
                          <p:cTn id="64" fill="hold">
                            <p:stCondLst>
                              <p:cond delay="5000"/>
                            </p:stCondLst>
                            <p:childTnLst>
                              <p:par>
                                <p:cTn id="65" presetID="1" presetClass="entr" presetSubtype="0" fill="hold" grpId="0" nodeType="afterEffect">
                                  <p:stCondLst>
                                    <p:cond delay="0"/>
                                  </p:stCondLst>
                                  <p:childTnLst>
                                    <p:set>
                                      <p:cBhvr>
                                        <p:cTn id="66" dur="1" fill="hold">
                                          <p:stCondLst>
                                            <p:cond delay="249"/>
                                          </p:stCondLst>
                                        </p:cTn>
                                        <p:tgtEl>
                                          <p:spTgt spid="9">
                                            <p:graphicEl>
                                              <a:chart seriesIdx="1" categoryIdx="7" bldStep="ptInSeries"/>
                                            </p:graphicEl>
                                          </p:spTgt>
                                        </p:tgtEl>
                                        <p:attrNameLst>
                                          <p:attrName>style.visibility</p:attrName>
                                        </p:attrNameLst>
                                      </p:cBhvr>
                                      <p:to>
                                        <p:strVal val="visible"/>
                                      </p:to>
                                    </p:set>
                                  </p:childTnLst>
                                </p:cTn>
                              </p:par>
                            </p:childTnLst>
                          </p:cTn>
                        </p:par>
                        <p:par>
                          <p:cTn id="67" fill="hold">
                            <p:stCondLst>
                              <p:cond delay="5250"/>
                            </p:stCondLst>
                            <p:childTnLst>
                              <p:par>
                                <p:cTn id="68" presetID="1" presetClass="entr" presetSubtype="0" fill="hold" grpId="0" nodeType="afterEffect">
                                  <p:stCondLst>
                                    <p:cond delay="0"/>
                                  </p:stCondLst>
                                  <p:childTnLst>
                                    <p:set>
                                      <p:cBhvr>
                                        <p:cTn id="69" dur="1" fill="hold">
                                          <p:stCondLst>
                                            <p:cond delay="249"/>
                                          </p:stCondLst>
                                        </p:cTn>
                                        <p:tgtEl>
                                          <p:spTgt spid="9">
                                            <p:graphicEl>
                                              <a:chart seriesIdx="1" categoryIdx="8" bldStep="ptInSeries"/>
                                            </p:graphicEl>
                                          </p:spTgt>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0"/>
                                  </p:stCondLst>
                                  <p:childTnLst>
                                    <p:set>
                                      <p:cBhvr>
                                        <p:cTn id="72" dur="1" fill="hold">
                                          <p:stCondLst>
                                            <p:cond delay="249"/>
                                          </p:stCondLst>
                                        </p:cTn>
                                        <p:tgtEl>
                                          <p:spTgt spid="9">
                                            <p:graphicEl>
                                              <a:chart seriesIdx="1" categoryIdx="9" bldStep="ptInSeries"/>
                                            </p:graphicEl>
                                          </p:spTgt>
                                        </p:tgtEl>
                                        <p:attrNameLst>
                                          <p:attrName>style.visibility</p:attrName>
                                        </p:attrNameLst>
                                      </p:cBhvr>
                                      <p:to>
                                        <p:strVal val="visible"/>
                                      </p:to>
                                    </p:set>
                                  </p:childTnLst>
                                </p:cTn>
                              </p:par>
                            </p:childTnLst>
                          </p:cTn>
                        </p:par>
                        <p:par>
                          <p:cTn id="73" fill="hold">
                            <p:stCondLst>
                              <p:cond delay="5750"/>
                            </p:stCondLst>
                            <p:childTnLst>
                              <p:par>
                                <p:cTn id="74" presetID="1" presetClass="entr" presetSubtype="0" fill="hold" grpId="0" nodeType="afterEffect">
                                  <p:stCondLst>
                                    <p:cond delay="0"/>
                                  </p:stCondLst>
                                  <p:childTnLst>
                                    <p:set>
                                      <p:cBhvr>
                                        <p:cTn id="75" dur="1" fill="hold">
                                          <p:stCondLst>
                                            <p:cond delay="249"/>
                                          </p:stCondLst>
                                        </p:cTn>
                                        <p:tgtEl>
                                          <p:spTgt spid="9">
                                            <p:graphicEl>
                                              <a:chart seriesIdx="1" categoryIdx="10" bldStep="ptInSeries"/>
                                            </p:graphicEl>
                                          </p:spTgt>
                                        </p:tgtEl>
                                        <p:attrNameLst>
                                          <p:attrName>style.visibility</p:attrName>
                                        </p:attrNameLst>
                                      </p:cBhvr>
                                      <p:to>
                                        <p:strVal val="visible"/>
                                      </p:to>
                                    </p:set>
                                  </p:childTnLst>
                                </p:cTn>
                              </p:par>
                            </p:childTnLst>
                          </p:cTn>
                        </p:par>
                        <p:par>
                          <p:cTn id="76" fill="hold">
                            <p:stCondLst>
                              <p:cond delay="6000"/>
                            </p:stCondLst>
                            <p:childTnLst>
                              <p:par>
                                <p:cTn id="77" presetID="1" presetClass="entr" presetSubtype="0" fill="hold" grpId="0" nodeType="afterEffect">
                                  <p:stCondLst>
                                    <p:cond delay="0"/>
                                  </p:stCondLst>
                                  <p:childTnLst>
                                    <p:set>
                                      <p:cBhvr>
                                        <p:cTn id="78" dur="1" fill="hold">
                                          <p:stCondLst>
                                            <p:cond delay="249"/>
                                          </p:stCondLst>
                                        </p:cTn>
                                        <p:tgtEl>
                                          <p:spTgt spid="9">
                                            <p:graphicEl>
                                              <a:chart seriesIdx="1" categoryIdx="11" bldStep="ptInSeries"/>
                                            </p:graphicEl>
                                          </p:spTgt>
                                        </p:tgtEl>
                                        <p:attrNameLst>
                                          <p:attrName>style.visibility</p:attrName>
                                        </p:attrNameLst>
                                      </p:cBhvr>
                                      <p:to>
                                        <p:strVal val="visible"/>
                                      </p:to>
                                    </p:set>
                                  </p:childTnLst>
                                </p:cTn>
                              </p:par>
                            </p:childTnLst>
                          </p:cTn>
                        </p:par>
                        <p:par>
                          <p:cTn id="79" fill="hold">
                            <p:stCondLst>
                              <p:cond delay="6250"/>
                            </p:stCondLst>
                            <p:childTnLst>
                              <p:par>
                                <p:cTn id="80" presetID="1" presetClass="entr" presetSubtype="0" fill="hold" grpId="0" nodeType="afterEffect">
                                  <p:stCondLst>
                                    <p:cond delay="0"/>
                                  </p:stCondLst>
                                  <p:childTnLst>
                                    <p:set>
                                      <p:cBhvr>
                                        <p:cTn id="81" dur="1" fill="hold">
                                          <p:stCondLst>
                                            <p:cond delay="249"/>
                                          </p:stCondLst>
                                        </p:cTn>
                                        <p:tgtEl>
                                          <p:spTgt spid="9">
                                            <p:graphicEl>
                                              <a:chart seriesIdx="2" categoryIdx="0" bldStep="ptInSeries"/>
                                            </p:graphicEl>
                                          </p:spTgt>
                                        </p:tgtEl>
                                        <p:attrNameLst>
                                          <p:attrName>style.visibility</p:attrName>
                                        </p:attrNameLst>
                                      </p:cBhvr>
                                      <p:to>
                                        <p:strVal val="visible"/>
                                      </p:to>
                                    </p:set>
                                  </p:childTnLst>
                                </p:cTn>
                              </p:par>
                            </p:childTnLst>
                          </p:cTn>
                        </p:par>
                        <p:par>
                          <p:cTn id="82" fill="hold">
                            <p:stCondLst>
                              <p:cond delay="6500"/>
                            </p:stCondLst>
                            <p:childTnLst>
                              <p:par>
                                <p:cTn id="83" presetID="1" presetClass="entr" presetSubtype="0" fill="hold" grpId="0" nodeType="afterEffect">
                                  <p:stCondLst>
                                    <p:cond delay="0"/>
                                  </p:stCondLst>
                                  <p:childTnLst>
                                    <p:set>
                                      <p:cBhvr>
                                        <p:cTn id="84" dur="1" fill="hold">
                                          <p:stCondLst>
                                            <p:cond delay="249"/>
                                          </p:stCondLst>
                                        </p:cTn>
                                        <p:tgtEl>
                                          <p:spTgt spid="9">
                                            <p:graphicEl>
                                              <a:chart seriesIdx="2" categoryIdx="1" bldStep="ptInSeries"/>
                                            </p:graphicEl>
                                          </p:spTgt>
                                        </p:tgtEl>
                                        <p:attrNameLst>
                                          <p:attrName>style.visibility</p:attrName>
                                        </p:attrNameLst>
                                      </p:cBhvr>
                                      <p:to>
                                        <p:strVal val="visible"/>
                                      </p:to>
                                    </p:set>
                                  </p:childTnLst>
                                </p:cTn>
                              </p:par>
                            </p:childTnLst>
                          </p:cTn>
                        </p:par>
                        <p:par>
                          <p:cTn id="85" fill="hold">
                            <p:stCondLst>
                              <p:cond delay="6750"/>
                            </p:stCondLst>
                            <p:childTnLst>
                              <p:par>
                                <p:cTn id="86" presetID="1" presetClass="entr" presetSubtype="0" fill="hold" grpId="0" nodeType="afterEffect">
                                  <p:stCondLst>
                                    <p:cond delay="0"/>
                                  </p:stCondLst>
                                  <p:childTnLst>
                                    <p:set>
                                      <p:cBhvr>
                                        <p:cTn id="87" dur="1" fill="hold">
                                          <p:stCondLst>
                                            <p:cond delay="249"/>
                                          </p:stCondLst>
                                        </p:cTn>
                                        <p:tgtEl>
                                          <p:spTgt spid="9">
                                            <p:graphicEl>
                                              <a:chart seriesIdx="2" categoryIdx="2" bldStep="ptInSeries"/>
                                            </p:graphicEl>
                                          </p:spTgt>
                                        </p:tgtEl>
                                        <p:attrNameLst>
                                          <p:attrName>style.visibility</p:attrName>
                                        </p:attrNameLst>
                                      </p:cBhvr>
                                      <p:to>
                                        <p:strVal val="visible"/>
                                      </p:to>
                                    </p:set>
                                  </p:childTnLst>
                                </p:cTn>
                              </p:par>
                            </p:childTnLst>
                          </p:cTn>
                        </p:par>
                        <p:par>
                          <p:cTn id="88" fill="hold">
                            <p:stCondLst>
                              <p:cond delay="7000"/>
                            </p:stCondLst>
                            <p:childTnLst>
                              <p:par>
                                <p:cTn id="89" presetID="1" presetClass="entr" presetSubtype="0" fill="hold" grpId="0" nodeType="afterEffect">
                                  <p:stCondLst>
                                    <p:cond delay="0"/>
                                  </p:stCondLst>
                                  <p:childTnLst>
                                    <p:set>
                                      <p:cBhvr>
                                        <p:cTn id="90" dur="1" fill="hold">
                                          <p:stCondLst>
                                            <p:cond delay="249"/>
                                          </p:stCondLst>
                                        </p:cTn>
                                        <p:tgtEl>
                                          <p:spTgt spid="9">
                                            <p:graphicEl>
                                              <a:chart seriesIdx="2" categoryIdx="3" bldStep="ptInSeries"/>
                                            </p:graphicEl>
                                          </p:spTgt>
                                        </p:tgtEl>
                                        <p:attrNameLst>
                                          <p:attrName>style.visibility</p:attrName>
                                        </p:attrNameLst>
                                      </p:cBhvr>
                                      <p:to>
                                        <p:strVal val="visible"/>
                                      </p:to>
                                    </p:set>
                                  </p:childTnLst>
                                </p:cTn>
                              </p:par>
                            </p:childTnLst>
                          </p:cTn>
                        </p:par>
                        <p:par>
                          <p:cTn id="91" fill="hold">
                            <p:stCondLst>
                              <p:cond delay="7250"/>
                            </p:stCondLst>
                            <p:childTnLst>
                              <p:par>
                                <p:cTn id="92" presetID="1" presetClass="entr" presetSubtype="0" fill="hold" grpId="0" nodeType="afterEffect">
                                  <p:stCondLst>
                                    <p:cond delay="0"/>
                                  </p:stCondLst>
                                  <p:childTnLst>
                                    <p:set>
                                      <p:cBhvr>
                                        <p:cTn id="93" dur="1" fill="hold">
                                          <p:stCondLst>
                                            <p:cond delay="249"/>
                                          </p:stCondLst>
                                        </p:cTn>
                                        <p:tgtEl>
                                          <p:spTgt spid="9">
                                            <p:graphicEl>
                                              <a:chart seriesIdx="2" categoryIdx="4" bldStep="ptInSeries"/>
                                            </p:graphicEl>
                                          </p:spTgt>
                                        </p:tgtEl>
                                        <p:attrNameLst>
                                          <p:attrName>style.visibility</p:attrName>
                                        </p:attrNameLst>
                                      </p:cBhvr>
                                      <p:to>
                                        <p:strVal val="visible"/>
                                      </p:to>
                                    </p:set>
                                  </p:childTnLst>
                                </p:cTn>
                              </p:par>
                            </p:childTnLst>
                          </p:cTn>
                        </p:par>
                        <p:par>
                          <p:cTn id="94" fill="hold">
                            <p:stCondLst>
                              <p:cond delay="7500"/>
                            </p:stCondLst>
                            <p:childTnLst>
                              <p:par>
                                <p:cTn id="95" presetID="1" presetClass="entr" presetSubtype="0" fill="hold" grpId="0" nodeType="afterEffect">
                                  <p:stCondLst>
                                    <p:cond delay="0"/>
                                  </p:stCondLst>
                                  <p:childTnLst>
                                    <p:set>
                                      <p:cBhvr>
                                        <p:cTn id="96" dur="1" fill="hold">
                                          <p:stCondLst>
                                            <p:cond delay="249"/>
                                          </p:stCondLst>
                                        </p:cTn>
                                        <p:tgtEl>
                                          <p:spTgt spid="9">
                                            <p:graphicEl>
                                              <a:chart seriesIdx="2" categoryIdx="5" bldStep="ptInSeries"/>
                                            </p:graphicEl>
                                          </p:spTgt>
                                        </p:tgtEl>
                                        <p:attrNameLst>
                                          <p:attrName>style.visibility</p:attrName>
                                        </p:attrNameLst>
                                      </p:cBhvr>
                                      <p:to>
                                        <p:strVal val="visible"/>
                                      </p:to>
                                    </p:set>
                                  </p:childTnLst>
                                </p:cTn>
                              </p:par>
                            </p:childTnLst>
                          </p:cTn>
                        </p:par>
                        <p:par>
                          <p:cTn id="97" fill="hold">
                            <p:stCondLst>
                              <p:cond delay="7750"/>
                            </p:stCondLst>
                            <p:childTnLst>
                              <p:par>
                                <p:cTn id="98" presetID="1" presetClass="entr" presetSubtype="0" fill="hold" grpId="0" nodeType="afterEffect">
                                  <p:stCondLst>
                                    <p:cond delay="0"/>
                                  </p:stCondLst>
                                  <p:childTnLst>
                                    <p:set>
                                      <p:cBhvr>
                                        <p:cTn id="99" dur="1" fill="hold">
                                          <p:stCondLst>
                                            <p:cond delay="249"/>
                                          </p:stCondLst>
                                        </p:cTn>
                                        <p:tgtEl>
                                          <p:spTgt spid="9">
                                            <p:graphicEl>
                                              <a:chart seriesIdx="2" categoryIdx="6" bldStep="ptInSeries"/>
                                            </p:graphicEl>
                                          </p:spTgt>
                                        </p:tgtEl>
                                        <p:attrNameLst>
                                          <p:attrName>style.visibility</p:attrName>
                                        </p:attrNameLst>
                                      </p:cBhvr>
                                      <p:to>
                                        <p:strVal val="visible"/>
                                      </p:to>
                                    </p:set>
                                  </p:childTnLst>
                                </p:cTn>
                              </p:par>
                            </p:childTnLst>
                          </p:cTn>
                        </p:par>
                        <p:par>
                          <p:cTn id="100" fill="hold">
                            <p:stCondLst>
                              <p:cond delay="8000"/>
                            </p:stCondLst>
                            <p:childTnLst>
                              <p:par>
                                <p:cTn id="101" presetID="1" presetClass="entr" presetSubtype="0" fill="hold" grpId="0" nodeType="afterEffect">
                                  <p:stCondLst>
                                    <p:cond delay="0"/>
                                  </p:stCondLst>
                                  <p:childTnLst>
                                    <p:set>
                                      <p:cBhvr>
                                        <p:cTn id="102" dur="1" fill="hold">
                                          <p:stCondLst>
                                            <p:cond delay="249"/>
                                          </p:stCondLst>
                                        </p:cTn>
                                        <p:tgtEl>
                                          <p:spTgt spid="9">
                                            <p:graphicEl>
                                              <a:chart seriesIdx="2" categoryIdx="7" bldStep="ptInSeries"/>
                                            </p:graphicEl>
                                          </p:spTgt>
                                        </p:tgtEl>
                                        <p:attrNameLst>
                                          <p:attrName>style.visibility</p:attrName>
                                        </p:attrNameLst>
                                      </p:cBhvr>
                                      <p:to>
                                        <p:strVal val="visible"/>
                                      </p:to>
                                    </p:set>
                                  </p:childTnLst>
                                </p:cTn>
                              </p:par>
                            </p:childTnLst>
                          </p:cTn>
                        </p:par>
                        <p:par>
                          <p:cTn id="103" fill="hold">
                            <p:stCondLst>
                              <p:cond delay="8250"/>
                            </p:stCondLst>
                            <p:childTnLst>
                              <p:par>
                                <p:cTn id="104" presetID="1" presetClass="entr" presetSubtype="0" fill="hold" grpId="0" nodeType="afterEffect">
                                  <p:stCondLst>
                                    <p:cond delay="0"/>
                                  </p:stCondLst>
                                  <p:childTnLst>
                                    <p:set>
                                      <p:cBhvr>
                                        <p:cTn id="105" dur="1" fill="hold">
                                          <p:stCondLst>
                                            <p:cond delay="249"/>
                                          </p:stCondLst>
                                        </p:cTn>
                                        <p:tgtEl>
                                          <p:spTgt spid="9">
                                            <p:graphicEl>
                                              <a:chart seriesIdx="2" categoryIdx="8" bldStep="ptInSeries"/>
                                            </p:graphicEl>
                                          </p:spTgt>
                                        </p:tgtEl>
                                        <p:attrNameLst>
                                          <p:attrName>style.visibility</p:attrName>
                                        </p:attrNameLst>
                                      </p:cBhvr>
                                      <p:to>
                                        <p:strVal val="visible"/>
                                      </p:to>
                                    </p:set>
                                  </p:childTnLst>
                                </p:cTn>
                              </p:par>
                            </p:childTnLst>
                          </p:cTn>
                        </p:par>
                        <p:par>
                          <p:cTn id="106" fill="hold">
                            <p:stCondLst>
                              <p:cond delay="8500"/>
                            </p:stCondLst>
                            <p:childTnLst>
                              <p:par>
                                <p:cTn id="107" presetID="1" presetClass="entr" presetSubtype="0" fill="hold" grpId="0" nodeType="afterEffect">
                                  <p:stCondLst>
                                    <p:cond delay="0"/>
                                  </p:stCondLst>
                                  <p:childTnLst>
                                    <p:set>
                                      <p:cBhvr>
                                        <p:cTn id="108" dur="1" fill="hold">
                                          <p:stCondLst>
                                            <p:cond delay="249"/>
                                          </p:stCondLst>
                                        </p:cTn>
                                        <p:tgtEl>
                                          <p:spTgt spid="9">
                                            <p:graphicEl>
                                              <a:chart seriesIdx="2" categoryIdx="9" bldStep="ptInSeries"/>
                                            </p:graphicEl>
                                          </p:spTgt>
                                        </p:tgtEl>
                                        <p:attrNameLst>
                                          <p:attrName>style.visibility</p:attrName>
                                        </p:attrNameLst>
                                      </p:cBhvr>
                                      <p:to>
                                        <p:strVal val="visible"/>
                                      </p:to>
                                    </p:set>
                                  </p:childTnLst>
                                </p:cTn>
                              </p:par>
                            </p:childTnLst>
                          </p:cTn>
                        </p:par>
                        <p:par>
                          <p:cTn id="109" fill="hold">
                            <p:stCondLst>
                              <p:cond delay="8750"/>
                            </p:stCondLst>
                            <p:childTnLst>
                              <p:par>
                                <p:cTn id="110" presetID="1" presetClass="entr" presetSubtype="0" fill="hold" grpId="0" nodeType="afterEffect">
                                  <p:stCondLst>
                                    <p:cond delay="0"/>
                                  </p:stCondLst>
                                  <p:childTnLst>
                                    <p:set>
                                      <p:cBhvr>
                                        <p:cTn id="111" dur="1" fill="hold">
                                          <p:stCondLst>
                                            <p:cond delay="249"/>
                                          </p:stCondLst>
                                        </p:cTn>
                                        <p:tgtEl>
                                          <p:spTgt spid="9">
                                            <p:graphicEl>
                                              <a:chart seriesIdx="2" categoryIdx="10" bldStep="ptInSeries"/>
                                            </p:graphicEl>
                                          </p:spTgt>
                                        </p:tgtEl>
                                        <p:attrNameLst>
                                          <p:attrName>style.visibility</p:attrName>
                                        </p:attrNameLst>
                                      </p:cBhvr>
                                      <p:to>
                                        <p:strVal val="visible"/>
                                      </p:to>
                                    </p:set>
                                  </p:childTnLst>
                                </p:cTn>
                              </p:par>
                            </p:childTnLst>
                          </p:cTn>
                        </p:par>
                        <p:par>
                          <p:cTn id="112" fill="hold">
                            <p:stCondLst>
                              <p:cond delay="9000"/>
                            </p:stCondLst>
                            <p:childTnLst>
                              <p:par>
                                <p:cTn id="113" presetID="1" presetClass="entr" presetSubtype="0" fill="hold" grpId="0" nodeType="afterEffect">
                                  <p:stCondLst>
                                    <p:cond delay="0"/>
                                  </p:stCondLst>
                                  <p:childTnLst>
                                    <p:set>
                                      <p:cBhvr>
                                        <p:cTn id="114" dur="1" fill="hold">
                                          <p:stCondLst>
                                            <p:cond delay="249"/>
                                          </p:stCondLst>
                                        </p:cTn>
                                        <p:tgtEl>
                                          <p:spTgt spid="9">
                                            <p:graphicEl>
                                              <a:chart seriesIdx="2" categoryIdx="11"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El"/>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276225"/>
            <a:ext cx="8077249" cy="823913"/>
          </a:xfrm>
        </p:spPr>
        <p:txBody>
          <a:bodyPr>
            <a:normAutofit/>
          </a:bodyPr>
          <a:lstStyle/>
          <a:p>
            <a:r>
              <a:rPr lang="en-US" sz="3100" dirty="0" smtClean="0"/>
              <a:t>Detroit Cap Rate Trends</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43</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1025500719"/>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89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7" dur="100" fill="hold"/>
                                        <p:tgtEl>
                                          <p:spTgt spid="10">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100" fill="hold"/>
                                        <p:tgtEl>
                                          <p:spTgt spid="10">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100"/>
                            </p:stCondLst>
                            <p:childTnLst>
                              <p:par>
                                <p:cTn id="10" presetID="2" presetClass="entr" presetSubtype="8" fill="hold" grpId="1" nodeType="afterEffect">
                                  <p:stCondLst>
                                    <p:cond delay="0"/>
                                  </p:stCondLst>
                                  <p:childTnLst>
                                    <p:set>
                                      <p:cBhvr>
                                        <p:cTn id="11"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additive="base">
                                        <p:cTn id="12" dur="100" fill="hold"/>
                                        <p:tgtEl>
                                          <p:spTgt spid="10">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3" dur="100" fill="hold"/>
                                        <p:tgtEl>
                                          <p:spTgt spid="10">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200"/>
                            </p:stCondLst>
                            <p:childTnLst>
                              <p:par>
                                <p:cTn id="15" presetID="2" presetClass="entr" presetSubtype="8" fill="hold" grpId="1" nodeType="afterEffect">
                                  <p:stCondLst>
                                    <p:cond delay="0"/>
                                  </p:stCondLst>
                                  <p:childTnLst>
                                    <p:set>
                                      <p:cBhvr>
                                        <p:cTn id="16"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additive="base">
                                        <p:cTn id="17" dur="100" fill="hold"/>
                                        <p:tgtEl>
                                          <p:spTgt spid="10">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8" dur="100" fill="hold"/>
                                        <p:tgtEl>
                                          <p:spTgt spid="10">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300"/>
                            </p:stCondLst>
                            <p:childTnLst>
                              <p:par>
                                <p:cTn id="20" presetID="2" presetClass="entr" presetSubtype="8" fill="hold" grpId="1" nodeType="afterEffect">
                                  <p:stCondLst>
                                    <p:cond delay="0"/>
                                  </p:stCondLst>
                                  <p:childTnLst>
                                    <p:set>
                                      <p:cBhvr>
                                        <p:cTn id="21"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additive="base">
                                        <p:cTn id="22" dur="100" fill="hold"/>
                                        <p:tgtEl>
                                          <p:spTgt spid="10">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3" dur="100" fill="hold"/>
                                        <p:tgtEl>
                                          <p:spTgt spid="10">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400"/>
                            </p:stCondLst>
                            <p:childTnLst>
                              <p:par>
                                <p:cTn id="25" presetID="2" presetClass="entr" presetSubtype="8" fill="hold" grpId="1" nodeType="afterEffect">
                                  <p:stCondLst>
                                    <p:cond delay="0"/>
                                  </p:stCondLst>
                                  <p:childTnLst>
                                    <p:set>
                                      <p:cBhvr>
                                        <p:cTn id="26"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additive="base">
                                        <p:cTn id="27" dur="100" fill="hold"/>
                                        <p:tgtEl>
                                          <p:spTgt spid="10">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28" dur="100" fill="hold"/>
                                        <p:tgtEl>
                                          <p:spTgt spid="10">
                                            <p:graphicEl>
                                              <a:chart seriesIdx="-4" categoryIdx="3" bldStep="category"/>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grpId="1" nodeType="afterEffect">
                                  <p:stCondLst>
                                    <p:cond delay="0"/>
                                  </p:stCondLst>
                                  <p:childTnLst>
                                    <p:set>
                                      <p:cBhvr>
                                        <p:cTn id="31"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additive="base">
                                        <p:cTn id="32" dur="100" fill="hold"/>
                                        <p:tgtEl>
                                          <p:spTgt spid="10">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33" dur="100" fill="hold"/>
                                        <p:tgtEl>
                                          <p:spTgt spid="10">
                                            <p:graphicEl>
                                              <a:chart seriesIdx="-4" categoryIdx="4" bldStep="category"/>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600"/>
                            </p:stCondLst>
                            <p:childTnLst>
                              <p:par>
                                <p:cTn id="35" presetID="2" presetClass="entr" presetSubtype="8" fill="hold" grpId="1" nodeType="afterEffect">
                                  <p:stCondLst>
                                    <p:cond delay="0"/>
                                  </p:stCondLst>
                                  <p:childTnLst>
                                    <p:set>
                                      <p:cBhvr>
                                        <p:cTn id="36"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additive="base">
                                        <p:cTn id="37" dur="100" fill="hold"/>
                                        <p:tgtEl>
                                          <p:spTgt spid="10">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38" dur="100" fill="hold"/>
                                        <p:tgtEl>
                                          <p:spTgt spid="10">
                                            <p:graphicEl>
                                              <a:chart seriesIdx="-4" categoryIdx="5" bldStep="category"/>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700"/>
                            </p:stCondLst>
                            <p:childTnLst>
                              <p:par>
                                <p:cTn id="40" presetID="2" presetClass="entr" presetSubtype="8" fill="hold" grpId="1" nodeType="afterEffect">
                                  <p:stCondLst>
                                    <p:cond delay="0"/>
                                  </p:stCondLst>
                                  <p:childTnLst>
                                    <p:set>
                                      <p:cBhvr>
                                        <p:cTn id="41"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additive="base">
                                        <p:cTn id="42" dur="100" fill="hold"/>
                                        <p:tgtEl>
                                          <p:spTgt spid="10">
                                            <p:graphicEl>
                                              <a:chart seriesIdx="-4" categoryIdx="6" bldStep="category"/>
                                            </p:graphicEl>
                                          </p:spTgt>
                                        </p:tgtEl>
                                        <p:attrNameLst>
                                          <p:attrName>ppt_x</p:attrName>
                                        </p:attrNameLst>
                                      </p:cBhvr>
                                      <p:tavLst>
                                        <p:tav tm="0">
                                          <p:val>
                                            <p:strVal val="0-#ppt_w/2"/>
                                          </p:val>
                                        </p:tav>
                                        <p:tav tm="100000">
                                          <p:val>
                                            <p:strVal val="#ppt_x"/>
                                          </p:val>
                                        </p:tav>
                                      </p:tavLst>
                                    </p:anim>
                                    <p:anim calcmode="lin" valueType="num">
                                      <p:cBhvr additive="base">
                                        <p:cTn id="43" dur="100" fill="hold"/>
                                        <p:tgtEl>
                                          <p:spTgt spid="10">
                                            <p:graphicEl>
                                              <a:chart seriesIdx="-4" categoryIdx="6" bldStep="category"/>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800"/>
                            </p:stCondLst>
                            <p:childTnLst>
                              <p:par>
                                <p:cTn id="45" presetID="2" presetClass="entr" presetSubtype="8" fill="hold" grpId="1" nodeType="afterEffect">
                                  <p:stCondLst>
                                    <p:cond delay="0"/>
                                  </p:stCondLst>
                                  <p:childTnLst>
                                    <p:set>
                                      <p:cBhvr>
                                        <p:cTn id="46"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additive="base">
                                        <p:cTn id="47" dur="100" fill="hold"/>
                                        <p:tgtEl>
                                          <p:spTgt spid="10">
                                            <p:graphicEl>
                                              <a:chart seriesIdx="-4" categoryIdx="7" bldStep="category"/>
                                            </p:graphicEl>
                                          </p:spTgt>
                                        </p:tgtEl>
                                        <p:attrNameLst>
                                          <p:attrName>ppt_x</p:attrName>
                                        </p:attrNameLst>
                                      </p:cBhvr>
                                      <p:tavLst>
                                        <p:tav tm="0">
                                          <p:val>
                                            <p:strVal val="0-#ppt_w/2"/>
                                          </p:val>
                                        </p:tav>
                                        <p:tav tm="100000">
                                          <p:val>
                                            <p:strVal val="#ppt_x"/>
                                          </p:val>
                                        </p:tav>
                                      </p:tavLst>
                                    </p:anim>
                                    <p:anim calcmode="lin" valueType="num">
                                      <p:cBhvr additive="base">
                                        <p:cTn id="48" dur="100" fill="hold"/>
                                        <p:tgtEl>
                                          <p:spTgt spid="10">
                                            <p:graphicEl>
                                              <a:chart seriesIdx="-4" categoryIdx="7" bldStep="category"/>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900"/>
                            </p:stCondLst>
                            <p:childTnLst>
                              <p:par>
                                <p:cTn id="50" presetID="2" presetClass="entr" presetSubtype="8" fill="hold" grpId="1" nodeType="afterEffect">
                                  <p:stCondLst>
                                    <p:cond delay="0"/>
                                  </p:stCondLst>
                                  <p:childTnLst>
                                    <p:set>
                                      <p:cBhvr>
                                        <p:cTn id="51" dur="1" fill="hold">
                                          <p:stCondLst>
                                            <p:cond delay="0"/>
                                          </p:stCondLst>
                                        </p:cTn>
                                        <p:tgtEl>
                                          <p:spTgt spid="10">
                                            <p:graphicEl>
                                              <a:chart seriesIdx="-4" categoryIdx="8" bldStep="category"/>
                                            </p:graphicEl>
                                          </p:spTgt>
                                        </p:tgtEl>
                                        <p:attrNameLst>
                                          <p:attrName>style.visibility</p:attrName>
                                        </p:attrNameLst>
                                      </p:cBhvr>
                                      <p:to>
                                        <p:strVal val="visible"/>
                                      </p:to>
                                    </p:set>
                                    <p:anim calcmode="lin" valueType="num">
                                      <p:cBhvr additive="base">
                                        <p:cTn id="52" dur="100" fill="hold"/>
                                        <p:tgtEl>
                                          <p:spTgt spid="10">
                                            <p:graphicEl>
                                              <a:chart seriesIdx="-4" categoryIdx="8" bldStep="category"/>
                                            </p:graphicEl>
                                          </p:spTgt>
                                        </p:tgtEl>
                                        <p:attrNameLst>
                                          <p:attrName>ppt_x</p:attrName>
                                        </p:attrNameLst>
                                      </p:cBhvr>
                                      <p:tavLst>
                                        <p:tav tm="0">
                                          <p:val>
                                            <p:strVal val="0-#ppt_w/2"/>
                                          </p:val>
                                        </p:tav>
                                        <p:tav tm="100000">
                                          <p:val>
                                            <p:strVal val="#ppt_x"/>
                                          </p:val>
                                        </p:tav>
                                      </p:tavLst>
                                    </p:anim>
                                    <p:anim calcmode="lin" valueType="num">
                                      <p:cBhvr additive="base">
                                        <p:cTn id="53" dur="100" fill="hold"/>
                                        <p:tgtEl>
                                          <p:spTgt spid="10">
                                            <p:graphicEl>
                                              <a:chart seriesIdx="-4" categoryIdx="8" bldStep="category"/>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2" presetClass="entr" presetSubtype="8" fill="hold" grpId="1" nodeType="afterEffect">
                                  <p:stCondLst>
                                    <p:cond delay="0"/>
                                  </p:stCondLst>
                                  <p:childTnLst>
                                    <p:set>
                                      <p:cBhvr>
                                        <p:cTn id="56" dur="1" fill="hold">
                                          <p:stCondLst>
                                            <p:cond delay="0"/>
                                          </p:stCondLst>
                                        </p:cTn>
                                        <p:tgtEl>
                                          <p:spTgt spid="10">
                                            <p:graphicEl>
                                              <a:chart seriesIdx="-4" categoryIdx="9" bldStep="category"/>
                                            </p:graphicEl>
                                          </p:spTgt>
                                        </p:tgtEl>
                                        <p:attrNameLst>
                                          <p:attrName>style.visibility</p:attrName>
                                        </p:attrNameLst>
                                      </p:cBhvr>
                                      <p:to>
                                        <p:strVal val="visible"/>
                                      </p:to>
                                    </p:set>
                                    <p:anim calcmode="lin" valueType="num">
                                      <p:cBhvr additive="base">
                                        <p:cTn id="57" dur="100" fill="hold"/>
                                        <p:tgtEl>
                                          <p:spTgt spid="10">
                                            <p:graphicEl>
                                              <a:chart seriesIdx="-4" categoryIdx="9" bldStep="category"/>
                                            </p:graphicEl>
                                          </p:spTgt>
                                        </p:tgtEl>
                                        <p:attrNameLst>
                                          <p:attrName>ppt_x</p:attrName>
                                        </p:attrNameLst>
                                      </p:cBhvr>
                                      <p:tavLst>
                                        <p:tav tm="0">
                                          <p:val>
                                            <p:strVal val="0-#ppt_w/2"/>
                                          </p:val>
                                        </p:tav>
                                        <p:tav tm="100000">
                                          <p:val>
                                            <p:strVal val="#ppt_x"/>
                                          </p:val>
                                        </p:tav>
                                      </p:tavLst>
                                    </p:anim>
                                    <p:anim calcmode="lin" valueType="num">
                                      <p:cBhvr additive="base">
                                        <p:cTn id="58" dur="100" fill="hold"/>
                                        <p:tgtEl>
                                          <p:spTgt spid="10">
                                            <p:graphicEl>
                                              <a:chart seriesIdx="-4" categoryIdx="9" bldStep="category"/>
                                            </p:graphicEl>
                                          </p:spTgt>
                                        </p:tgtEl>
                                        <p:attrNameLst>
                                          <p:attrName>ppt_y</p:attrName>
                                        </p:attrNameLst>
                                      </p:cBhvr>
                                      <p:tavLst>
                                        <p:tav tm="0">
                                          <p:val>
                                            <p:strVal val="#ppt_y"/>
                                          </p:val>
                                        </p:tav>
                                        <p:tav tm="100000">
                                          <p:val>
                                            <p:strVal val="#ppt_y"/>
                                          </p:val>
                                        </p:tav>
                                      </p:tavLst>
                                    </p:anim>
                                  </p:childTnLst>
                                </p:cTn>
                              </p:par>
                            </p:childTnLst>
                          </p:cTn>
                        </p:par>
                        <p:par>
                          <p:cTn id="59" fill="hold">
                            <p:stCondLst>
                              <p:cond delay="1100"/>
                            </p:stCondLst>
                            <p:childTnLst>
                              <p:par>
                                <p:cTn id="60" presetID="2" presetClass="entr" presetSubtype="8" fill="hold" grpId="1" nodeType="afterEffect">
                                  <p:stCondLst>
                                    <p:cond delay="0"/>
                                  </p:stCondLst>
                                  <p:childTnLst>
                                    <p:set>
                                      <p:cBhvr>
                                        <p:cTn id="61" dur="1" fill="hold">
                                          <p:stCondLst>
                                            <p:cond delay="0"/>
                                          </p:stCondLst>
                                        </p:cTn>
                                        <p:tgtEl>
                                          <p:spTgt spid="10">
                                            <p:graphicEl>
                                              <a:chart seriesIdx="-4" categoryIdx="10" bldStep="category"/>
                                            </p:graphicEl>
                                          </p:spTgt>
                                        </p:tgtEl>
                                        <p:attrNameLst>
                                          <p:attrName>style.visibility</p:attrName>
                                        </p:attrNameLst>
                                      </p:cBhvr>
                                      <p:to>
                                        <p:strVal val="visible"/>
                                      </p:to>
                                    </p:set>
                                    <p:anim calcmode="lin" valueType="num">
                                      <p:cBhvr additive="base">
                                        <p:cTn id="62" dur="100" fill="hold"/>
                                        <p:tgtEl>
                                          <p:spTgt spid="10">
                                            <p:graphicEl>
                                              <a:chart seriesIdx="-4" categoryIdx="10" bldStep="category"/>
                                            </p:graphicEl>
                                          </p:spTgt>
                                        </p:tgtEl>
                                        <p:attrNameLst>
                                          <p:attrName>ppt_x</p:attrName>
                                        </p:attrNameLst>
                                      </p:cBhvr>
                                      <p:tavLst>
                                        <p:tav tm="0">
                                          <p:val>
                                            <p:strVal val="0-#ppt_w/2"/>
                                          </p:val>
                                        </p:tav>
                                        <p:tav tm="100000">
                                          <p:val>
                                            <p:strVal val="#ppt_x"/>
                                          </p:val>
                                        </p:tav>
                                      </p:tavLst>
                                    </p:anim>
                                    <p:anim calcmode="lin" valueType="num">
                                      <p:cBhvr additive="base">
                                        <p:cTn id="63" dur="100" fill="hold"/>
                                        <p:tgtEl>
                                          <p:spTgt spid="10">
                                            <p:graphicEl>
                                              <a:chart seriesIdx="-4" categoryIdx="10" bldStep="category"/>
                                            </p:graphicEl>
                                          </p:spTgt>
                                        </p:tgtEl>
                                        <p:attrNameLst>
                                          <p:attrName>ppt_y</p:attrName>
                                        </p:attrNameLst>
                                      </p:cBhvr>
                                      <p:tavLst>
                                        <p:tav tm="0">
                                          <p:val>
                                            <p:strVal val="#ppt_y"/>
                                          </p:val>
                                        </p:tav>
                                        <p:tav tm="100000">
                                          <p:val>
                                            <p:strVal val="#ppt_y"/>
                                          </p:val>
                                        </p:tav>
                                      </p:tavLst>
                                    </p:anim>
                                  </p:childTnLst>
                                </p:cTn>
                              </p:par>
                            </p:childTnLst>
                          </p:cTn>
                        </p:par>
                        <p:par>
                          <p:cTn id="64" fill="hold">
                            <p:stCondLst>
                              <p:cond delay="1200"/>
                            </p:stCondLst>
                            <p:childTnLst>
                              <p:par>
                                <p:cTn id="65" presetID="2" presetClass="entr" presetSubtype="8" fill="hold" grpId="1" nodeType="afterEffect">
                                  <p:stCondLst>
                                    <p:cond delay="0"/>
                                  </p:stCondLst>
                                  <p:childTnLst>
                                    <p:set>
                                      <p:cBhvr>
                                        <p:cTn id="66" dur="1" fill="hold">
                                          <p:stCondLst>
                                            <p:cond delay="0"/>
                                          </p:stCondLst>
                                        </p:cTn>
                                        <p:tgtEl>
                                          <p:spTgt spid="10">
                                            <p:graphicEl>
                                              <a:chart seriesIdx="-4" categoryIdx="11" bldStep="category"/>
                                            </p:graphicEl>
                                          </p:spTgt>
                                        </p:tgtEl>
                                        <p:attrNameLst>
                                          <p:attrName>style.visibility</p:attrName>
                                        </p:attrNameLst>
                                      </p:cBhvr>
                                      <p:to>
                                        <p:strVal val="visible"/>
                                      </p:to>
                                    </p:set>
                                    <p:anim calcmode="lin" valueType="num">
                                      <p:cBhvr additive="base">
                                        <p:cTn id="67" dur="100" fill="hold"/>
                                        <p:tgtEl>
                                          <p:spTgt spid="10">
                                            <p:graphicEl>
                                              <a:chart seriesIdx="-4" categoryIdx="11" bldStep="category"/>
                                            </p:graphicEl>
                                          </p:spTgt>
                                        </p:tgtEl>
                                        <p:attrNameLst>
                                          <p:attrName>ppt_x</p:attrName>
                                        </p:attrNameLst>
                                      </p:cBhvr>
                                      <p:tavLst>
                                        <p:tav tm="0">
                                          <p:val>
                                            <p:strVal val="0-#ppt_w/2"/>
                                          </p:val>
                                        </p:tav>
                                        <p:tav tm="100000">
                                          <p:val>
                                            <p:strVal val="#ppt_x"/>
                                          </p:val>
                                        </p:tav>
                                      </p:tavLst>
                                    </p:anim>
                                    <p:anim calcmode="lin" valueType="num">
                                      <p:cBhvr additive="base">
                                        <p:cTn id="68" dur="100" fill="hold"/>
                                        <p:tgtEl>
                                          <p:spTgt spid="10">
                                            <p:graphicEl>
                                              <a:chart seriesIdx="-4" categoryIdx="11" bldStep="category"/>
                                            </p:graphicEl>
                                          </p:spTgt>
                                        </p:tgtEl>
                                        <p:attrNameLst>
                                          <p:attrName>ppt_y</p:attrName>
                                        </p:attrNameLst>
                                      </p:cBhvr>
                                      <p:tavLst>
                                        <p:tav tm="0">
                                          <p:val>
                                            <p:strVal val="#ppt_y"/>
                                          </p:val>
                                        </p:tav>
                                        <p:tav tm="100000">
                                          <p:val>
                                            <p:strVal val="#ppt_y"/>
                                          </p:val>
                                        </p:tav>
                                      </p:tavLst>
                                    </p:anim>
                                  </p:childTnLst>
                                </p:cTn>
                              </p:par>
                            </p:childTnLst>
                          </p:cTn>
                        </p:par>
                        <p:par>
                          <p:cTn id="69" fill="hold">
                            <p:stCondLst>
                              <p:cond delay="1300"/>
                            </p:stCondLst>
                            <p:childTnLst>
                              <p:par>
                                <p:cTn id="70" presetID="2" presetClass="entr" presetSubtype="8" fill="hold" grpId="1" nodeType="afterEffect">
                                  <p:stCondLst>
                                    <p:cond delay="0"/>
                                  </p:stCondLst>
                                  <p:childTnLst>
                                    <p:set>
                                      <p:cBhvr>
                                        <p:cTn id="71" dur="1" fill="hold">
                                          <p:stCondLst>
                                            <p:cond delay="0"/>
                                          </p:stCondLst>
                                        </p:cTn>
                                        <p:tgtEl>
                                          <p:spTgt spid="10">
                                            <p:graphicEl>
                                              <a:chart seriesIdx="-4" categoryIdx="12" bldStep="category"/>
                                            </p:graphicEl>
                                          </p:spTgt>
                                        </p:tgtEl>
                                        <p:attrNameLst>
                                          <p:attrName>style.visibility</p:attrName>
                                        </p:attrNameLst>
                                      </p:cBhvr>
                                      <p:to>
                                        <p:strVal val="visible"/>
                                      </p:to>
                                    </p:set>
                                    <p:anim calcmode="lin" valueType="num">
                                      <p:cBhvr additive="base">
                                        <p:cTn id="72" dur="100" fill="hold"/>
                                        <p:tgtEl>
                                          <p:spTgt spid="10">
                                            <p:graphicEl>
                                              <a:chart seriesIdx="-4" categoryIdx="12" bldStep="category"/>
                                            </p:graphicEl>
                                          </p:spTgt>
                                        </p:tgtEl>
                                        <p:attrNameLst>
                                          <p:attrName>ppt_x</p:attrName>
                                        </p:attrNameLst>
                                      </p:cBhvr>
                                      <p:tavLst>
                                        <p:tav tm="0">
                                          <p:val>
                                            <p:strVal val="0-#ppt_w/2"/>
                                          </p:val>
                                        </p:tav>
                                        <p:tav tm="100000">
                                          <p:val>
                                            <p:strVal val="#ppt_x"/>
                                          </p:val>
                                        </p:tav>
                                      </p:tavLst>
                                    </p:anim>
                                    <p:anim calcmode="lin" valueType="num">
                                      <p:cBhvr additive="base">
                                        <p:cTn id="73" dur="100" fill="hold"/>
                                        <p:tgtEl>
                                          <p:spTgt spid="10">
                                            <p:graphicEl>
                                              <a:chart seriesIdx="-4" categoryIdx="12" bldStep="category"/>
                                            </p:graphicEl>
                                          </p:spTgt>
                                        </p:tgtEl>
                                        <p:attrNameLst>
                                          <p:attrName>ppt_y</p:attrName>
                                        </p:attrNameLst>
                                      </p:cBhvr>
                                      <p:tavLst>
                                        <p:tav tm="0">
                                          <p:val>
                                            <p:strVal val="#ppt_y"/>
                                          </p:val>
                                        </p:tav>
                                        <p:tav tm="100000">
                                          <p:val>
                                            <p:strVal val="#ppt_y"/>
                                          </p:val>
                                        </p:tav>
                                      </p:tavLst>
                                    </p:anim>
                                  </p:childTnLst>
                                </p:cTn>
                              </p:par>
                            </p:childTnLst>
                          </p:cTn>
                        </p:par>
                        <p:par>
                          <p:cTn id="74" fill="hold">
                            <p:stCondLst>
                              <p:cond delay="1400"/>
                            </p:stCondLst>
                            <p:childTnLst>
                              <p:par>
                                <p:cTn id="75" presetID="2" presetClass="entr" presetSubtype="8" fill="hold" grpId="1" nodeType="afterEffect">
                                  <p:stCondLst>
                                    <p:cond delay="0"/>
                                  </p:stCondLst>
                                  <p:childTnLst>
                                    <p:set>
                                      <p:cBhvr>
                                        <p:cTn id="76" dur="1" fill="hold">
                                          <p:stCondLst>
                                            <p:cond delay="0"/>
                                          </p:stCondLst>
                                        </p:cTn>
                                        <p:tgtEl>
                                          <p:spTgt spid="10">
                                            <p:graphicEl>
                                              <a:chart seriesIdx="-4" categoryIdx="13" bldStep="category"/>
                                            </p:graphicEl>
                                          </p:spTgt>
                                        </p:tgtEl>
                                        <p:attrNameLst>
                                          <p:attrName>style.visibility</p:attrName>
                                        </p:attrNameLst>
                                      </p:cBhvr>
                                      <p:to>
                                        <p:strVal val="visible"/>
                                      </p:to>
                                    </p:set>
                                    <p:anim calcmode="lin" valueType="num">
                                      <p:cBhvr additive="base">
                                        <p:cTn id="77" dur="100" fill="hold"/>
                                        <p:tgtEl>
                                          <p:spTgt spid="10">
                                            <p:graphicEl>
                                              <a:chart seriesIdx="-4" categoryIdx="13" bldStep="category"/>
                                            </p:graphicEl>
                                          </p:spTgt>
                                        </p:tgtEl>
                                        <p:attrNameLst>
                                          <p:attrName>ppt_x</p:attrName>
                                        </p:attrNameLst>
                                      </p:cBhvr>
                                      <p:tavLst>
                                        <p:tav tm="0">
                                          <p:val>
                                            <p:strVal val="0-#ppt_w/2"/>
                                          </p:val>
                                        </p:tav>
                                        <p:tav tm="100000">
                                          <p:val>
                                            <p:strVal val="#ppt_x"/>
                                          </p:val>
                                        </p:tav>
                                      </p:tavLst>
                                    </p:anim>
                                    <p:anim calcmode="lin" valueType="num">
                                      <p:cBhvr additive="base">
                                        <p:cTn id="78" dur="100" fill="hold"/>
                                        <p:tgtEl>
                                          <p:spTgt spid="10">
                                            <p:graphicEl>
                                              <a:chart seriesIdx="-4" categoryIdx="13" bldStep="category"/>
                                            </p:graphicEl>
                                          </p:spTgt>
                                        </p:tgtEl>
                                        <p:attrNameLst>
                                          <p:attrName>ppt_y</p:attrName>
                                        </p:attrNameLst>
                                      </p:cBhvr>
                                      <p:tavLst>
                                        <p:tav tm="0">
                                          <p:val>
                                            <p:strVal val="#ppt_y"/>
                                          </p:val>
                                        </p:tav>
                                        <p:tav tm="100000">
                                          <p:val>
                                            <p:strVal val="#ppt_y"/>
                                          </p:val>
                                        </p:tav>
                                      </p:tavLst>
                                    </p:anim>
                                  </p:childTnLst>
                                </p:cTn>
                              </p:par>
                            </p:childTnLst>
                          </p:cTn>
                        </p:par>
                        <p:par>
                          <p:cTn id="79" fill="hold">
                            <p:stCondLst>
                              <p:cond delay="1500"/>
                            </p:stCondLst>
                            <p:childTnLst>
                              <p:par>
                                <p:cTn id="80" presetID="2" presetClass="entr" presetSubtype="8" fill="hold" grpId="1" nodeType="afterEffect">
                                  <p:stCondLst>
                                    <p:cond delay="0"/>
                                  </p:stCondLst>
                                  <p:childTnLst>
                                    <p:set>
                                      <p:cBhvr>
                                        <p:cTn id="81" dur="1" fill="hold">
                                          <p:stCondLst>
                                            <p:cond delay="0"/>
                                          </p:stCondLst>
                                        </p:cTn>
                                        <p:tgtEl>
                                          <p:spTgt spid="10">
                                            <p:graphicEl>
                                              <a:chart seriesIdx="-4" categoryIdx="14" bldStep="category"/>
                                            </p:graphicEl>
                                          </p:spTgt>
                                        </p:tgtEl>
                                        <p:attrNameLst>
                                          <p:attrName>style.visibility</p:attrName>
                                        </p:attrNameLst>
                                      </p:cBhvr>
                                      <p:to>
                                        <p:strVal val="visible"/>
                                      </p:to>
                                    </p:set>
                                    <p:anim calcmode="lin" valueType="num">
                                      <p:cBhvr additive="base">
                                        <p:cTn id="82" dur="100" fill="hold"/>
                                        <p:tgtEl>
                                          <p:spTgt spid="10">
                                            <p:graphicEl>
                                              <a:chart seriesIdx="-4" categoryIdx="14" bldStep="category"/>
                                            </p:graphicEl>
                                          </p:spTgt>
                                        </p:tgtEl>
                                        <p:attrNameLst>
                                          <p:attrName>ppt_x</p:attrName>
                                        </p:attrNameLst>
                                      </p:cBhvr>
                                      <p:tavLst>
                                        <p:tav tm="0">
                                          <p:val>
                                            <p:strVal val="0-#ppt_w/2"/>
                                          </p:val>
                                        </p:tav>
                                        <p:tav tm="100000">
                                          <p:val>
                                            <p:strVal val="#ppt_x"/>
                                          </p:val>
                                        </p:tav>
                                      </p:tavLst>
                                    </p:anim>
                                    <p:anim calcmode="lin" valueType="num">
                                      <p:cBhvr additive="base">
                                        <p:cTn id="83" dur="100" fill="hold"/>
                                        <p:tgtEl>
                                          <p:spTgt spid="10">
                                            <p:graphicEl>
                                              <a:chart seriesIdx="-4" categoryIdx="14" bldStep="category"/>
                                            </p:graphicEl>
                                          </p:spTgt>
                                        </p:tgtEl>
                                        <p:attrNameLst>
                                          <p:attrName>ppt_y</p:attrName>
                                        </p:attrNameLst>
                                      </p:cBhvr>
                                      <p:tavLst>
                                        <p:tav tm="0">
                                          <p:val>
                                            <p:strVal val="#ppt_y"/>
                                          </p:val>
                                        </p:tav>
                                        <p:tav tm="100000">
                                          <p:val>
                                            <p:strVal val="#ppt_y"/>
                                          </p:val>
                                        </p:tav>
                                      </p:tavLst>
                                    </p:anim>
                                  </p:childTnLst>
                                </p:cTn>
                              </p:par>
                            </p:childTnLst>
                          </p:cTn>
                        </p:par>
                        <p:par>
                          <p:cTn id="84" fill="hold">
                            <p:stCondLst>
                              <p:cond delay="1600"/>
                            </p:stCondLst>
                            <p:childTnLst>
                              <p:par>
                                <p:cTn id="85" presetID="2" presetClass="entr" presetSubtype="8" fill="hold" grpId="1" nodeType="afterEffect">
                                  <p:stCondLst>
                                    <p:cond delay="0"/>
                                  </p:stCondLst>
                                  <p:childTnLst>
                                    <p:set>
                                      <p:cBhvr>
                                        <p:cTn id="86" dur="1" fill="hold">
                                          <p:stCondLst>
                                            <p:cond delay="0"/>
                                          </p:stCondLst>
                                        </p:cTn>
                                        <p:tgtEl>
                                          <p:spTgt spid="10">
                                            <p:graphicEl>
                                              <a:chart seriesIdx="-4" categoryIdx="15" bldStep="category"/>
                                            </p:graphicEl>
                                          </p:spTgt>
                                        </p:tgtEl>
                                        <p:attrNameLst>
                                          <p:attrName>style.visibility</p:attrName>
                                        </p:attrNameLst>
                                      </p:cBhvr>
                                      <p:to>
                                        <p:strVal val="visible"/>
                                      </p:to>
                                    </p:set>
                                    <p:anim calcmode="lin" valueType="num">
                                      <p:cBhvr additive="base">
                                        <p:cTn id="87" dur="100" fill="hold"/>
                                        <p:tgtEl>
                                          <p:spTgt spid="10">
                                            <p:graphicEl>
                                              <a:chart seriesIdx="-4" categoryIdx="15" bldStep="category"/>
                                            </p:graphicEl>
                                          </p:spTgt>
                                        </p:tgtEl>
                                        <p:attrNameLst>
                                          <p:attrName>ppt_x</p:attrName>
                                        </p:attrNameLst>
                                      </p:cBhvr>
                                      <p:tavLst>
                                        <p:tav tm="0">
                                          <p:val>
                                            <p:strVal val="0-#ppt_w/2"/>
                                          </p:val>
                                        </p:tav>
                                        <p:tav tm="100000">
                                          <p:val>
                                            <p:strVal val="#ppt_x"/>
                                          </p:val>
                                        </p:tav>
                                      </p:tavLst>
                                    </p:anim>
                                    <p:anim calcmode="lin" valueType="num">
                                      <p:cBhvr additive="base">
                                        <p:cTn id="88" dur="100" fill="hold"/>
                                        <p:tgtEl>
                                          <p:spTgt spid="10">
                                            <p:graphicEl>
                                              <a:chart seriesIdx="-4" categoryIdx="15" bldStep="category"/>
                                            </p:graphicEl>
                                          </p:spTgt>
                                        </p:tgtEl>
                                        <p:attrNameLst>
                                          <p:attrName>ppt_y</p:attrName>
                                        </p:attrNameLst>
                                      </p:cBhvr>
                                      <p:tavLst>
                                        <p:tav tm="0">
                                          <p:val>
                                            <p:strVal val="#ppt_y"/>
                                          </p:val>
                                        </p:tav>
                                        <p:tav tm="100000">
                                          <p:val>
                                            <p:strVal val="#ppt_y"/>
                                          </p:val>
                                        </p:tav>
                                      </p:tavLst>
                                    </p:anim>
                                  </p:childTnLst>
                                </p:cTn>
                              </p:par>
                            </p:childTnLst>
                          </p:cTn>
                        </p:par>
                        <p:par>
                          <p:cTn id="89" fill="hold">
                            <p:stCondLst>
                              <p:cond delay="1700"/>
                            </p:stCondLst>
                            <p:childTnLst>
                              <p:par>
                                <p:cTn id="90" presetID="2" presetClass="entr" presetSubtype="8" fill="hold" grpId="1" nodeType="afterEffect">
                                  <p:stCondLst>
                                    <p:cond delay="0"/>
                                  </p:stCondLst>
                                  <p:childTnLst>
                                    <p:set>
                                      <p:cBhvr>
                                        <p:cTn id="91" dur="1" fill="hold">
                                          <p:stCondLst>
                                            <p:cond delay="0"/>
                                          </p:stCondLst>
                                        </p:cTn>
                                        <p:tgtEl>
                                          <p:spTgt spid="10">
                                            <p:graphicEl>
                                              <a:chart seriesIdx="-4" categoryIdx="16" bldStep="category"/>
                                            </p:graphicEl>
                                          </p:spTgt>
                                        </p:tgtEl>
                                        <p:attrNameLst>
                                          <p:attrName>style.visibility</p:attrName>
                                        </p:attrNameLst>
                                      </p:cBhvr>
                                      <p:to>
                                        <p:strVal val="visible"/>
                                      </p:to>
                                    </p:set>
                                    <p:anim calcmode="lin" valueType="num">
                                      <p:cBhvr additive="base">
                                        <p:cTn id="92" dur="100" fill="hold"/>
                                        <p:tgtEl>
                                          <p:spTgt spid="10">
                                            <p:graphicEl>
                                              <a:chart seriesIdx="-4" categoryIdx="16" bldStep="category"/>
                                            </p:graphicEl>
                                          </p:spTgt>
                                        </p:tgtEl>
                                        <p:attrNameLst>
                                          <p:attrName>ppt_x</p:attrName>
                                        </p:attrNameLst>
                                      </p:cBhvr>
                                      <p:tavLst>
                                        <p:tav tm="0">
                                          <p:val>
                                            <p:strVal val="0-#ppt_w/2"/>
                                          </p:val>
                                        </p:tav>
                                        <p:tav tm="100000">
                                          <p:val>
                                            <p:strVal val="#ppt_x"/>
                                          </p:val>
                                        </p:tav>
                                      </p:tavLst>
                                    </p:anim>
                                    <p:anim calcmode="lin" valueType="num">
                                      <p:cBhvr additive="base">
                                        <p:cTn id="93" dur="100" fill="hold"/>
                                        <p:tgtEl>
                                          <p:spTgt spid="10">
                                            <p:graphicEl>
                                              <a:chart seriesIdx="-4" categoryIdx="16" bldStep="category"/>
                                            </p:graphicEl>
                                          </p:spTgt>
                                        </p:tgtEl>
                                        <p:attrNameLst>
                                          <p:attrName>ppt_y</p:attrName>
                                        </p:attrNameLst>
                                      </p:cBhvr>
                                      <p:tavLst>
                                        <p:tav tm="0">
                                          <p:val>
                                            <p:strVal val="#ppt_y"/>
                                          </p:val>
                                        </p:tav>
                                        <p:tav tm="100000">
                                          <p:val>
                                            <p:strVal val="#ppt_y"/>
                                          </p:val>
                                        </p:tav>
                                      </p:tavLst>
                                    </p:anim>
                                  </p:childTnLst>
                                </p:cTn>
                              </p:par>
                            </p:childTnLst>
                          </p:cTn>
                        </p:par>
                        <p:par>
                          <p:cTn id="94" fill="hold">
                            <p:stCondLst>
                              <p:cond delay="1800"/>
                            </p:stCondLst>
                            <p:childTnLst>
                              <p:par>
                                <p:cTn id="95" presetID="2" presetClass="entr" presetSubtype="8" fill="hold" grpId="1" nodeType="afterEffect">
                                  <p:stCondLst>
                                    <p:cond delay="0"/>
                                  </p:stCondLst>
                                  <p:childTnLst>
                                    <p:set>
                                      <p:cBhvr>
                                        <p:cTn id="96" dur="1" fill="hold">
                                          <p:stCondLst>
                                            <p:cond delay="0"/>
                                          </p:stCondLst>
                                        </p:cTn>
                                        <p:tgtEl>
                                          <p:spTgt spid="10">
                                            <p:graphicEl>
                                              <a:chart seriesIdx="-4" categoryIdx="17" bldStep="category"/>
                                            </p:graphicEl>
                                          </p:spTgt>
                                        </p:tgtEl>
                                        <p:attrNameLst>
                                          <p:attrName>style.visibility</p:attrName>
                                        </p:attrNameLst>
                                      </p:cBhvr>
                                      <p:to>
                                        <p:strVal val="visible"/>
                                      </p:to>
                                    </p:set>
                                    <p:anim calcmode="lin" valueType="num">
                                      <p:cBhvr additive="base">
                                        <p:cTn id="97" dur="100" fill="hold"/>
                                        <p:tgtEl>
                                          <p:spTgt spid="10">
                                            <p:graphicEl>
                                              <a:chart seriesIdx="-4" categoryIdx="17" bldStep="category"/>
                                            </p:graphicEl>
                                          </p:spTgt>
                                        </p:tgtEl>
                                        <p:attrNameLst>
                                          <p:attrName>ppt_x</p:attrName>
                                        </p:attrNameLst>
                                      </p:cBhvr>
                                      <p:tavLst>
                                        <p:tav tm="0">
                                          <p:val>
                                            <p:strVal val="0-#ppt_w/2"/>
                                          </p:val>
                                        </p:tav>
                                        <p:tav tm="100000">
                                          <p:val>
                                            <p:strVal val="#ppt_x"/>
                                          </p:val>
                                        </p:tav>
                                      </p:tavLst>
                                    </p:anim>
                                    <p:anim calcmode="lin" valueType="num">
                                      <p:cBhvr additive="base">
                                        <p:cTn id="98" dur="100" fill="hold"/>
                                        <p:tgtEl>
                                          <p:spTgt spid="10">
                                            <p:graphicEl>
                                              <a:chart seriesIdx="-4" categoryIdx="17" bldStep="category"/>
                                            </p:graphicEl>
                                          </p:spTgt>
                                        </p:tgtEl>
                                        <p:attrNameLst>
                                          <p:attrName>ppt_y</p:attrName>
                                        </p:attrNameLst>
                                      </p:cBhvr>
                                      <p:tavLst>
                                        <p:tav tm="0">
                                          <p:val>
                                            <p:strVal val="#ppt_y"/>
                                          </p:val>
                                        </p:tav>
                                        <p:tav tm="100000">
                                          <p:val>
                                            <p:strVal val="#ppt_y"/>
                                          </p:val>
                                        </p:tav>
                                      </p:tavLst>
                                    </p:anim>
                                  </p:childTnLst>
                                </p:cTn>
                              </p:par>
                            </p:childTnLst>
                          </p:cTn>
                        </p:par>
                        <p:par>
                          <p:cTn id="99" fill="hold">
                            <p:stCondLst>
                              <p:cond delay="1900"/>
                            </p:stCondLst>
                            <p:childTnLst>
                              <p:par>
                                <p:cTn id="100" presetID="2" presetClass="entr" presetSubtype="8" fill="hold" grpId="1" nodeType="afterEffect">
                                  <p:stCondLst>
                                    <p:cond delay="0"/>
                                  </p:stCondLst>
                                  <p:childTnLst>
                                    <p:set>
                                      <p:cBhvr>
                                        <p:cTn id="101" dur="1" fill="hold">
                                          <p:stCondLst>
                                            <p:cond delay="0"/>
                                          </p:stCondLst>
                                        </p:cTn>
                                        <p:tgtEl>
                                          <p:spTgt spid="10">
                                            <p:graphicEl>
                                              <a:chart seriesIdx="-4" categoryIdx="18" bldStep="category"/>
                                            </p:graphicEl>
                                          </p:spTgt>
                                        </p:tgtEl>
                                        <p:attrNameLst>
                                          <p:attrName>style.visibility</p:attrName>
                                        </p:attrNameLst>
                                      </p:cBhvr>
                                      <p:to>
                                        <p:strVal val="visible"/>
                                      </p:to>
                                    </p:set>
                                    <p:anim calcmode="lin" valueType="num">
                                      <p:cBhvr additive="base">
                                        <p:cTn id="102" dur="100" fill="hold"/>
                                        <p:tgtEl>
                                          <p:spTgt spid="10">
                                            <p:graphicEl>
                                              <a:chart seriesIdx="-4" categoryIdx="18" bldStep="category"/>
                                            </p:graphicEl>
                                          </p:spTgt>
                                        </p:tgtEl>
                                        <p:attrNameLst>
                                          <p:attrName>ppt_x</p:attrName>
                                        </p:attrNameLst>
                                      </p:cBhvr>
                                      <p:tavLst>
                                        <p:tav tm="0">
                                          <p:val>
                                            <p:strVal val="0-#ppt_w/2"/>
                                          </p:val>
                                        </p:tav>
                                        <p:tav tm="100000">
                                          <p:val>
                                            <p:strVal val="#ppt_x"/>
                                          </p:val>
                                        </p:tav>
                                      </p:tavLst>
                                    </p:anim>
                                    <p:anim calcmode="lin" valueType="num">
                                      <p:cBhvr additive="base">
                                        <p:cTn id="103" dur="100" fill="hold"/>
                                        <p:tgtEl>
                                          <p:spTgt spid="10">
                                            <p:graphicEl>
                                              <a:chart seriesIdx="-4" categoryIdx="18" bldStep="category"/>
                                            </p:graphicEl>
                                          </p:spTgt>
                                        </p:tgtEl>
                                        <p:attrNameLst>
                                          <p:attrName>ppt_y</p:attrName>
                                        </p:attrNameLst>
                                      </p:cBhvr>
                                      <p:tavLst>
                                        <p:tav tm="0">
                                          <p:val>
                                            <p:strVal val="#ppt_y"/>
                                          </p:val>
                                        </p:tav>
                                        <p:tav tm="100000">
                                          <p:val>
                                            <p:strVal val="#ppt_y"/>
                                          </p:val>
                                        </p:tav>
                                      </p:tavLst>
                                    </p:anim>
                                  </p:childTnLst>
                                </p:cTn>
                              </p:par>
                            </p:childTnLst>
                          </p:cTn>
                        </p:par>
                        <p:par>
                          <p:cTn id="104" fill="hold">
                            <p:stCondLst>
                              <p:cond delay="2000"/>
                            </p:stCondLst>
                            <p:childTnLst>
                              <p:par>
                                <p:cTn id="105" presetID="2" presetClass="entr" presetSubtype="8" fill="hold" grpId="1" nodeType="afterEffect">
                                  <p:stCondLst>
                                    <p:cond delay="0"/>
                                  </p:stCondLst>
                                  <p:childTnLst>
                                    <p:set>
                                      <p:cBhvr>
                                        <p:cTn id="106" dur="1" fill="hold">
                                          <p:stCondLst>
                                            <p:cond delay="0"/>
                                          </p:stCondLst>
                                        </p:cTn>
                                        <p:tgtEl>
                                          <p:spTgt spid="10">
                                            <p:graphicEl>
                                              <a:chart seriesIdx="-4" categoryIdx="19" bldStep="category"/>
                                            </p:graphicEl>
                                          </p:spTgt>
                                        </p:tgtEl>
                                        <p:attrNameLst>
                                          <p:attrName>style.visibility</p:attrName>
                                        </p:attrNameLst>
                                      </p:cBhvr>
                                      <p:to>
                                        <p:strVal val="visible"/>
                                      </p:to>
                                    </p:set>
                                    <p:anim calcmode="lin" valueType="num">
                                      <p:cBhvr additive="base">
                                        <p:cTn id="107" dur="100" fill="hold"/>
                                        <p:tgtEl>
                                          <p:spTgt spid="10">
                                            <p:graphicEl>
                                              <a:chart seriesIdx="-4" categoryIdx="19" bldStep="category"/>
                                            </p:graphicEl>
                                          </p:spTgt>
                                        </p:tgtEl>
                                        <p:attrNameLst>
                                          <p:attrName>ppt_x</p:attrName>
                                        </p:attrNameLst>
                                      </p:cBhvr>
                                      <p:tavLst>
                                        <p:tav tm="0">
                                          <p:val>
                                            <p:strVal val="0-#ppt_w/2"/>
                                          </p:val>
                                        </p:tav>
                                        <p:tav tm="100000">
                                          <p:val>
                                            <p:strVal val="#ppt_x"/>
                                          </p:val>
                                        </p:tav>
                                      </p:tavLst>
                                    </p:anim>
                                    <p:anim calcmode="lin" valueType="num">
                                      <p:cBhvr additive="base">
                                        <p:cTn id="108" dur="100" fill="hold"/>
                                        <p:tgtEl>
                                          <p:spTgt spid="10">
                                            <p:graphicEl>
                                              <a:chart seriesIdx="-4" categoryIdx="19" bldStep="category"/>
                                            </p:graphicEl>
                                          </p:spTgt>
                                        </p:tgtEl>
                                        <p:attrNameLst>
                                          <p:attrName>ppt_y</p:attrName>
                                        </p:attrNameLst>
                                      </p:cBhvr>
                                      <p:tavLst>
                                        <p:tav tm="0">
                                          <p:val>
                                            <p:strVal val="#ppt_y"/>
                                          </p:val>
                                        </p:tav>
                                        <p:tav tm="100000">
                                          <p:val>
                                            <p:strVal val="#ppt_y"/>
                                          </p:val>
                                        </p:tav>
                                      </p:tavLst>
                                    </p:anim>
                                  </p:childTnLst>
                                </p:cTn>
                              </p:par>
                            </p:childTnLst>
                          </p:cTn>
                        </p:par>
                        <p:par>
                          <p:cTn id="109" fill="hold">
                            <p:stCondLst>
                              <p:cond delay="2100"/>
                            </p:stCondLst>
                            <p:childTnLst>
                              <p:par>
                                <p:cTn id="110" presetID="2" presetClass="entr" presetSubtype="8" fill="hold" grpId="1" nodeType="afterEffect">
                                  <p:stCondLst>
                                    <p:cond delay="0"/>
                                  </p:stCondLst>
                                  <p:childTnLst>
                                    <p:set>
                                      <p:cBhvr>
                                        <p:cTn id="111" dur="1" fill="hold">
                                          <p:stCondLst>
                                            <p:cond delay="0"/>
                                          </p:stCondLst>
                                        </p:cTn>
                                        <p:tgtEl>
                                          <p:spTgt spid="10">
                                            <p:graphicEl>
                                              <a:chart seriesIdx="-4" categoryIdx="20" bldStep="category"/>
                                            </p:graphicEl>
                                          </p:spTgt>
                                        </p:tgtEl>
                                        <p:attrNameLst>
                                          <p:attrName>style.visibility</p:attrName>
                                        </p:attrNameLst>
                                      </p:cBhvr>
                                      <p:to>
                                        <p:strVal val="visible"/>
                                      </p:to>
                                    </p:set>
                                    <p:anim calcmode="lin" valueType="num">
                                      <p:cBhvr additive="base">
                                        <p:cTn id="112" dur="100" fill="hold"/>
                                        <p:tgtEl>
                                          <p:spTgt spid="10">
                                            <p:graphicEl>
                                              <a:chart seriesIdx="-4" categoryIdx="20" bldStep="category"/>
                                            </p:graphicEl>
                                          </p:spTgt>
                                        </p:tgtEl>
                                        <p:attrNameLst>
                                          <p:attrName>ppt_x</p:attrName>
                                        </p:attrNameLst>
                                      </p:cBhvr>
                                      <p:tavLst>
                                        <p:tav tm="0">
                                          <p:val>
                                            <p:strVal val="0-#ppt_w/2"/>
                                          </p:val>
                                        </p:tav>
                                        <p:tav tm="100000">
                                          <p:val>
                                            <p:strVal val="#ppt_x"/>
                                          </p:val>
                                        </p:tav>
                                      </p:tavLst>
                                    </p:anim>
                                    <p:anim calcmode="lin" valueType="num">
                                      <p:cBhvr additive="base">
                                        <p:cTn id="113" dur="100" fill="hold"/>
                                        <p:tgtEl>
                                          <p:spTgt spid="10">
                                            <p:graphicEl>
                                              <a:chart seriesIdx="-4" categoryIdx="20"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4" restart="whenNotActive" fill="hold" evtFilter="cancelBubble" nodeType="interactiveSeq">
                <p:stCondLst>
                  <p:cond evt="onClick" delay="0">
                    <p:tgtEl>
                      <p:spTgt spid="2"/>
                    </p:tgtEl>
                  </p:cond>
                </p:stCondLst>
                <p:endSync evt="end" delay="0">
                  <p:rtn val="all"/>
                </p:endSync>
                <p:childTnLst>
                  <p:par>
                    <p:cTn id="115" fill="hold">
                      <p:stCondLst>
                        <p:cond delay="0"/>
                      </p:stCondLst>
                      <p:childTnLst>
                        <p:par>
                          <p:cTn id="116" fill="hold">
                            <p:stCondLst>
                              <p:cond delay="0"/>
                            </p:stCondLst>
                            <p:childTnLst>
                              <p:par>
                                <p:cTn id="117" presetID="2" presetClass="entr" presetSubtype="8" fill="hold" grpId="0" nodeType="afterEffect">
                                  <p:stCondLst>
                                    <p:cond delay="0"/>
                                  </p:stCondLst>
                                  <p:childTnLst>
                                    <p:set>
                                      <p:cBhvr>
                                        <p:cTn id="118"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119" dur="100" fill="hold"/>
                                        <p:tgtEl>
                                          <p:spTgt spid="10">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120" dur="100" fill="hold"/>
                                        <p:tgtEl>
                                          <p:spTgt spid="10">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121" fill="hold">
                            <p:stCondLst>
                              <p:cond delay="100"/>
                            </p:stCondLst>
                            <p:childTnLst>
                              <p:par>
                                <p:cTn id="122" presetID="2" presetClass="entr" presetSubtype="8" fill="hold" grpId="0" nodeType="afterEffect">
                                  <p:stCondLst>
                                    <p:cond delay="0"/>
                                  </p:stCondLst>
                                  <p:childTnLst>
                                    <p:set>
                                      <p:cBhvr>
                                        <p:cTn id="123"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additive="base">
                                        <p:cTn id="124" dur="100" fill="hold"/>
                                        <p:tgtEl>
                                          <p:spTgt spid="10">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25" dur="100" fill="hold"/>
                                        <p:tgtEl>
                                          <p:spTgt spid="10">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par>
                          <p:cTn id="126" fill="hold">
                            <p:stCondLst>
                              <p:cond delay="200"/>
                            </p:stCondLst>
                            <p:childTnLst>
                              <p:par>
                                <p:cTn id="127" presetID="2" presetClass="entr" presetSubtype="8" fill="hold" grpId="0" nodeType="afterEffect">
                                  <p:stCondLst>
                                    <p:cond delay="0"/>
                                  </p:stCondLst>
                                  <p:childTnLst>
                                    <p:set>
                                      <p:cBhvr>
                                        <p:cTn id="128"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additive="base">
                                        <p:cTn id="129" dur="100" fill="hold"/>
                                        <p:tgtEl>
                                          <p:spTgt spid="10">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30" dur="100" fill="hold"/>
                                        <p:tgtEl>
                                          <p:spTgt spid="10">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par>
                          <p:cTn id="131" fill="hold">
                            <p:stCondLst>
                              <p:cond delay="300"/>
                            </p:stCondLst>
                            <p:childTnLst>
                              <p:par>
                                <p:cTn id="132" presetID="2" presetClass="entr" presetSubtype="8" fill="hold" grpId="0" nodeType="afterEffect">
                                  <p:stCondLst>
                                    <p:cond delay="0"/>
                                  </p:stCondLst>
                                  <p:childTnLst>
                                    <p:set>
                                      <p:cBhvr>
                                        <p:cTn id="133"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additive="base">
                                        <p:cTn id="134" dur="100" fill="hold"/>
                                        <p:tgtEl>
                                          <p:spTgt spid="10">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135" dur="100" fill="hold"/>
                                        <p:tgtEl>
                                          <p:spTgt spid="10">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par>
                          <p:cTn id="136" fill="hold">
                            <p:stCondLst>
                              <p:cond delay="400"/>
                            </p:stCondLst>
                            <p:childTnLst>
                              <p:par>
                                <p:cTn id="137" presetID="2" presetClass="entr" presetSubtype="8" fill="hold" grpId="0" nodeType="afterEffect">
                                  <p:stCondLst>
                                    <p:cond delay="0"/>
                                  </p:stCondLst>
                                  <p:childTnLst>
                                    <p:set>
                                      <p:cBhvr>
                                        <p:cTn id="138"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additive="base">
                                        <p:cTn id="139" dur="100" fill="hold"/>
                                        <p:tgtEl>
                                          <p:spTgt spid="10">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140" dur="100" fill="hold"/>
                                        <p:tgtEl>
                                          <p:spTgt spid="10">
                                            <p:graphicEl>
                                              <a:chart seriesIdx="-4" categoryIdx="3" bldStep="category"/>
                                            </p:graphicEl>
                                          </p:spTgt>
                                        </p:tgtEl>
                                        <p:attrNameLst>
                                          <p:attrName>ppt_y</p:attrName>
                                        </p:attrNameLst>
                                      </p:cBhvr>
                                      <p:tavLst>
                                        <p:tav tm="0">
                                          <p:val>
                                            <p:strVal val="#ppt_y"/>
                                          </p:val>
                                        </p:tav>
                                        <p:tav tm="100000">
                                          <p:val>
                                            <p:strVal val="#ppt_y"/>
                                          </p:val>
                                        </p:tav>
                                      </p:tavLst>
                                    </p:anim>
                                  </p:childTnLst>
                                </p:cTn>
                              </p:par>
                            </p:childTnLst>
                          </p:cTn>
                        </p:par>
                        <p:par>
                          <p:cTn id="141" fill="hold">
                            <p:stCondLst>
                              <p:cond delay="500"/>
                            </p:stCondLst>
                            <p:childTnLst>
                              <p:par>
                                <p:cTn id="142" presetID="2" presetClass="entr" presetSubtype="8" fill="hold" grpId="0" nodeType="afterEffect">
                                  <p:stCondLst>
                                    <p:cond delay="0"/>
                                  </p:stCondLst>
                                  <p:childTnLst>
                                    <p:set>
                                      <p:cBhvr>
                                        <p:cTn id="143"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additive="base">
                                        <p:cTn id="144" dur="100" fill="hold"/>
                                        <p:tgtEl>
                                          <p:spTgt spid="10">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145" dur="100" fill="hold"/>
                                        <p:tgtEl>
                                          <p:spTgt spid="10">
                                            <p:graphicEl>
                                              <a:chart seriesIdx="-4" categoryIdx="4" bldStep="category"/>
                                            </p:graphicEl>
                                          </p:spTgt>
                                        </p:tgtEl>
                                        <p:attrNameLst>
                                          <p:attrName>ppt_y</p:attrName>
                                        </p:attrNameLst>
                                      </p:cBhvr>
                                      <p:tavLst>
                                        <p:tav tm="0">
                                          <p:val>
                                            <p:strVal val="#ppt_y"/>
                                          </p:val>
                                        </p:tav>
                                        <p:tav tm="100000">
                                          <p:val>
                                            <p:strVal val="#ppt_y"/>
                                          </p:val>
                                        </p:tav>
                                      </p:tavLst>
                                    </p:anim>
                                  </p:childTnLst>
                                </p:cTn>
                              </p:par>
                            </p:childTnLst>
                          </p:cTn>
                        </p:par>
                        <p:par>
                          <p:cTn id="146" fill="hold">
                            <p:stCondLst>
                              <p:cond delay="600"/>
                            </p:stCondLst>
                            <p:childTnLst>
                              <p:par>
                                <p:cTn id="147" presetID="2" presetClass="entr" presetSubtype="8" fill="hold" grpId="0" nodeType="afterEffect">
                                  <p:stCondLst>
                                    <p:cond delay="0"/>
                                  </p:stCondLst>
                                  <p:childTnLst>
                                    <p:set>
                                      <p:cBhvr>
                                        <p:cTn id="148"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additive="base">
                                        <p:cTn id="149" dur="100" fill="hold"/>
                                        <p:tgtEl>
                                          <p:spTgt spid="10">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150" dur="100" fill="hold"/>
                                        <p:tgtEl>
                                          <p:spTgt spid="10">
                                            <p:graphicEl>
                                              <a:chart seriesIdx="-4" categoryIdx="5" bldStep="category"/>
                                            </p:graphicEl>
                                          </p:spTgt>
                                        </p:tgtEl>
                                        <p:attrNameLst>
                                          <p:attrName>ppt_y</p:attrName>
                                        </p:attrNameLst>
                                      </p:cBhvr>
                                      <p:tavLst>
                                        <p:tav tm="0">
                                          <p:val>
                                            <p:strVal val="#ppt_y"/>
                                          </p:val>
                                        </p:tav>
                                        <p:tav tm="100000">
                                          <p:val>
                                            <p:strVal val="#ppt_y"/>
                                          </p:val>
                                        </p:tav>
                                      </p:tavLst>
                                    </p:anim>
                                  </p:childTnLst>
                                </p:cTn>
                              </p:par>
                            </p:childTnLst>
                          </p:cTn>
                        </p:par>
                        <p:par>
                          <p:cTn id="151" fill="hold">
                            <p:stCondLst>
                              <p:cond delay="700"/>
                            </p:stCondLst>
                            <p:childTnLst>
                              <p:par>
                                <p:cTn id="152" presetID="2" presetClass="entr" presetSubtype="8" fill="hold" grpId="0" nodeType="afterEffect">
                                  <p:stCondLst>
                                    <p:cond delay="0"/>
                                  </p:stCondLst>
                                  <p:childTnLst>
                                    <p:set>
                                      <p:cBhvr>
                                        <p:cTn id="153"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additive="base">
                                        <p:cTn id="154" dur="100" fill="hold"/>
                                        <p:tgtEl>
                                          <p:spTgt spid="10">
                                            <p:graphicEl>
                                              <a:chart seriesIdx="-4" categoryIdx="6" bldStep="category"/>
                                            </p:graphicEl>
                                          </p:spTgt>
                                        </p:tgtEl>
                                        <p:attrNameLst>
                                          <p:attrName>ppt_x</p:attrName>
                                        </p:attrNameLst>
                                      </p:cBhvr>
                                      <p:tavLst>
                                        <p:tav tm="0">
                                          <p:val>
                                            <p:strVal val="0-#ppt_w/2"/>
                                          </p:val>
                                        </p:tav>
                                        <p:tav tm="100000">
                                          <p:val>
                                            <p:strVal val="#ppt_x"/>
                                          </p:val>
                                        </p:tav>
                                      </p:tavLst>
                                    </p:anim>
                                    <p:anim calcmode="lin" valueType="num">
                                      <p:cBhvr additive="base">
                                        <p:cTn id="155" dur="100" fill="hold"/>
                                        <p:tgtEl>
                                          <p:spTgt spid="10">
                                            <p:graphicEl>
                                              <a:chart seriesIdx="-4" categoryIdx="6" bldStep="category"/>
                                            </p:graphicEl>
                                          </p:spTgt>
                                        </p:tgtEl>
                                        <p:attrNameLst>
                                          <p:attrName>ppt_y</p:attrName>
                                        </p:attrNameLst>
                                      </p:cBhvr>
                                      <p:tavLst>
                                        <p:tav tm="0">
                                          <p:val>
                                            <p:strVal val="#ppt_y"/>
                                          </p:val>
                                        </p:tav>
                                        <p:tav tm="100000">
                                          <p:val>
                                            <p:strVal val="#ppt_y"/>
                                          </p:val>
                                        </p:tav>
                                      </p:tavLst>
                                    </p:anim>
                                  </p:childTnLst>
                                </p:cTn>
                              </p:par>
                            </p:childTnLst>
                          </p:cTn>
                        </p:par>
                        <p:par>
                          <p:cTn id="156" fill="hold">
                            <p:stCondLst>
                              <p:cond delay="800"/>
                            </p:stCondLst>
                            <p:childTnLst>
                              <p:par>
                                <p:cTn id="157" presetID="2" presetClass="entr" presetSubtype="8" fill="hold" grpId="0" nodeType="afterEffect">
                                  <p:stCondLst>
                                    <p:cond delay="0"/>
                                  </p:stCondLst>
                                  <p:childTnLst>
                                    <p:set>
                                      <p:cBhvr>
                                        <p:cTn id="158"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additive="base">
                                        <p:cTn id="159" dur="100" fill="hold"/>
                                        <p:tgtEl>
                                          <p:spTgt spid="10">
                                            <p:graphicEl>
                                              <a:chart seriesIdx="-4" categoryIdx="7" bldStep="category"/>
                                            </p:graphicEl>
                                          </p:spTgt>
                                        </p:tgtEl>
                                        <p:attrNameLst>
                                          <p:attrName>ppt_x</p:attrName>
                                        </p:attrNameLst>
                                      </p:cBhvr>
                                      <p:tavLst>
                                        <p:tav tm="0">
                                          <p:val>
                                            <p:strVal val="0-#ppt_w/2"/>
                                          </p:val>
                                        </p:tav>
                                        <p:tav tm="100000">
                                          <p:val>
                                            <p:strVal val="#ppt_x"/>
                                          </p:val>
                                        </p:tav>
                                      </p:tavLst>
                                    </p:anim>
                                    <p:anim calcmode="lin" valueType="num">
                                      <p:cBhvr additive="base">
                                        <p:cTn id="160" dur="100" fill="hold"/>
                                        <p:tgtEl>
                                          <p:spTgt spid="10">
                                            <p:graphicEl>
                                              <a:chart seriesIdx="-4" categoryIdx="7" bldStep="category"/>
                                            </p:graphicEl>
                                          </p:spTgt>
                                        </p:tgtEl>
                                        <p:attrNameLst>
                                          <p:attrName>ppt_y</p:attrName>
                                        </p:attrNameLst>
                                      </p:cBhvr>
                                      <p:tavLst>
                                        <p:tav tm="0">
                                          <p:val>
                                            <p:strVal val="#ppt_y"/>
                                          </p:val>
                                        </p:tav>
                                        <p:tav tm="100000">
                                          <p:val>
                                            <p:strVal val="#ppt_y"/>
                                          </p:val>
                                        </p:tav>
                                      </p:tavLst>
                                    </p:anim>
                                  </p:childTnLst>
                                </p:cTn>
                              </p:par>
                            </p:childTnLst>
                          </p:cTn>
                        </p:par>
                        <p:par>
                          <p:cTn id="161" fill="hold">
                            <p:stCondLst>
                              <p:cond delay="900"/>
                            </p:stCondLst>
                            <p:childTnLst>
                              <p:par>
                                <p:cTn id="162" presetID="2" presetClass="entr" presetSubtype="8" fill="hold" grpId="0" nodeType="afterEffect">
                                  <p:stCondLst>
                                    <p:cond delay="0"/>
                                  </p:stCondLst>
                                  <p:childTnLst>
                                    <p:set>
                                      <p:cBhvr>
                                        <p:cTn id="163" dur="1" fill="hold">
                                          <p:stCondLst>
                                            <p:cond delay="0"/>
                                          </p:stCondLst>
                                        </p:cTn>
                                        <p:tgtEl>
                                          <p:spTgt spid="10">
                                            <p:graphicEl>
                                              <a:chart seriesIdx="-4" categoryIdx="8" bldStep="category"/>
                                            </p:graphicEl>
                                          </p:spTgt>
                                        </p:tgtEl>
                                        <p:attrNameLst>
                                          <p:attrName>style.visibility</p:attrName>
                                        </p:attrNameLst>
                                      </p:cBhvr>
                                      <p:to>
                                        <p:strVal val="visible"/>
                                      </p:to>
                                    </p:set>
                                    <p:anim calcmode="lin" valueType="num">
                                      <p:cBhvr additive="base">
                                        <p:cTn id="164" dur="100" fill="hold"/>
                                        <p:tgtEl>
                                          <p:spTgt spid="10">
                                            <p:graphicEl>
                                              <a:chart seriesIdx="-4" categoryIdx="8" bldStep="category"/>
                                            </p:graphicEl>
                                          </p:spTgt>
                                        </p:tgtEl>
                                        <p:attrNameLst>
                                          <p:attrName>ppt_x</p:attrName>
                                        </p:attrNameLst>
                                      </p:cBhvr>
                                      <p:tavLst>
                                        <p:tav tm="0">
                                          <p:val>
                                            <p:strVal val="0-#ppt_w/2"/>
                                          </p:val>
                                        </p:tav>
                                        <p:tav tm="100000">
                                          <p:val>
                                            <p:strVal val="#ppt_x"/>
                                          </p:val>
                                        </p:tav>
                                      </p:tavLst>
                                    </p:anim>
                                    <p:anim calcmode="lin" valueType="num">
                                      <p:cBhvr additive="base">
                                        <p:cTn id="165" dur="100" fill="hold"/>
                                        <p:tgtEl>
                                          <p:spTgt spid="10">
                                            <p:graphicEl>
                                              <a:chart seriesIdx="-4" categoryIdx="8" bldStep="category"/>
                                            </p:graphicEl>
                                          </p:spTgt>
                                        </p:tgtEl>
                                        <p:attrNameLst>
                                          <p:attrName>ppt_y</p:attrName>
                                        </p:attrNameLst>
                                      </p:cBhvr>
                                      <p:tavLst>
                                        <p:tav tm="0">
                                          <p:val>
                                            <p:strVal val="#ppt_y"/>
                                          </p:val>
                                        </p:tav>
                                        <p:tav tm="100000">
                                          <p:val>
                                            <p:strVal val="#ppt_y"/>
                                          </p:val>
                                        </p:tav>
                                      </p:tavLst>
                                    </p:anim>
                                  </p:childTnLst>
                                </p:cTn>
                              </p:par>
                            </p:childTnLst>
                          </p:cTn>
                        </p:par>
                        <p:par>
                          <p:cTn id="166" fill="hold">
                            <p:stCondLst>
                              <p:cond delay="1000"/>
                            </p:stCondLst>
                            <p:childTnLst>
                              <p:par>
                                <p:cTn id="167" presetID="2" presetClass="entr" presetSubtype="8" fill="hold" grpId="0" nodeType="afterEffect">
                                  <p:stCondLst>
                                    <p:cond delay="0"/>
                                  </p:stCondLst>
                                  <p:childTnLst>
                                    <p:set>
                                      <p:cBhvr>
                                        <p:cTn id="168" dur="1" fill="hold">
                                          <p:stCondLst>
                                            <p:cond delay="0"/>
                                          </p:stCondLst>
                                        </p:cTn>
                                        <p:tgtEl>
                                          <p:spTgt spid="10">
                                            <p:graphicEl>
                                              <a:chart seriesIdx="-4" categoryIdx="9" bldStep="category"/>
                                            </p:graphicEl>
                                          </p:spTgt>
                                        </p:tgtEl>
                                        <p:attrNameLst>
                                          <p:attrName>style.visibility</p:attrName>
                                        </p:attrNameLst>
                                      </p:cBhvr>
                                      <p:to>
                                        <p:strVal val="visible"/>
                                      </p:to>
                                    </p:set>
                                    <p:anim calcmode="lin" valueType="num">
                                      <p:cBhvr additive="base">
                                        <p:cTn id="169" dur="100" fill="hold"/>
                                        <p:tgtEl>
                                          <p:spTgt spid="10">
                                            <p:graphicEl>
                                              <a:chart seriesIdx="-4" categoryIdx="9" bldStep="category"/>
                                            </p:graphicEl>
                                          </p:spTgt>
                                        </p:tgtEl>
                                        <p:attrNameLst>
                                          <p:attrName>ppt_x</p:attrName>
                                        </p:attrNameLst>
                                      </p:cBhvr>
                                      <p:tavLst>
                                        <p:tav tm="0">
                                          <p:val>
                                            <p:strVal val="0-#ppt_w/2"/>
                                          </p:val>
                                        </p:tav>
                                        <p:tav tm="100000">
                                          <p:val>
                                            <p:strVal val="#ppt_x"/>
                                          </p:val>
                                        </p:tav>
                                      </p:tavLst>
                                    </p:anim>
                                    <p:anim calcmode="lin" valueType="num">
                                      <p:cBhvr additive="base">
                                        <p:cTn id="170" dur="100" fill="hold"/>
                                        <p:tgtEl>
                                          <p:spTgt spid="10">
                                            <p:graphicEl>
                                              <a:chart seriesIdx="-4" categoryIdx="9" bldStep="category"/>
                                            </p:graphicEl>
                                          </p:spTgt>
                                        </p:tgtEl>
                                        <p:attrNameLst>
                                          <p:attrName>ppt_y</p:attrName>
                                        </p:attrNameLst>
                                      </p:cBhvr>
                                      <p:tavLst>
                                        <p:tav tm="0">
                                          <p:val>
                                            <p:strVal val="#ppt_y"/>
                                          </p:val>
                                        </p:tav>
                                        <p:tav tm="100000">
                                          <p:val>
                                            <p:strVal val="#ppt_y"/>
                                          </p:val>
                                        </p:tav>
                                      </p:tavLst>
                                    </p:anim>
                                  </p:childTnLst>
                                </p:cTn>
                              </p:par>
                            </p:childTnLst>
                          </p:cTn>
                        </p:par>
                        <p:par>
                          <p:cTn id="171" fill="hold">
                            <p:stCondLst>
                              <p:cond delay="1100"/>
                            </p:stCondLst>
                            <p:childTnLst>
                              <p:par>
                                <p:cTn id="172" presetID="2" presetClass="entr" presetSubtype="8" fill="hold" grpId="0" nodeType="afterEffect">
                                  <p:stCondLst>
                                    <p:cond delay="0"/>
                                  </p:stCondLst>
                                  <p:childTnLst>
                                    <p:set>
                                      <p:cBhvr>
                                        <p:cTn id="173" dur="1" fill="hold">
                                          <p:stCondLst>
                                            <p:cond delay="0"/>
                                          </p:stCondLst>
                                        </p:cTn>
                                        <p:tgtEl>
                                          <p:spTgt spid="10">
                                            <p:graphicEl>
                                              <a:chart seriesIdx="-4" categoryIdx="10" bldStep="category"/>
                                            </p:graphicEl>
                                          </p:spTgt>
                                        </p:tgtEl>
                                        <p:attrNameLst>
                                          <p:attrName>style.visibility</p:attrName>
                                        </p:attrNameLst>
                                      </p:cBhvr>
                                      <p:to>
                                        <p:strVal val="visible"/>
                                      </p:to>
                                    </p:set>
                                    <p:anim calcmode="lin" valueType="num">
                                      <p:cBhvr additive="base">
                                        <p:cTn id="174" dur="100" fill="hold"/>
                                        <p:tgtEl>
                                          <p:spTgt spid="10">
                                            <p:graphicEl>
                                              <a:chart seriesIdx="-4" categoryIdx="10" bldStep="category"/>
                                            </p:graphicEl>
                                          </p:spTgt>
                                        </p:tgtEl>
                                        <p:attrNameLst>
                                          <p:attrName>ppt_x</p:attrName>
                                        </p:attrNameLst>
                                      </p:cBhvr>
                                      <p:tavLst>
                                        <p:tav tm="0">
                                          <p:val>
                                            <p:strVal val="0-#ppt_w/2"/>
                                          </p:val>
                                        </p:tav>
                                        <p:tav tm="100000">
                                          <p:val>
                                            <p:strVal val="#ppt_x"/>
                                          </p:val>
                                        </p:tav>
                                      </p:tavLst>
                                    </p:anim>
                                    <p:anim calcmode="lin" valueType="num">
                                      <p:cBhvr additive="base">
                                        <p:cTn id="175" dur="100" fill="hold"/>
                                        <p:tgtEl>
                                          <p:spTgt spid="10">
                                            <p:graphicEl>
                                              <a:chart seriesIdx="-4" categoryIdx="10" bldStep="category"/>
                                            </p:graphicEl>
                                          </p:spTgt>
                                        </p:tgtEl>
                                        <p:attrNameLst>
                                          <p:attrName>ppt_y</p:attrName>
                                        </p:attrNameLst>
                                      </p:cBhvr>
                                      <p:tavLst>
                                        <p:tav tm="0">
                                          <p:val>
                                            <p:strVal val="#ppt_y"/>
                                          </p:val>
                                        </p:tav>
                                        <p:tav tm="100000">
                                          <p:val>
                                            <p:strVal val="#ppt_y"/>
                                          </p:val>
                                        </p:tav>
                                      </p:tavLst>
                                    </p:anim>
                                  </p:childTnLst>
                                </p:cTn>
                              </p:par>
                            </p:childTnLst>
                          </p:cTn>
                        </p:par>
                        <p:par>
                          <p:cTn id="176" fill="hold">
                            <p:stCondLst>
                              <p:cond delay="1200"/>
                            </p:stCondLst>
                            <p:childTnLst>
                              <p:par>
                                <p:cTn id="177" presetID="2" presetClass="entr" presetSubtype="8" fill="hold" grpId="0" nodeType="afterEffect">
                                  <p:stCondLst>
                                    <p:cond delay="0"/>
                                  </p:stCondLst>
                                  <p:childTnLst>
                                    <p:set>
                                      <p:cBhvr>
                                        <p:cTn id="178" dur="1" fill="hold">
                                          <p:stCondLst>
                                            <p:cond delay="0"/>
                                          </p:stCondLst>
                                        </p:cTn>
                                        <p:tgtEl>
                                          <p:spTgt spid="10">
                                            <p:graphicEl>
                                              <a:chart seriesIdx="-4" categoryIdx="11" bldStep="category"/>
                                            </p:graphicEl>
                                          </p:spTgt>
                                        </p:tgtEl>
                                        <p:attrNameLst>
                                          <p:attrName>style.visibility</p:attrName>
                                        </p:attrNameLst>
                                      </p:cBhvr>
                                      <p:to>
                                        <p:strVal val="visible"/>
                                      </p:to>
                                    </p:set>
                                    <p:anim calcmode="lin" valueType="num">
                                      <p:cBhvr additive="base">
                                        <p:cTn id="179" dur="100" fill="hold"/>
                                        <p:tgtEl>
                                          <p:spTgt spid="10">
                                            <p:graphicEl>
                                              <a:chart seriesIdx="-4" categoryIdx="11" bldStep="category"/>
                                            </p:graphicEl>
                                          </p:spTgt>
                                        </p:tgtEl>
                                        <p:attrNameLst>
                                          <p:attrName>ppt_x</p:attrName>
                                        </p:attrNameLst>
                                      </p:cBhvr>
                                      <p:tavLst>
                                        <p:tav tm="0">
                                          <p:val>
                                            <p:strVal val="0-#ppt_w/2"/>
                                          </p:val>
                                        </p:tav>
                                        <p:tav tm="100000">
                                          <p:val>
                                            <p:strVal val="#ppt_x"/>
                                          </p:val>
                                        </p:tav>
                                      </p:tavLst>
                                    </p:anim>
                                    <p:anim calcmode="lin" valueType="num">
                                      <p:cBhvr additive="base">
                                        <p:cTn id="180" dur="100" fill="hold"/>
                                        <p:tgtEl>
                                          <p:spTgt spid="10">
                                            <p:graphicEl>
                                              <a:chart seriesIdx="-4" categoryIdx="11" bldStep="category"/>
                                            </p:graphicEl>
                                          </p:spTgt>
                                        </p:tgtEl>
                                        <p:attrNameLst>
                                          <p:attrName>ppt_y</p:attrName>
                                        </p:attrNameLst>
                                      </p:cBhvr>
                                      <p:tavLst>
                                        <p:tav tm="0">
                                          <p:val>
                                            <p:strVal val="#ppt_y"/>
                                          </p:val>
                                        </p:tav>
                                        <p:tav tm="100000">
                                          <p:val>
                                            <p:strVal val="#ppt_y"/>
                                          </p:val>
                                        </p:tav>
                                      </p:tavLst>
                                    </p:anim>
                                  </p:childTnLst>
                                </p:cTn>
                              </p:par>
                            </p:childTnLst>
                          </p:cTn>
                        </p:par>
                        <p:par>
                          <p:cTn id="181" fill="hold">
                            <p:stCondLst>
                              <p:cond delay="1300"/>
                            </p:stCondLst>
                            <p:childTnLst>
                              <p:par>
                                <p:cTn id="182" presetID="2" presetClass="entr" presetSubtype="8" fill="hold" grpId="0" nodeType="afterEffect">
                                  <p:stCondLst>
                                    <p:cond delay="0"/>
                                  </p:stCondLst>
                                  <p:childTnLst>
                                    <p:set>
                                      <p:cBhvr>
                                        <p:cTn id="183" dur="1" fill="hold">
                                          <p:stCondLst>
                                            <p:cond delay="0"/>
                                          </p:stCondLst>
                                        </p:cTn>
                                        <p:tgtEl>
                                          <p:spTgt spid="10">
                                            <p:graphicEl>
                                              <a:chart seriesIdx="-4" categoryIdx="12" bldStep="category"/>
                                            </p:graphicEl>
                                          </p:spTgt>
                                        </p:tgtEl>
                                        <p:attrNameLst>
                                          <p:attrName>style.visibility</p:attrName>
                                        </p:attrNameLst>
                                      </p:cBhvr>
                                      <p:to>
                                        <p:strVal val="visible"/>
                                      </p:to>
                                    </p:set>
                                    <p:anim calcmode="lin" valueType="num">
                                      <p:cBhvr additive="base">
                                        <p:cTn id="184" dur="100" fill="hold"/>
                                        <p:tgtEl>
                                          <p:spTgt spid="10">
                                            <p:graphicEl>
                                              <a:chart seriesIdx="-4" categoryIdx="12" bldStep="category"/>
                                            </p:graphicEl>
                                          </p:spTgt>
                                        </p:tgtEl>
                                        <p:attrNameLst>
                                          <p:attrName>ppt_x</p:attrName>
                                        </p:attrNameLst>
                                      </p:cBhvr>
                                      <p:tavLst>
                                        <p:tav tm="0">
                                          <p:val>
                                            <p:strVal val="0-#ppt_w/2"/>
                                          </p:val>
                                        </p:tav>
                                        <p:tav tm="100000">
                                          <p:val>
                                            <p:strVal val="#ppt_x"/>
                                          </p:val>
                                        </p:tav>
                                      </p:tavLst>
                                    </p:anim>
                                    <p:anim calcmode="lin" valueType="num">
                                      <p:cBhvr additive="base">
                                        <p:cTn id="185" dur="100" fill="hold"/>
                                        <p:tgtEl>
                                          <p:spTgt spid="10">
                                            <p:graphicEl>
                                              <a:chart seriesIdx="-4" categoryIdx="12" bldStep="category"/>
                                            </p:graphicEl>
                                          </p:spTgt>
                                        </p:tgtEl>
                                        <p:attrNameLst>
                                          <p:attrName>ppt_y</p:attrName>
                                        </p:attrNameLst>
                                      </p:cBhvr>
                                      <p:tavLst>
                                        <p:tav tm="0">
                                          <p:val>
                                            <p:strVal val="#ppt_y"/>
                                          </p:val>
                                        </p:tav>
                                        <p:tav tm="100000">
                                          <p:val>
                                            <p:strVal val="#ppt_y"/>
                                          </p:val>
                                        </p:tav>
                                      </p:tavLst>
                                    </p:anim>
                                  </p:childTnLst>
                                </p:cTn>
                              </p:par>
                            </p:childTnLst>
                          </p:cTn>
                        </p:par>
                        <p:par>
                          <p:cTn id="186" fill="hold">
                            <p:stCondLst>
                              <p:cond delay="1400"/>
                            </p:stCondLst>
                            <p:childTnLst>
                              <p:par>
                                <p:cTn id="187" presetID="2" presetClass="entr" presetSubtype="8" fill="hold" grpId="0" nodeType="afterEffect">
                                  <p:stCondLst>
                                    <p:cond delay="0"/>
                                  </p:stCondLst>
                                  <p:childTnLst>
                                    <p:set>
                                      <p:cBhvr>
                                        <p:cTn id="188" dur="1" fill="hold">
                                          <p:stCondLst>
                                            <p:cond delay="0"/>
                                          </p:stCondLst>
                                        </p:cTn>
                                        <p:tgtEl>
                                          <p:spTgt spid="10">
                                            <p:graphicEl>
                                              <a:chart seriesIdx="-4" categoryIdx="13" bldStep="category"/>
                                            </p:graphicEl>
                                          </p:spTgt>
                                        </p:tgtEl>
                                        <p:attrNameLst>
                                          <p:attrName>style.visibility</p:attrName>
                                        </p:attrNameLst>
                                      </p:cBhvr>
                                      <p:to>
                                        <p:strVal val="visible"/>
                                      </p:to>
                                    </p:set>
                                    <p:anim calcmode="lin" valueType="num">
                                      <p:cBhvr additive="base">
                                        <p:cTn id="189" dur="100" fill="hold"/>
                                        <p:tgtEl>
                                          <p:spTgt spid="10">
                                            <p:graphicEl>
                                              <a:chart seriesIdx="-4" categoryIdx="13" bldStep="category"/>
                                            </p:graphicEl>
                                          </p:spTgt>
                                        </p:tgtEl>
                                        <p:attrNameLst>
                                          <p:attrName>ppt_x</p:attrName>
                                        </p:attrNameLst>
                                      </p:cBhvr>
                                      <p:tavLst>
                                        <p:tav tm="0">
                                          <p:val>
                                            <p:strVal val="0-#ppt_w/2"/>
                                          </p:val>
                                        </p:tav>
                                        <p:tav tm="100000">
                                          <p:val>
                                            <p:strVal val="#ppt_x"/>
                                          </p:val>
                                        </p:tav>
                                      </p:tavLst>
                                    </p:anim>
                                    <p:anim calcmode="lin" valueType="num">
                                      <p:cBhvr additive="base">
                                        <p:cTn id="190" dur="100" fill="hold"/>
                                        <p:tgtEl>
                                          <p:spTgt spid="10">
                                            <p:graphicEl>
                                              <a:chart seriesIdx="-4" categoryIdx="13" bldStep="category"/>
                                            </p:graphicEl>
                                          </p:spTgt>
                                        </p:tgtEl>
                                        <p:attrNameLst>
                                          <p:attrName>ppt_y</p:attrName>
                                        </p:attrNameLst>
                                      </p:cBhvr>
                                      <p:tavLst>
                                        <p:tav tm="0">
                                          <p:val>
                                            <p:strVal val="#ppt_y"/>
                                          </p:val>
                                        </p:tav>
                                        <p:tav tm="100000">
                                          <p:val>
                                            <p:strVal val="#ppt_y"/>
                                          </p:val>
                                        </p:tav>
                                      </p:tavLst>
                                    </p:anim>
                                  </p:childTnLst>
                                </p:cTn>
                              </p:par>
                            </p:childTnLst>
                          </p:cTn>
                        </p:par>
                        <p:par>
                          <p:cTn id="191" fill="hold">
                            <p:stCondLst>
                              <p:cond delay="1500"/>
                            </p:stCondLst>
                            <p:childTnLst>
                              <p:par>
                                <p:cTn id="192" presetID="2" presetClass="entr" presetSubtype="8" fill="hold" grpId="0" nodeType="afterEffect">
                                  <p:stCondLst>
                                    <p:cond delay="0"/>
                                  </p:stCondLst>
                                  <p:childTnLst>
                                    <p:set>
                                      <p:cBhvr>
                                        <p:cTn id="193" dur="1" fill="hold">
                                          <p:stCondLst>
                                            <p:cond delay="0"/>
                                          </p:stCondLst>
                                        </p:cTn>
                                        <p:tgtEl>
                                          <p:spTgt spid="10">
                                            <p:graphicEl>
                                              <a:chart seriesIdx="-4" categoryIdx="14" bldStep="category"/>
                                            </p:graphicEl>
                                          </p:spTgt>
                                        </p:tgtEl>
                                        <p:attrNameLst>
                                          <p:attrName>style.visibility</p:attrName>
                                        </p:attrNameLst>
                                      </p:cBhvr>
                                      <p:to>
                                        <p:strVal val="visible"/>
                                      </p:to>
                                    </p:set>
                                    <p:anim calcmode="lin" valueType="num">
                                      <p:cBhvr additive="base">
                                        <p:cTn id="194" dur="100" fill="hold"/>
                                        <p:tgtEl>
                                          <p:spTgt spid="10">
                                            <p:graphicEl>
                                              <a:chart seriesIdx="-4" categoryIdx="14" bldStep="category"/>
                                            </p:graphicEl>
                                          </p:spTgt>
                                        </p:tgtEl>
                                        <p:attrNameLst>
                                          <p:attrName>ppt_x</p:attrName>
                                        </p:attrNameLst>
                                      </p:cBhvr>
                                      <p:tavLst>
                                        <p:tav tm="0">
                                          <p:val>
                                            <p:strVal val="0-#ppt_w/2"/>
                                          </p:val>
                                        </p:tav>
                                        <p:tav tm="100000">
                                          <p:val>
                                            <p:strVal val="#ppt_x"/>
                                          </p:val>
                                        </p:tav>
                                      </p:tavLst>
                                    </p:anim>
                                    <p:anim calcmode="lin" valueType="num">
                                      <p:cBhvr additive="base">
                                        <p:cTn id="195" dur="100" fill="hold"/>
                                        <p:tgtEl>
                                          <p:spTgt spid="10">
                                            <p:graphicEl>
                                              <a:chart seriesIdx="-4" categoryIdx="14" bldStep="category"/>
                                            </p:graphicEl>
                                          </p:spTgt>
                                        </p:tgtEl>
                                        <p:attrNameLst>
                                          <p:attrName>ppt_y</p:attrName>
                                        </p:attrNameLst>
                                      </p:cBhvr>
                                      <p:tavLst>
                                        <p:tav tm="0">
                                          <p:val>
                                            <p:strVal val="#ppt_y"/>
                                          </p:val>
                                        </p:tav>
                                        <p:tav tm="100000">
                                          <p:val>
                                            <p:strVal val="#ppt_y"/>
                                          </p:val>
                                        </p:tav>
                                      </p:tavLst>
                                    </p:anim>
                                  </p:childTnLst>
                                </p:cTn>
                              </p:par>
                            </p:childTnLst>
                          </p:cTn>
                        </p:par>
                        <p:par>
                          <p:cTn id="196" fill="hold">
                            <p:stCondLst>
                              <p:cond delay="1600"/>
                            </p:stCondLst>
                            <p:childTnLst>
                              <p:par>
                                <p:cTn id="197" presetID="2" presetClass="entr" presetSubtype="8" fill="hold" grpId="0" nodeType="afterEffect">
                                  <p:stCondLst>
                                    <p:cond delay="0"/>
                                  </p:stCondLst>
                                  <p:childTnLst>
                                    <p:set>
                                      <p:cBhvr>
                                        <p:cTn id="198" dur="1" fill="hold">
                                          <p:stCondLst>
                                            <p:cond delay="0"/>
                                          </p:stCondLst>
                                        </p:cTn>
                                        <p:tgtEl>
                                          <p:spTgt spid="10">
                                            <p:graphicEl>
                                              <a:chart seriesIdx="-4" categoryIdx="15" bldStep="category"/>
                                            </p:graphicEl>
                                          </p:spTgt>
                                        </p:tgtEl>
                                        <p:attrNameLst>
                                          <p:attrName>style.visibility</p:attrName>
                                        </p:attrNameLst>
                                      </p:cBhvr>
                                      <p:to>
                                        <p:strVal val="visible"/>
                                      </p:to>
                                    </p:set>
                                    <p:anim calcmode="lin" valueType="num">
                                      <p:cBhvr additive="base">
                                        <p:cTn id="199" dur="100" fill="hold"/>
                                        <p:tgtEl>
                                          <p:spTgt spid="10">
                                            <p:graphicEl>
                                              <a:chart seriesIdx="-4" categoryIdx="15" bldStep="category"/>
                                            </p:graphicEl>
                                          </p:spTgt>
                                        </p:tgtEl>
                                        <p:attrNameLst>
                                          <p:attrName>ppt_x</p:attrName>
                                        </p:attrNameLst>
                                      </p:cBhvr>
                                      <p:tavLst>
                                        <p:tav tm="0">
                                          <p:val>
                                            <p:strVal val="0-#ppt_w/2"/>
                                          </p:val>
                                        </p:tav>
                                        <p:tav tm="100000">
                                          <p:val>
                                            <p:strVal val="#ppt_x"/>
                                          </p:val>
                                        </p:tav>
                                      </p:tavLst>
                                    </p:anim>
                                    <p:anim calcmode="lin" valueType="num">
                                      <p:cBhvr additive="base">
                                        <p:cTn id="200" dur="100" fill="hold"/>
                                        <p:tgtEl>
                                          <p:spTgt spid="10">
                                            <p:graphicEl>
                                              <a:chart seriesIdx="-4" categoryIdx="15" bldStep="category"/>
                                            </p:graphicEl>
                                          </p:spTgt>
                                        </p:tgtEl>
                                        <p:attrNameLst>
                                          <p:attrName>ppt_y</p:attrName>
                                        </p:attrNameLst>
                                      </p:cBhvr>
                                      <p:tavLst>
                                        <p:tav tm="0">
                                          <p:val>
                                            <p:strVal val="#ppt_y"/>
                                          </p:val>
                                        </p:tav>
                                        <p:tav tm="100000">
                                          <p:val>
                                            <p:strVal val="#ppt_y"/>
                                          </p:val>
                                        </p:tav>
                                      </p:tavLst>
                                    </p:anim>
                                  </p:childTnLst>
                                </p:cTn>
                              </p:par>
                            </p:childTnLst>
                          </p:cTn>
                        </p:par>
                        <p:par>
                          <p:cTn id="201" fill="hold">
                            <p:stCondLst>
                              <p:cond delay="1700"/>
                            </p:stCondLst>
                            <p:childTnLst>
                              <p:par>
                                <p:cTn id="202" presetID="2" presetClass="entr" presetSubtype="8" fill="hold" grpId="0" nodeType="afterEffect">
                                  <p:stCondLst>
                                    <p:cond delay="0"/>
                                  </p:stCondLst>
                                  <p:childTnLst>
                                    <p:set>
                                      <p:cBhvr>
                                        <p:cTn id="203" dur="1" fill="hold">
                                          <p:stCondLst>
                                            <p:cond delay="0"/>
                                          </p:stCondLst>
                                        </p:cTn>
                                        <p:tgtEl>
                                          <p:spTgt spid="10">
                                            <p:graphicEl>
                                              <a:chart seriesIdx="-4" categoryIdx="16" bldStep="category"/>
                                            </p:graphicEl>
                                          </p:spTgt>
                                        </p:tgtEl>
                                        <p:attrNameLst>
                                          <p:attrName>style.visibility</p:attrName>
                                        </p:attrNameLst>
                                      </p:cBhvr>
                                      <p:to>
                                        <p:strVal val="visible"/>
                                      </p:to>
                                    </p:set>
                                    <p:anim calcmode="lin" valueType="num">
                                      <p:cBhvr additive="base">
                                        <p:cTn id="204" dur="100" fill="hold"/>
                                        <p:tgtEl>
                                          <p:spTgt spid="10">
                                            <p:graphicEl>
                                              <a:chart seriesIdx="-4" categoryIdx="16" bldStep="category"/>
                                            </p:graphicEl>
                                          </p:spTgt>
                                        </p:tgtEl>
                                        <p:attrNameLst>
                                          <p:attrName>ppt_x</p:attrName>
                                        </p:attrNameLst>
                                      </p:cBhvr>
                                      <p:tavLst>
                                        <p:tav tm="0">
                                          <p:val>
                                            <p:strVal val="0-#ppt_w/2"/>
                                          </p:val>
                                        </p:tav>
                                        <p:tav tm="100000">
                                          <p:val>
                                            <p:strVal val="#ppt_x"/>
                                          </p:val>
                                        </p:tav>
                                      </p:tavLst>
                                    </p:anim>
                                    <p:anim calcmode="lin" valueType="num">
                                      <p:cBhvr additive="base">
                                        <p:cTn id="205" dur="100" fill="hold"/>
                                        <p:tgtEl>
                                          <p:spTgt spid="10">
                                            <p:graphicEl>
                                              <a:chart seriesIdx="-4" categoryIdx="16" bldStep="category"/>
                                            </p:graphicEl>
                                          </p:spTgt>
                                        </p:tgtEl>
                                        <p:attrNameLst>
                                          <p:attrName>ppt_y</p:attrName>
                                        </p:attrNameLst>
                                      </p:cBhvr>
                                      <p:tavLst>
                                        <p:tav tm="0">
                                          <p:val>
                                            <p:strVal val="#ppt_y"/>
                                          </p:val>
                                        </p:tav>
                                        <p:tav tm="100000">
                                          <p:val>
                                            <p:strVal val="#ppt_y"/>
                                          </p:val>
                                        </p:tav>
                                      </p:tavLst>
                                    </p:anim>
                                  </p:childTnLst>
                                </p:cTn>
                              </p:par>
                            </p:childTnLst>
                          </p:cTn>
                        </p:par>
                        <p:par>
                          <p:cTn id="206" fill="hold">
                            <p:stCondLst>
                              <p:cond delay="1800"/>
                            </p:stCondLst>
                            <p:childTnLst>
                              <p:par>
                                <p:cTn id="207" presetID="2" presetClass="entr" presetSubtype="8" fill="hold" grpId="0" nodeType="afterEffect">
                                  <p:stCondLst>
                                    <p:cond delay="0"/>
                                  </p:stCondLst>
                                  <p:childTnLst>
                                    <p:set>
                                      <p:cBhvr>
                                        <p:cTn id="208" dur="1" fill="hold">
                                          <p:stCondLst>
                                            <p:cond delay="0"/>
                                          </p:stCondLst>
                                        </p:cTn>
                                        <p:tgtEl>
                                          <p:spTgt spid="10">
                                            <p:graphicEl>
                                              <a:chart seriesIdx="-4" categoryIdx="17" bldStep="category"/>
                                            </p:graphicEl>
                                          </p:spTgt>
                                        </p:tgtEl>
                                        <p:attrNameLst>
                                          <p:attrName>style.visibility</p:attrName>
                                        </p:attrNameLst>
                                      </p:cBhvr>
                                      <p:to>
                                        <p:strVal val="visible"/>
                                      </p:to>
                                    </p:set>
                                    <p:anim calcmode="lin" valueType="num">
                                      <p:cBhvr additive="base">
                                        <p:cTn id="209" dur="100" fill="hold"/>
                                        <p:tgtEl>
                                          <p:spTgt spid="10">
                                            <p:graphicEl>
                                              <a:chart seriesIdx="-4" categoryIdx="17" bldStep="category"/>
                                            </p:graphicEl>
                                          </p:spTgt>
                                        </p:tgtEl>
                                        <p:attrNameLst>
                                          <p:attrName>ppt_x</p:attrName>
                                        </p:attrNameLst>
                                      </p:cBhvr>
                                      <p:tavLst>
                                        <p:tav tm="0">
                                          <p:val>
                                            <p:strVal val="0-#ppt_w/2"/>
                                          </p:val>
                                        </p:tav>
                                        <p:tav tm="100000">
                                          <p:val>
                                            <p:strVal val="#ppt_x"/>
                                          </p:val>
                                        </p:tav>
                                      </p:tavLst>
                                    </p:anim>
                                    <p:anim calcmode="lin" valueType="num">
                                      <p:cBhvr additive="base">
                                        <p:cTn id="210" dur="100" fill="hold"/>
                                        <p:tgtEl>
                                          <p:spTgt spid="10">
                                            <p:graphicEl>
                                              <a:chart seriesIdx="-4" categoryIdx="17" bldStep="category"/>
                                            </p:graphicEl>
                                          </p:spTgt>
                                        </p:tgtEl>
                                        <p:attrNameLst>
                                          <p:attrName>ppt_y</p:attrName>
                                        </p:attrNameLst>
                                      </p:cBhvr>
                                      <p:tavLst>
                                        <p:tav tm="0">
                                          <p:val>
                                            <p:strVal val="#ppt_y"/>
                                          </p:val>
                                        </p:tav>
                                        <p:tav tm="100000">
                                          <p:val>
                                            <p:strVal val="#ppt_y"/>
                                          </p:val>
                                        </p:tav>
                                      </p:tavLst>
                                    </p:anim>
                                  </p:childTnLst>
                                </p:cTn>
                              </p:par>
                            </p:childTnLst>
                          </p:cTn>
                        </p:par>
                        <p:par>
                          <p:cTn id="211" fill="hold">
                            <p:stCondLst>
                              <p:cond delay="1900"/>
                            </p:stCondLst>
                            <p:childTnLst>
                              <p:par>
                                <p:cTn id="212" presetID="2" presetClass="entr" presetSubtype="8" fill="hold" grpId="0" nodeType="afterEffect">
                                  <p:stCondLst>
                                    <p:cond delay="0"/>
                                  </p:stCondLst>
                                  <p:childTnLst>
                                    <p:set>
                                      <p:cBhvr>
                                        <p:cTn id="213" dur="1" fill="hold">
                                          <p:stCondLst>
                                            <p:cond delay="0"/>
                                          </p:stCondLst>
                                        </p:cTn>
                                        <p:tgtEl>
                                          <p:spTgt spid="10">
                                            <p:graphicEl>
                                              <a:chart seriesIdx="-4" categoryIdx="18" bldStep="category"/>
                                            </p:graphicEl>
                                          </p:spTgt>
                                        </p:tgtEl>
                                        <p:attrNameLst>
                                          <p:attrName>style.visibility</p:attrName>
                                        </p:attrNameLst>
                                      </p:cBhvr>
                                      <p:to>
                                        <p:strVal val="visible"/>
                                      </p:to>
                                    </p:set>
                                    <p:anim calcmode="lin" valueType="num">
                                      <p:cBhvr additive="base">
                                        <p:cTn id="214" dur="100" fill="hold"/>
                                        <p:tgtEl>
                                          <p:spTgt spid="10">
                                            <p:graphicEl>
                                              <a:chart seriesIdx="-4" categoryIdx="18" bldStep="category"/>
                                            </p:graphicEl>
                                          </p:spTgt>
                                        </p:tgtEl>
                                        <p:attrNameLst>
                                          <p:attrName>ppt_x</p:attrName>
                                        </p:attrNameLst>
                                      </p:cBhvr>
                                      <p:tavLst>
                                        <p:tav tm="0">
                                          <p:val>
                                            <p:strVal val="0-#ppt_w/2"/>
                                          </p:val>
                                        </p:tav>
                                        <p:tav tm="100000">
                                          <p:val>
                                            <p:strVal val="#ppt_x"/>
                                          </p:val>
                                        </p:tav>
                                      </p:tavLst>
                                    </p:anim>
                                    <p:anim calcmode="lin" valueType="num">
                                      <p:cBhvr additive="base">
                                        <p:cTn id="215" dur="100" fill="hold"/>
                                        <p:tgtEl>
                                          <p:spTgt spid="10">
                                            <p:graphicEl>
                                              <a:chart seriesIdx="-4" categoryIdx="18" bldStep="category"/>
                                            </p:graphicEl>
                                          </p:spTgt>
                                        </p:tgtEl>
                                        <p:attrNameLst>
                                          <p:attrName>ppt_y</p:attrName>
                                        </p:attrNameLst>
                                      </p:cBhvr>
                                      <p:tavLst>
                                        <p:tav tm="0">
                                          <p:val>
                                            <p:strVal val="#ppt_y"/>
                                          </p:val>
                                        </p:tav>
                                        <p:tav tm="100000">
                                          <p:val>
                                            <p:strVal val="#ppt_y"/>
                                          </p:val>
                                        </p:tav>
                                      </p:tavLst>
                                    </p:anim>
                                  </p:childTnLst>
                                </p:cTn>
                              </p:par>
                            </p:childTnLst>
                          </p:cTn>
                        </p:par>
                        <p:par>
                          <p:cTn id="216" fill="hold">
                            <p:stCondLst>
                              <p:cond delay="2000"/>
                            </p:stCondLst>
                            <p:childTnLst>
                              <p:par>
                                <p:cTn id="217" presetID="2" presetClass="entr" presetSubtype="8" fill="hold" grpId="0" nodeType="afterEffect">
                                  <p:stCondLst>
                                    <p:cond delay="0"/>
                                  </p:stCondLst>
                                  <p:childTnLst>
                                    <p:set>
                                      <p:cBhvr>
                                        <p:cTn id="218" dur="1" fill="hold">
                                          <p:stCondLst>
                                            <p:cond delay="0"/>
                                          </p:stCondLst>
                                        </p:cTn>
                                        <p:tgtEl>
                                          <p:spTgt spid="10">
                                            <p:graphicEl>
                                              <a:chart seriesIdx="-4" categoryIdx="19" bldStep="category"/>
                                            </p:graphicEl>
                                          </p:spTgt>
                                        </p:tgtEl>
                                        <p:attrNameLst>
                                          <p:attrName>style.visibility</p:attrName>
                                        </p:attrNameLst>
                                      </p:cBhvr>
                                      <p:to>
                                        <p:strVal val="visible"/>
                                      </p:to>
                                    </p:set>
                                    <p:anim calcmode="lin" valueType="num">
                                      <p:cBhvr additive="base">
                                        <p:cTn id="219" dur="100" fill="hold"/>
                                        <p:tgtEl>
                                          <p:spTgt spid="10">
                                            <p:graphicEl>
                                              <a:chart seriesIdx="-4" categoryIdx="19" bldStep="category"/>
                                            </p:graphicEl>
                                          </p:spTgt>
                                        </p:tgtEl>
                                        <p:attrNameLst>
                                          <p:attrName>ppt_x</p:attrName>
                                        </p:attrNameLst>
                                      </p:cBhvr>
                                      <p:tavLst>
                                        <p:tav tm="0">
                                          <p:val>
                                            <p:strVal val="0-#ppt_w/2"/>
                                          </p:val>
                                        </p:tav>
                                        <p:tav tm="100000">
                                          <p:val>
                                            <p:strVal val="#ppt_x"/>
                                          </p:val>
                                        </p:tav>
                                      </p:tavLst>
                                    </p:anim>
                                    <p:anim calcmode="lin" valueType="num">
                                      <p:cBhvr additive="base">
                                        <p:cTn id="220" dur="100" fill="hold"/>
                                        <p:tgtEl>
                                          <p:spTgt spid="10">
                                            <p:graphicEl>
                                              <a:chart seriesIdx="-4" categoryIdx="19" bldStep="category"/>
                                            </p:graphicEl>
                                          </p:spTgt>
                                        </p:tgtEl>
                                        <p:attrNameLst>
                                          <p:attrName>ppt_y</p:attrName>
                                        </p:attrNameLst>
                                      </p:cBhvr>
                                      <p:tavLst>
                                        <p:tav tm="0">
                                          <p:val>
                                            <p:strVal val="#ppt_y"/>
                                          </p:val>
                                        </p:tav>
                                        <p:tav tm="100000">
                                          <p:val>
                                            <p:strVal val="#ppt_y"/>
                                          </p:val>
                                        </p:tav>
                                      </p:tavLst>
                                    </p:anim>
                                  </p:childTnLst>
                                </p:cTn>
                              </p:par>
                            </p:childTnLst>
                          </p:cTn>
                        </p:par>
                        <p:par>
                          <p:cTn id="221" fill="hold">
                            <p:stCondLst>
                              <p:cond delay="2100"/>
                            </p:stCondLst>
                            <p:childTnLst>
                              <p:par>
                                <p:cTn id="222" presetID="2" presetClass="entr" presetSubtype="8" fill="hold" grpId="0" nodeType="afterEffect">
                                  <p:stCondLst>
                                    <p:cond delay="0"/>
                                  </p:stCondLst>
                                  <p:childTnLst>
                                    <p:set>
                                      <p:cBhvr>
                                        <p:cTn id="223" dur="1" fill="hold">
                                          <p:stCondLst>
                                            <p:cond delay="0"/>
                                          </p:stCondLst>
                                        </p:cTn>
                                        <p:tgtEl>
                                          <p:spTgt spid="10">
                                            <p:graphicEl>
                                              <a:chart seriesIdx="-4" categoryIdx="20" bldStep="category"/>
                                            </p:graphicEl>
                                          </p:spTgt>
                                        </p:tgtEl>
                                        <p:attrNameLst>
                                          <p:attrName>style.visibility</p:attrName>
                                        </p:attrNameLst>
                                      </p:cBhvr>
                                      <p:to>
                                        <p:strVal val="visible"/>
                                      </p:to>
                                    </p:set>
                                    <p:anim calcmode="lin" valueType="num">
                                      <p:cBhvr additive="base">
                                        <p:cTn id="224" dur="100" fill="hold"/>
                                        <p:tgtEl>
                                          <p:spTgt spid="10">
                                            <p:graphicEl>
                                              <a:chart seriesIdx="-4" categoryIdx="20" bldStep="category"/>
                                            </p:graphicEl>
                                          </p:spTgt>
                                        </p:tgtEl>
                                        <p:attrNameLst>
                                          <p:attrName>ppt_x</p:attrName>
                                        </p:attrNameLst>
                                      </p:cBhvr>
                                      <p:tavLst>
                                        <p:tav tm="0">
                                          <p:val>
                                            <p:strVal val="0-#ppt_w/2"/>
                                          </p:val>
                                        </p:tav>
                                        <p:tav tm="100000">
                                          <p:val>
                                            <p:strVal val="#ppt_x"/>
                                          </p:val>
                                        </p:tav>
                                      </p:tavLst>
                                    </p:anim>
                                    <p:anim calcmode="lin" valueType="num">
                                      <p:cBhvr additive="base">
                                        <p:cTn id="225" dur="100" fill="hold"/>
                                        <p:tgtEl>
                                          <p:spTgt spid="10">
                                            <p:graphicEl>
                                              <a:chart seriesIdx="-4" categoryIdx="20"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Graphic spid="10" grpId="0">
        <p:bldSub>
          <a:bldChart bld="category"/>
        </p:bldSub>
      </p:bldGraphic>
      <p:bldGraphic spid="10" grpId="1">
        <p:bldSub>
          <a:bldChart bld="category"/>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Summary</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44</a:t>
            </a:fld>
            <a:endParaRPr lang="en-US"/>
          </a:p>
        </p:txBody>
      </p:sp>
      <p:sp>
        <p:nvSpPr>
          <p:cNvPr id="6" name="Content Placeholder 5"/>
          <p:cNvSpPr>
            <a:spLocks noGrp="1"/>
          </p:cNvSpPr>
          <p:nvPr>
            <p:ph sz="quarter" idx="18"/>
          </p:nvPr>
        </p:nvSpPr>
        <p:spPr/>
        <p:txBody>
          <a:bodyPr>
            <a:normAutofit fontScale="92500" lnSpcReduction="20000"/>
          </a:bodyPr>
          <a:lstStyle/>
          <a:p>
            <a:pPr marL="342900" indent="-342900">
              <a:spcAft>
                <a:spcPts val="1200"/>
              </a:spcAft>
              <a:buFont typeface="Arial" panose="020B0604020202020204" pitchFamily="34" charset="0"/>
              <a:buChar char="•"/>
            </a:pPr>
            <a:r>
              <a:rPr lang="en-US" dirty="0" smtClean="0"/>
              <a:t>Detroit economic performance has been good, but not great. Recent deceleration is a cause for concern and contributes to our soft forecast.</a:t>
            </a:r>
          </a:p>
          <a:p>
            <a:pPr marL="342900" indent="-342900">
              <a:spcAft>
                <a:spcPts val="1200"/>
              </a:spcAft>
              <a:buFont typeface="Arial" panose="020B0604020202020204" pitchFamily="34" charset="0"/>
              <a:buChar char="•"/>
            </a:pPr>
            <a:r>
              <a:rPr lang="en-US" dirty="0" smtClean="0"/>
              <a:t>Growth likely to decelerate with the nation, leading RCR to project net job losses developing later this year. Moody’s are more optimistic, foreseeing net job gains in 2019 and 2020, a loss in 2021.</a:t>
            </a:r>
          </a:p>
          <a:p>
            <a:pPr marL="342900" indent="-342900">
              <a:spcAft>
                <a:spcPts val="1200"/>
              </a:spcAft>
              <a:buFont typeface="Arial" panose="020B0604020202020204" pitchFamily="34" charset="0"/>
              <a:buChar char="•"/>
            </a:pPr>
            <a:r>
              <a:rPr lang="en-US" dirty="0" smtClean="0"/>
              <a:t>Tight metro occupancy likely to decline only slightly. Space in core urban submarkets in high demand.</a:t>
            </a:r>
          </a:p>
          <a:p>
            <a:pPr marL="342900" indent="-342900">
              <a:spcAft>
                <a:spcPts val="1200"/>
              </a:spcAft>
              <a:buFont typeface="Arial" panose="020B0604020202020204" pitchFamily="34" charset="0"/>
              <a:buChar char="•"/>
            </a:pPr>
            <a:r>
              <a:rPr lang="en-US" dirty="0" smtClean="0"/>
              <a:t>Rent trends expected to be near the bottom of U.S. large market rankings, but core urban submarkets likely to outperform the metro average.</a:t>
            </a:r>
          </a:p>
          <a:p>
            <a:pPr marL="342900" indent="-342900">
              <a:spcAft>
                <a:spcPts val="1200"/>
              </a:spcAft>
              <a:buFont typeface="Arial" panose="020B0604020202020204" pitchFamily="34" charset="0"/>
              <a:buChar char="•"/>
            </a:pPr>
            <a:r>
              <a:rPr lang="en-US" dirty="0" smtClean="0"/>
              <a:t>Cap rates have fallen dramatically but remain above U.S. averages. </a:t>
            </a:r>
          </a:p>
          <a:p>
            <a:pPr marL="342900" indent="-342900">
              <a:spcAft>
                <a:spcPts val="1200"/>
              </a:spcAft>
              <a:buFont typeface="Arial" panose="020B0604020202020204" pitchFamily="34" charset="0"/>
              <a:buChar char="•"/>
            </a:pPr>
            <a:r>
              <a:rPr lang="en-US" dirty="0" smtClean="0"/>
              <a:t>Expected returns are constructive in spite of slow rent growth forecast</a:t>
            </a:r>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spTree>
    <p:extLst>
      <p:ext uri="{BB962C8B-B14F-4D97-AF65-F5344CB8AC3E}">
        <p14:creationId xmlns:p14="http://schemas.microsoft.com/office/powerpoint/2010/main" val="24295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839D1246-EA95-F149-9963-985D7879D2E4}" type="slidenum">
              <a:rPr lang="en-US" smtClean="0"/>
              <a:t>45</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2302687153"/>
              </p:ext>
            </p:extLst>
          </p:nvPr>
        </p:nvGraphicFramePr>
        <p:xfrm>
          <a:off x="565150" y="506994"/>
          <a:ext cx="8007350" cy="540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353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graphicEl>
                                              <a:dgm id="{8797CEAF-6734-44C4-8178-1D611BFE57B2}"/>
                                            </p:graphicEl>
                                          </p:spTgt>
                                        </p:tgtEl>
                                        <p:attrNameLst>
                                          <p:attrName>style.visibility</p:attrName>
                                        </p:attrNameLst>
                                      </p:cBhvr>
                                      <p:to>
                                        <p:strVal val="visible"/>
                                      </p:to>
                                    </p:set>
                                    <p:animEffect transition="in" filter="fade">
                                      <p:cBhvr>
                                        <p:cTn id="7" dur="500"/>
                                        <p:tgtEl>
                                          <p:spTgt spid="8">
                                            <p:graphicEl>
                                              <a:dgm id="{8797CEAF-6734-44C4-8178-1D611BFE57B2}"/>
                                            </p:graphicEl>
                                          </p:spTgt>
                                        </p:tgtEl>
                                      </p:cBhvr>
                                    </p:animEffect>
                                    <p:anim calcmode="lin" valueType="num">
                                      <p:cBhvr>
                                        <p:cTn id="8" dur="500" fill="hold"/>
                                        <p:tgtEl>
                                          <p:spTgt spid="8">
                                            <p:graphicEl>
                                              <a:dgm id="{8797CEAF-6734-44C4-8178-1D611BFE57B2}"/>
                                            </p:graphicEl>
                                          </p:spTgt>
                                        </p:tgtEl>
                                        <p:attrNameLst>
                                          <p:attrName>ppt_w</p:attrName>
                                        </p:attrNameLst>
                                      </p:cBhvr>
                                      <p:tavLst>
                                        <p:tav tm="0" fmla="#ppt_w*sin(2.5*pi*$)">
                                          <p:val>
                                            <p:fltVal val="0"/>
                                          </p:val>
                                        </p:tav>
                                        <p:tav tm="100000">
                                          <p:val>
                                            <p:fltVal val="1"/>
                                          </p:val>
                                        </p:tav>
                                      </p:tavLst>
                                    </p:anim>
                                    <p:anim calcmode="lin" valueType="num">
                                      <p:cBhvr>
                                        <p:cTn id="9" dur="500" fill="hold"/>
                                        <p:tgtEl>
                                          <p:spTgt spid="8">
                                            <p:graphicEl>
                                              <a:dgm id="{8797CEAF-6734-44C4-8178-1D611BFE57B2}"/>
                                            </p:graphicEl>
                                          </p:spTgt>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2" presetClass="entr" presetSubtype="6" fill="hold" grpId="1" nodeType="afterEffect">
                                  <p:stCondLst>
                                    <p:cond delay="0"/>
                                  </p:stCondLst>
                                  <p:childTnLst>
                                    <p:set>
                                      <p:cBhvr>
                                        <p:cTn id="12" dur="1" fill="hold">
                                          <p:stCondLst>
                                            <p:cond delay="0"/>
                                          </p:stCondLst>
                                        </p:cTn>
                                        <p:tgtEl>
                                          <p:spTgt spid="8">
                                            <p:graphicEl>
                                              <a:dgm id="{B5D8D847-88B7-4938-97B8-026B0DCED625}"/>
                                            </p:graphicEl>
                                          </p:spTgt>
                                        </p:tgtEl>
                                        <p:attrNameLst>
                                          <p:attrName>style.visibility</p:attrName>
                                        </p:attrNameLst>
                                      </p:cBhvr>
                                      <p:to>
                                        <p:strVal val="visible"/>
                                      </p:to>
                                    </p:set>
                                    <p:anim calcmode="lin" valueType="num">
                                      <p:cBhvr additive="base">
                                        <p:cTn id="13" dur="500" fill="hold"/>
                                        <p:tgtEl>
                                          <p:spTgt spid="8">
                                            <p:graphicEl>
                                              <a:dgm id="{B5D8D847-88B7-4938-97B8-026B0DCED625}"/>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graphicEl>
                                              <a:dgm id="{B5D8D847-88B7-4938-97B8-026B0DCED625}"/>
                                            </p:graphic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6" fill="hold" grpId="1" nodeType="afterEffect">
                                  <p:stCondLst>
                                    <p:cond delay="0"/>
                                  </p:stCondLst>
                                  <p:childTnLst>
                                    <p:set>
                                      <p:cBhvr>
                                        <p:cTn id="17" dur="1" fill="hold">
                                          <p:stCondLst>
                                            <p:cond delay="0"/>
                                          </p:stCondLst>
                                        </p:cTn>
                                        <p:tgtEl>
                                          <p:spTgt spid="8">
                                            <p:graphicEl>
                                              <a:dgm id="{2D6B16AB-1C9C-48C2-8AD1-29FA19ABA3D9}"/>
                                            </p:graphicEl>
                                          </p:spTgt>
                                        </p:tgtEl>
                                        <p:attrNameLst>
                                          <p:attrName>style.visibility</p:attrName>
                                        </p:attrNameLst>
                                      </p:cBhvr>
                                      <p:to>
                                        <p:strVal val="visible"/>
                                      </p:to>
                                    </p:set>
                                    <p:anim calcmode="lin" valueType="num">
                                      <p:cBhvr additive="base">
                                        <p:cTn id="18" dur="500" fill="hold"/>
                                        <p:tgtEl>
                                          <p:spTgt spid="8">
                                            <p:graphicEl>
                                              <a:dgm id="{2D6B16AB-1C9C-48C2-8AD1-29FA19ABA3D9}"/>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8">
                                            <p:graphicEl>
                                              <a:dgm id="{2D6B16AB-1C9C-48C2-8AD1-29FA19ABA3D9}"/>
                                            </p:graphic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6" fill="hold" grpId="1" nodeType="afterEffect">
                                  <p:stCondLst>
                                    <p:cond delay="0"/>
                                  </p:stCondLst>
                                  <p:childTnLst>
                                    <p:set>
                                      <p:cBhvr>
                                        <p:cTn id="22" dur="1" fill="hold">
                                          <p:stCondLst>
                                            <p:cond delay="0"/>
                                          </p:stCondLst>
                                        </p:cTn>
                                        <p:tgtEl>
                                          <p:spTgt spid="8">
                                            <p:graphicEl>
                                              <a:dgm id="{246024B8-B8C8-4254-B362-ECBBCE269827}"/>
                                            </p:graphicEl>
                                          </p:spTgt>
                                        </p:tgtEl>
                                        <p:attrNameLst>
                                          <p:attrName>style.visibility</p:attrName>
                                        </p:attrNameLst>
                                      </p:cBhvr>
                                      <p:to>
                                        <p:strVal val="visible"/>
                                      </p:to>
                                    </p:set>
                                    <p:anim calcmode="lin" valueType="num">
                                      <p:cBhvr additive="base">
                                        <p:cTn id="23" dur="500" fill="hold"/>
                                        <p:tgtEl>
                                          <p:spTgt spid="8">
                                            <p:graphicEl>
                                              <a:dgm id="{246024B8-B8C8-4254-B362-ECBBCE269827}"/>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
                                            <p:graphicEl>
                                              <a:dgm id="{246024B8-B8C8-4254-B362-ECBBCE269827}"/>
                                            </p:graphic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6" fill="hold" grpId="1" nodeType="afterEffect">
                                  <p:stCondLst>
                                    <p:cond delay="0"/>
                                  </p:stCondLst>
                                  <p:childTnLst>
                                    <p:set>
                                      <p:cBhvr>
                                        <p:cTn id="27" dur="1" fill="hold">
                                          <p:stCondLst>
                                            <p:cond delay="0"/>
                                          </p:stCondLst>
                                        </p:cTn>
                                        <p:tgtEl>
                                          <p:spTgt spid="8">
                                            <p:graphicEl>
                                              <a:dgm id="{E0F231F3-55D3-41C5-9064-88796A98A558}"/>
                                            </p:graphicEl>
                                          </p:spTgt>
                                        </p:tgtEl>
                                        <p:attrNameLst>
                                          <p:attrName>style.visibility</p:attrName>
                                        </p:attrNameLst>
                                      </p:cBhvr>
                                      <p:to>
                                        <p:strVal val="visible"/>
                                      </p:to>
                                    </p:set>
                                    <p:anim calcmode="lin" valueType="num">
                                      <p:cBhvr additive="base">
                                        <p:cTn id="28" dur="500" fill="hold"/>
                                        <p:tgtEl>
                                          <p:spTgt spid="8">
                                            <p:graphicEl>
                                              <a:dgm id="{E0F231F3-55D3-41C5-9064-88796A98A558}"/>
                                            </p:graphic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graphicEl>
                                              <a:dgm id="{E0F231F3-55D3-41C5-9064-88796A98A558}"/>
                                            </p:graphic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6" fill="hold" grpId="1" nodeType="afterEffect">
                                  <p:stCondLst>
                                    <p:cond delay="0"/>
                                  </p:stCondLst>
                                  <p:childTnLst>
                                    <p:set>
                                      <p:cBhvr>
                                        <p:cTn id="32" dur="1" fill="hold">
                                          <p:stCondLst>
                                            <p:cond delay="0"/>
                                          </p:stCondLst>
                                        </p:cTn>
                                        <p:tgtEl>
                                          <p:spTgt spid="8">
                                            <p:graphicEl>
                                              <a:dgm id="{3E0BC6B4-740A-475A-AC07-78F7226C500D}"/>
                                            </p:graphicEl>
                                          </p:spTgt>
                                        </p:tgtEl>
                                        <p:attrNameLst>
                                          <p:attrName>style.visibility</p:attrName>
                                        </p:attrNameLst>
                                      </p:cBhvr>
                                      <p:to>
                                        <p:strVal val="visible"/>
                                      </p:to>
                                    </p:set>
                                    <p:anim calcmode="lin" valueType="num">
                                      <p:cBhvr additive="base">
                                        <p:cTn id="33" dur="500" fill="hold"/>
                                        <p:tgtEl>
                                          <p:spTgt spid="8">
                                            <p:graphicEl>
                                              <a:dgm id="{3E0BC6B4-740A-475A-AC07-78F7226C500D}"/>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
                                            <p:graphicEl>
                                              <a:dgm id="{3E0BC6B4-740A-475A-AC07-78F7226C500D}"/>
                                            </p:graphic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6" fill="hold" grpId="1" nodeType="afterEffect">
                                  <p:stCondLst>
                                    <p:cond delay="0"/>
                                  </p:stCondLst>
                                  <p:childTnLst>
                                    <p:set>
                                      <p:cBhvr>
                                        <p:cTn id="37" dur="1" fill="hold">
                                          <p:stCondLst>
                                            <p:cond delay="0"/>
                                          </p:stCondLst>
                                        </p:cTn>
                                        <p:tgtEl>
                                          <p:spTgt spid="8">
                                            <p:graphicEl>
                                              <a:dgm id="{9596F5CE-02D0-4BD9-8BEF-5A210DDCBB56}"/>
                                            </p:graphicEl>
                                          </p:spTgt>
                                        </p:tgtEl>
                                        <p:attrNameLst>
                                          <p:attrName>style.visibility</p:attrName>
                                        </p:attrNameLst>
                                      </p:cBhvr>
                                      <p:to>
                                        <p:strVal val="visible"/>
                                      </p:to>
                                    </p:set>
                                    <p:anim calcmode="lin" valueType="num">
                                      <p:cBhvr additive="base">
                                        <p:cTn id="38" dur="500" fill="hold"/>
                                        <p:tgtEl>
                                          <p:spTgt spid="8">
                                            <p:graphicEl>
                                              <a:dgm id="{9596F5CE-02D0-4BD9-8BEF-5A210DDCBB56}"/>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8">
                                            <p:graphicEl>
                                              <a:dgm id="{9596F5CE-02D0-4BD9-8BEF-5A210DDCBB56}"/>
                                            </p:graphic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6" fill="hold" grpId="1" nodeType="afterEffect">
                                  <p:stCondLst>
                                    <p:cond delay="0"/>
                                  </p:stCondLst>
                                  <p:childTnLst>
                                    <p:set>
                                      <p:cBhvr>
                                        <p:cTn id="42" dur="1" fill="hold">
                                          <p:stCondLst>
                                            <p:cond delay="0"/>
                                          </p:stCondLst>
                                        </p:cTn>
                                        <p:tgtEl>
                                          <p:spTgt spid="8">
                                            <p:graphicEl>
                                              <a:dgm id="{8797CEAF-6734-44C4-8178-1D611BFE57B2}"/>
                                            </p:graphicEl>
                                          </p:spTgt>
                                        </p:tgtEl>
                                        <p:attrNameLst>
                                          <p:attrName>style.visibility</p:attrName>
                                        </p:attrNameLst>
                                      </p:cBhvr>
                                      <p:to>
                                        <p:strVal val="visible"/>
                                      </p:to>
                                    </p:set>
                                    <p:anim calcmode="lin" valueType="num">
                                      <p:cBhvr additive="base">
                                        <p:cTn id="43" dur="500" fill="hold"/>
                                        <p:tgtEl>
                                          <p:spTgt spid="8">
                                            <p:graphicEl>
                                              <a:dgm id="{8797CEAF-6734-44C4-8178-1D611BFE57B2}"/>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graphicEl>
                                              <a:dgm id="{8797CEAF-6734-44C4-8178-1D611BFE57B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8" grpId="1">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Minneapolis Key Economic Indicators &amp; Forecasts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46</a:t>
            </a:fld>
            <a:endParaRPr lang="en-US" dirty="0"/>
          </a:p>
        </p:txBody>
      </p:sp>
      <p:graphicFrame>
        <p:nvGraphicFramePr>
          <p:cNvPr id="6" name="Content Placeholder 7"/>
          <p:cNvGraphicFramePr>
            <a:graphicFrameLocks noGrp="1"/>
          </p:cNvGraphicFramePr>
          <p:nvPr>
            <p:ph sz="half" idx="4294967295"/>
            <p:extLst>
              <p:ext uri="{D42A27DB-BD31-4B8C-83A1-F6EECF244321}">
                <p14:modId xmlns:p14="http://schemas.microsoft.com/office/powerpoint/2010/main" val="2259254663"/>
              </p:ext>
            </p:extLst>
          </p:nvPr>
        </p:nvGraphicFramePr>
        <p:xfrm>
          <a:off x="444283" y="1289894"/>
          <a:ext cx="4127716"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7"/>
          <p:cNvGraphicFramePr>
            <a:graphicFrameLocks noGrp="1"/>
          </p:cNvGraphicFramePr>
          <p:nvPr>
            <p:ph sz="half" idx="4294967295"/>
            <p:extLst>
              <p:ext uri="{D42A27DB-BD31-4B8C-83A1-F6EECF244321}">
                <p14:modId xmlns:p14="http://schemas.microsoft.com/office/powerpoint/2010/main" val="230494899"/>
              </p:ext>
            </p:extLst>
          </p:nvPr>
        </p:nvGraphicFramePr>
        <p:xfrm>
          <a:off x="4638676" y="1289894"/>
          <a:ext cx="436758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488607" y="5939150"/>
            <a:ext cx="2667718" cy="246221"/>
          </a:xfrm>
          <a:prstGeom prst="rect">
            <a:avLst/>
          </a:prstGeom>
          <a:noFill/>
        </p:spPr>
        <p:txBody>
          <a:bodyPr wrap="none" rtlCol="0">
            <a:spAutoFit/>
          </a:bodyPr>
          <a:lstStyle/>
          <a:p>
            <a:r>
              <a:rPr lang="en-US" sz="1000" dirty="0" smtClean="0"/>
              <a:t>DET payrolls increased 0.6% YoY in March.</a:t>
            </a:r>
            <a:endParaRPr lang="en-US" sz="1000" dirty="0"/>
          </a:p>
        </p:txBody>
      </p:sp>
    </p:spTree>
    <p:extLst>
      <p:ext uri="{BB962C8B-B14F-4D97-AF65-F5344CB8AC3E}">
        <p14:creationId xmlns:p14="http://schemas.microsoft.com/office/powerpoint/2010/main" val="13479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6">
                                            <p:graphicEl>
                                              <a:chart seriesIdx="0" categoryIdx="-4" bldStep="series"/>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6">
                                            <p:graphicEl>
                                              <a:chart seriesIdx="1" categoryIdx="-4" bldStep="series"/>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6">
                                            <p:graphicEl>
                                              <a:chart seriesIdx="2" categoryIdx="-4" bldStep="series"/>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6">
                                            <p:graphicEl>
                                              <a:chart seriesIdx="3" categoryIdx="-4" bldStep="series"/>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7">
                                            <p:graphicEl>
                                              <a:chart seriesIdx="-3" categoryIdx="-3" bldStep="gridLegend"/>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7">
                                            <p:graphicEl>
                                              <a:chart seriesIdx="0" categoryIdx="-4" bldStep="series"/>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7">
                                            <p:graphicEl>
                                              <a:chart seriesIdx="1" categoryIdx="-4" bldStep="series"/>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249"/>
                                          </p:stCondLst>
                                        </p:cTn>
                                        <p:tgtEl>
                                          <p:spTgt spid="7">
                                            <p:graphicEl>
                                              <a:chart seriesIdx="2" categoryIdx="-4" bldStep="series"/>
                                            </p:graphicEl>
                                          </p:spTgt>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0"/>
                                  </p:stCondLst>
                                  <p:childTnLst>
                                    <p:set>
                                      <p:cBhvr>
                                        <p:cTn id="33" dur="1" fill="hold">
                                          <p:stCondLst>
                                            <p:cond delay="249"/>
                                          </p:stCondLst>
                                        </p:cTn>
                                        <p:tgtEl>
                                          <p:spTgt spid="7">
                                            <p:graphicEl>
                                              <a:chart seriesIdx="3" categoryIdx="-4" bldStep="series"/>
                                            </p:graphic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childTnLst>
                                    <p:set>
                                      <p:cBhvr>
                                        <p:cTn id="53"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par>
                          <p:cTn id="54" fill="hold">
                            <p:stCondLst>
                              <p:cond delay="0"/>
                            </p:stCondLst>
                            <p:childTnLst>
                              <p:par>
                                <p:cTn id="55" presetID="2" presetClass="entr" presetSubtype="4"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Graphic spid="6" grpId="1">
        <p:bldSub>
          <a:bldChart bld="series"/>
        </p:bldSub>
      </p:bldGraphic>
      <p:bldGraphic spid="7" grpId="0">
        <p:bldSub>
          <a:bldChart bld="series"/>
        </p:bldSub>
      </p:bldGraphic>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47</a:t>
            </a:fld>
            <a:endParaRPr lang="en-US" dirty="0"/>
          </a:p>
        </p:txBody>
      </p:sp>
      <p:sp>
        <p:nvSpPr>
          <p:cNvPr id="6" name="TextBox 5"/>
          <p:cNvSpPr txBox="1"/>
          <p:nvPr/>
        </p:nvSpPr>
        <p:spPr>
          <a:xfrm>
            <a:off x="534987" y="549952"/>
            <a:ext cx="8305800" cy="369332"/>
          </a:xfrm>
          <a:prstGeom prst="rect">
            <a:avLst/>
          </a:prstGeom>
          <a:noFill/>
        </p:spPr>
        <p:txBody>
          <a:bodyPr wrap="square" rtlCol="0">
            <a:spAutoFit/>
          </a:bodyPr>
          <a:lstStyle/>
          <a:p>
            <a:r>
              <a:rPr lang="en-US" sz="1800" dirty="0" smtClean="0">
                <a:solidFill>
                  <a:schemeClr val="bg1"/>
                </a:solidFill>
                <a:latin typeface="+mj-lt"/>
              </a:rPr>
              <a:t>METRO CHICAGO SUPPLY AND DEMAND</a:t>
            </a:r>
            <a:endParaRPr lang="en-US" sz="1800" dirty="0">
              <a:solidFill>
                <a:schemeClr val="bg1"/>
              </a:solidFill>
              <a:latin typeface="+mj-lt"/>
            </a:endParaRPr>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2382835768"/>
              </p:ext>
            </p:extLst>
          </p:nvPr>
        </p:nvGraphicFramePr>
        <p:xfrm>
          <a:off x="279574" y="742384"/>
          <a:ext cx="8577281" cy="5334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164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9">
                                            <p:graphicEl>
                                              <a:chart seriesIdx="-4" categoryIdx="0" bldStep="category"/>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4" categoryIdx="1" bldStep="category"/>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9">
                                            <p:graphicEl>
                                              <a:chart seriesIdx="-4" categoryIdx="2" bldStep="category"/>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9">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48</a:t>
            </a:fld>
            <a:endParaRPr lang="en-US" dirty="0"/>
          </a:p>
        </p:txBody>
      </p:sp>
      <p:sp>
        <p:nvSpPr>
          <p:cNvPr id="6" name="TextBox 5"/>
          <p:cNvSpPr txBox="1"/>
          <p:nvPr/>
        </p:nvSpPr>
        <p:spPr>
          <a:xfrm>
            <a:off x="534987" y="549952"/>
            <a:ext cx="8305800" cy="369332"/>
          </a:xfrm>
          <a:prstGeom prst="rect">
            <a:avLst/>
          </a:prstGeom>
          <a:noFill/>
        </p:spPr>
        <p:txBody>
          <a:bodyPr wrap="square" rtlCol="0">
            <a:spAutoFit/>
          </a:bodyPr>
          <a:lstStyle/>
          <a:p>
            <a:r>
              <a:rPr lang="en-US" sz="1800" dirty="0" smtClean="0">
                <a:solidFill>
                  <a:schemeClr val="bg1"/>
                </a:solidFill>
                <a:latin typeface="+mj-lt"/>
              </a:rPr>
              <a:t>METRO CHICAGO SUPPLY AND DEMAND</a:t>
            </a:r>
            <a:endParaRPr lang="en-US" sz="1800" dirty="0">
              <a:solidFill>
                <a:schemeClr val="bg1"/>
              </a:solidFill>
              <a:latin typeface="+mj-lt"/>
            </a:endParaRPr>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2932198722"/>
              </p:ext>
            </p:extLst>
          </p:nvPr>
        </p:nvGraphicFramePr>
        <p:xfrm>
          <a:off x="279574" y="742384"/>
          <a:ext cx="8577281" cy="49250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34987" y="5767057"/>
            <a:ext cx="8102019" cy="523220"/>
          </a:xfrm>
          <a:prstGeom prst="rect">
            <a:avLst/>
          </a:prstGeom>
          <a:noFill/>
        </p:spPr>
        <p:txBody>
          <a:bodyPr wrap="square" rtlCol="0">
            <a:spAutoFit/>
          </a:bodyPr>
          <a:lstStyle/>
          <a:p>
            <a:r>
              <a:rPr lang="en-US" sz="1400" dirty="0" smtClean="0"/>
              <a:t>Occupancy is likely to subside moderately through 2021, should the economy continue to expand at a below par rate.</a:t>
            </a:r>
            <a:endParaRPr lang="en-US" sz="1400" dirty="0"/>
          </a:p>
        </p:txBody>
      </p:sp>
    </p:spTree>
    <p:extLst>
      <p:ext uri="{BB962C8B-B14F-4D97-AF65-F5344CB8AC3E}">
        <p14:creationId xmlns:p14="http://schemas.microsoft.com/office/powerpoint/2010/main" val="89930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9">
                                            <p:graphicEl>
                                              <a:chart seriesIdx="0" categoryIdx="-4" bldStep="series"/>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1" categoryIdx="-4" bldStep="series"/>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276225"/>
            <a:ext cx="8077249" cy="823913"/>
          </a:xfrm>
        </p:spPr>
        <p:txBody>
          <a:bodyPr>
            <a:normAutofit fontScale="90000"/>
          </a:bodyPr>
          <a:lstStyle/>
          <a:p>
            <a:r>
              <a:rPr lang="en-US" sz="3100" dirty="0" smtClean="0"/>
              <a:t>Minneapolis:  Effective Rent Growth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49</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2038449247"/>
              </p:ext>
            </p:extLst>
          </p:nvPr>
        </p:nvGraphicFramePr>
        <p:xfrm>
          <a:off x="568324" y="1100138"/>
          <a:ext cx="8007350" cy="4738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33807" y="5838825"/>
            <a:ext cx="7867484" cy="461665"/>
          </a:xfrm>
          <a:prstGeom prst="rect">
            <a:avLst/>
          </a:prstGeom>
          <a:noFill/>
        </p:spPr>
        <p:txBody>
          <a:bodyPr wrap="square" rtlCol="0">
            <a:spAutoFit/>
          </a:bodyPr>
          <a:lstStyle/>
          <a:p>
            <a:r>
              <a:rPr lang="en-US" sz="1200" dirty="0" smtClean="0"/>
              <a:t>Occupancy, occupancy change and job growth are statistically significant rent predictors. None is likely to propel rent trends materially higher over the next several years. </a:t>
            </a:r>
            <a:endParaRPr lang="en-US" sz="1200" dirty="0"/>
          </a:p>
        </p:txBody>
      </p:sp>
    </p:spTree>
    <p:extLst>
      <p:ext uri="{BB962C8B-B14F-4D97-AF65-F5344CB8AC3E}">
        <p14:creationId xmlns:p14="http://schemas.microsoft.com/office/powerpoint/2010/main" val="316273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500"/>
                                        <p:tgtEl>
                                          <p:spTgt spid="10">
                                            <p:graphicEl>
                                              <a:chart seriesIdx="-3" categoryIdx="-3" bldStep="gridLegend"/>
                                            </p:graphicEl>
                                          </p:spTgt>
                                        </p:tgtEl>
                                      </p:cBhvr>
                                    </p:animEffect>
                                    <p:anim calcmode="lin" valueType="num">
                                      <p:cBhvr>
                                        <p:cTn id="8" dur="500" fill="hold"/>
                                        <p:tgtEl>
                                          <p:spTgt spid="1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500" fill="hold"/>
                                        <p:tgtEl>
                                          <p:spTgt spid="1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fade">
                                      <p:cBhvr>
                                        <p:cTn id="13" dur="500"/>
                                        <p:tgtEl>
                                          <p:spTgt spid="10">
                                            <p:graphicEl>
                                              <a:chart seriesIdx="0" categoryIdx="-4" bldStep="series"/>
                                            </p:graphicEl>
                                          </p:spTgt>
                                        </p:tgtEl>
                                      </p:cBhvr>
                                    </p:animEffect>
                                    <p:anim calcmode="lin" valueType="num">
                                      <p:cBhvr>
                                        <p:cTn id="14" dur="500" fill="hold"/>
                                        <p:tgtEl>
                                          <p:spTgt spid="10">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5" dur="500" fill="hold"/>
                                        <p:tgtEl>
                                          <p:spTgt spid="10">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fade">
                                      <p:cBhvr>
                                        <p:cTn id="19" dur="500"/>
                                        <p:tgtEl>
                                          <p:spTgt spid="10">
                                            <p:graphicEl>
                                              <a:chart seriesIdx="1" categoryIdx="-4" bldStep="series"/>
                                            </p:graphicEl>
                                          </p:spTgt>
                                        </p:tgtEl>
                                      </p:cBhvr>
                                    </p:animEffect>
                                    <p:anim calcmode="lin" valueType="num">
                                      <p:cBhvr>
                                        <p:cTn id="20" dur="500" fill="hold"/>
                                        <p:tgtEl>
                                          <p:spTgt spid="10">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1" dur="500" fill="hold"/>
                                        <p:tgtEl>
                                          <p:spTgt spid="10">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fade">
                                      <p:cBhvr>
                                        <p:cTn id="25" dur="500"/>
                                        <p:tgtEl>
                                          <p:spTgt spid="10">
                                            <p:graphicEl>
                                              <a:chart seriesIdx="2" categoryIdx="-4" bldStep="series"/>
                                            </p:graphicEl>
                                          </p:spTgt>
                                        </p:tgtEl>
                                      </p:cBhvr>
                                    </p:animEffect>
                                    <p:anim calcmode="lin" valueType="num">
                                      <p:cBhvr>
                                        <p:cTn id="26" dur="500" fill="hold"/>
                                        <p:tgtEl>
                                          <p:spTgt spid="10">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27" dur="500" fill="hold"/>
                                        <p:tgtEl>
                                          <p:spTgt spid="10">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fade">
                                      <p:cBhvr>
                                        <p:cTn id="31" dur="500"/>
                                        <p:tgtEl>
                                          <p:spTgt spid="10">
                                            <p:graphicEl>
                                              <a:chart seriesIdx="3" categoryIdx="-4" bldStep="series"/>
                                            </p:graphicEl>
                                          </p:spTgt>
                                        </p:tgtEl>
                                      </p:cBhvr>
                                    </p:animEffect>
                                    <p:anim calcmode="lin" valueType="num">
                                      <p:cBhvr>
                                        <p:cTn id="32" dur="500" fill="hold"/>
                                        <p:tgtEl>
                                          <p:spTgt spid="10">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33" dur="500" fill="hold"/>
                                        <p:tgtEl>
                                          <p:spTgt spid="10">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Job Growth: Considerable Strength	</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5</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3524005605"/>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42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1000"/>
                                        <p:tgtEl>
                                          <p:spTgt spid="10">
                                            <p:graphicEl>
                                              <a:chart seriesIdx="-3" categoryIdx="-3" bldStep="gridLegend"/>
                                            </p:graphicEl>
                                          </p:spTgt>
                                        </p:tgtEl>
                                      </p:cBhvr>
                                    </p:animEffect>
                                    <p:anim calcmode="lin" valueType="num">
                                      <p:cBhvr>
                                        <p:cTn id="8" dur="1000" fill="hold"/>
                                        <p:tgtEl>
                                          <p:spTgt spid="1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fade">
                                      <p:cBhvr>
                                        <p:cTn id="13" dur="1000"/>
                                        <p:tgtEl>
                                          <p:spTgt spid="10">
                                            <p:graphicEl>
                                              <a:chart seriesIdx="0" categoryIdx="-4" bldStep="series"/>
                                            </p:graphicEl>
                                          </p:spTgt>
                                        </p:tgtEl>
                                      </p:cBhvr>
                                    </p:animEffect>
                                    <p:anim calcmode="lin" valueType="num">
                                      <p:cBhvr>
                                        <p:cTn id="14" dur="1000" fill="hold"/>
                                        <p:tgtEl>
                                          <p:spTgt spid="10">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5" dur="1000" fill="hold"/>
                                        <p:tgtEl>
                                          <p:spTgt spid="10">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50</a:t>
            </a:fld>
            <a:endParaRPr lang="en-US" dirty="0"/>
          </a:p>
        </p:txBody>
      </p:sp>
      <p:sp>
        <p:nvSpPr>
          <p:cNvPr id="7" name="TextBox 6"/>
          <p:cNvSpPr txBox="1"/>
          <p:nvPr/>
        </p:nvSpPr>
        <p:spPr>
          <a:xfrm>
            <a:off x="534987" y="346841"/>
            <a:ext cx="8305800" cy="954107"/>
          </a:xfrm>
          <a:prstGeom prst="rect">
            <a:avLst/>
          </a:prstGeom>
          <a:noFill/>
        </p:spPr>
        <p:txBody>
          <a:bodyPr wrap="square" rtlCol="0">
            <a:spAutoFit/>
          </a:bodyPr>
          <a:lstStyle/>
          <a:p>
            <a:r>
              <a:rPr lang="en-US" sz="2800" dirty="0" smtClean="0">
                <a:solidFill>
                  <a:schemeClr val="accent1"/>
                </a:solidFill>
                <a:latin typeface="Museo Sans 500" panose="02000000000000000000" pitchFamily="2" charset="77"/>
                <a:ea typeface="+mj-ea"/>
                <a:cs typeface="+mj-cs"/>
              </a:rPr>
              <a:t>Minneapolis Supply </a:t>
            </a:r>
            <a:r>
              <a:rPr lang="en-US" sz="2800" dirty="0">
                <a:solidFill>
                  <a:schemeClr val="accent1"/>
                </a:solidFill>
                <a:latin typeface="Museo Sans 500" panose="02000000000000000000" pitchFamily="2" charset="77"/>
                <a:ea typeface="+mj-ea"/>
                <a:cs typeface="+mj-cs"/>
              </a:rPr>
              <a:t>2019 – </a:t>
            </a:r>
            <a:r>
              <a:rPr lang="en-US" sz="2800" dirty="0" smtClean="0">
                <a:solidFill>
                  <a:schemeClr val="accent1"/>
                </a:solidFill>
                <a:latin typeface="Museo Sans 500" panose="02000000000000000000" pitchFamily="2" charset="77"/>
                <a:ea typeface="+mj-ea"/>
                <a:cs typeface="+mj-cs"/>
              </a:rPr>
              <a:t>2020:  Minneapolis Submarket v. Other</a:t>
            </a:r>
            <a:r>
              <a:rPr lang="en-US" sz="1800" dirty="0" smtClean="0">
                <a:solidFill>
                  <a:schemeClr val="bg1"/>
                </a:solidFill>
                <a:latin typeface="+mj-lt"/>
              </a:rPr>
              <a:t>(CITY WEST, LOOP, GOLD COAST)</a:t>
            </a:r>
            <a:endParaRPr lang="en-US" sz="1800" dirty="0">
              <a:solidFill>
                <a:schemeClr val="bg1"/>
              </a:solidFill>
              <a:latin typeface="+mj-lt"/>
            </a:endParaRPr>
          </a:p>
        </p:txBody>
      </p:sp>
      <p:graphicFrame>
        <p:nvGraphicFramePr>
          <p:cNvPr id="10" name="Content Placeholder 7"/>
          <p:cNvGraphicFramePr>
            <a:graphicFrameLocks/>
          </p:cNvGraphicFramePr>
          <p:nvPr>
            <p:extLst>
              <p:ext uri="{D42A27DB-BD31-4B8C-83A1-F6EECF244321}">
                <p14:modId xmlns:p14="http://schemas.microsoft.com/office/powerpoint/2010/main" val="1055679992"/>
              </p:ext>
            </p:extLst>
          </p:nvPr>
        </p:nvGraphicFramePr>
        <p:xfrm>
          <a:off x="391954" y="1702429"/>
          <a:ext cx="4126422"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3"/>
          <p:cNvSpPr>
            <a:spLocks noGrp="1"/>
          </p:cNvSpPr>
          <p:nvPr>
            <p:ph sz="half" idx="4294967295"/>
          </p:nvPr>
        </p:nvSpPr>
        <p:spPr>
          <a:xfrm>
            <a:off x="237064" y="5444905"/>
            <a:ext cx="8508584" cy="727654"/>
          </a:xfrm>
          <a:prstGeom prst="rect">
            <a:avLst/>
          </a:prstGeom>
        </p:spPr>
        <p:txBody>
          <a:bodyPr>
            <a:normAutofit fontScale="85000" lnSpcReduction="20000"/>
          </a:bodyPr>
          <a:lstStyle/>
          <a:p>
            <a:r>
              <a:rPr lang="en-US" dirty="0" smtClean="0"/>
              <a:t>According to Reis, about 40% of 2019 and 2020 Minneapolis supply will delivered to the Minneapolis submarket, up from 29% in 2017-2018.  The figure is expected to decrease to 18% in 2021-2022.</a:t>
            </a:r>
            <a:endParaRPr lang="en-US" dirty="0"/>
          </a:p>
        </p:txBody>
      </p:sp>
      <p:graphicFrame>
        <p:nvGraphicFramePr>
          <p:cNvPr id="9" name="Content Placeholder 7"/>
          <p:cNvGraphicFramePr>
            <a:graphicFrameLocks/>
          </p:cNvGraphicFramePr>
          <p:nvPr>
            <p:extLst>
              <p:ext uri="{D42A27DB-BD31-4B8C-83A1-F6EECF244321}">
                <p14:modId xmlns:p14="http://schemas.microsoft.com/office/powerpoint/2010/main" val="1014959620"/>
              </p:ext>
            </p:extLst>
          </p:nvPr>
        </p:nvGraphicFramePr>
        <p:xfrm>
          <a:off x="4898234" y="1846152"/>
          <a:ext cx="4126422"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112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10">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10">
                                            <p:graphicEl>
                                              <a:chart seriesIdx="-4" categoryIdx="0" bldStep="category"/>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10">
                                            <p:graphicEl>
                                              <a:chart seriesIdx="-4" categoryIdx="1" bldStep="category"/>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1" nodeType="afterEffect">
                                  <p:stCondLst>
                                    <p:cond delay="0"/>
                                  </p:stCondLst>
                                  <p:childTnLst>
                                    <p:set>
                                      <p:cBhvr>
                                        <p:cTn id="15" dur="1" fill="hold">
                                          <p:stCondLst>
                                            <p:cond delay="249"/>
                                          </p:stCondLst>
                                        </p:cTn>
                                        <p:tgtEl>
                                          <p:spTgt spid="10">
                                            <p:graphicEl>
                                              <a:chart seriesIdx="-3" categoryIdx="-3" bldStep="gridLegend"/>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249"/>
                                          </p:stCondLst>
                                        </p:cTn>
                                        <p:tgtEl>
                                          <p:spTgt spid="10">
                                            <p:graphicEl>
                                              <a:chart seriesIdx="-4" categoryIdx="0" bldStep="category"/>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1" nodeType="afterEffect">
                                  <p:stCondLst>
                                    <p:cond delay="0"/>
                                  </p:stCondLst>
                                  <p:childTnLst>
                                    <p:set>
                                      <p:cBhvr>
                                        <p:cTn id="21" dur="1" fill="hold">
                                          <p:stCondLst>
                                            <p:cond delay="249"/>
                                          </p:stCondLst>
                                        </p:cTn>
                                        <p:tgtEl>
                                          <p:spTgt spid="10">
                                            <p:graphicEl>
                                              <a:chart seriesIdx="-4" categoryIdx="1" bldStep="category"/>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9">
                                            <p:graphicEl>
                                              <a:chart seriesIdx="-4" categoryIdx="0" bldStep="category"/>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249"/>
                                          </p:stCondLst>
                                        </p:cTn>
                                        <p:tgtEl>
                                          <p:spTgt spid="9">
                                            <p:graphicEl>
                                              <a:chart seriesIdx="-4" categoryIdx="1"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249"/>
                                          </p:stCondLst>
                                        </p:cTn>
                                        <p:tgtEl>
                                          <p:spTgt spid="9">
                                            <p:graphicEl>
                                              <a:chart seriesIdx="-4" categoryIdx="0"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249"/>
                                          </p:stCondLst>
                                        </p:cTn>
                                        <p:tgtEl>
                                          <p:spTgt spid="9">
                                            <p:graphicEl>
                                              <a:chart seriesIdx="-4" categoryIdx="1" bldStep="category"/>
                                            </p:graphicEl>
                                          </p:spTgt>
                                        </p:tgtEl>
                                        <p:attrNameLst>
                                          <p:attrName>style.visibility</p:attrName>
                                        </p:attrNameLst>
                                      </p:cBhvr>
                                      <p:to>
                                        <p:strVal val="visible"/>
                                      </p:to>
                                    </p:set>
                                  </p:childTnLst>
                                </p:cTn>
                              </p:par>
                            </p:childTnLst>
                          </p:cTn>
                        </p:par>
                        <p:par>
                          <p:cTn id="43" fill="hold">
                            <p:stCondLst>
                              <p:cond delay="250"/>
                            </p:stCondLst>
                            <p:childTnLst>
                              <p:par>
                                <p:cTn id="44" presetID="1" presetClass="entr" presetSubtype="0" fill="hold" grpId="0" nodeType="afterEffect">
                                  <p:stCondLst>
                                    <p:cond delay="0"/>
                                  </p:stCondLst>
                                  <p:childTnLst>
                                    <p:set>
                                      <p:cBhvr>
                                        <p:cTn id="45" dur="1" fill="hold">
                                          <p:stCondLst>
                                            <p:cond delay="24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p:bldSub>
      </p:bldGraphic>
      <p:bldGraphic spid="10" grpId="1">
        <p:bldSub>
          <a:bldChart bld="category"/>
        </p:bldSub>
      </p:bldGraphic>
      <p:bldP spid="11" grpId="0" build="p"/>
      <p:bldGraphic spid="9" grpId="0">
        <p:bldSub>
          <a:bldChart bld="category"/>
        </p:bldSub>
      </p:bldGraphic>
      <p:bldGraphic spid="9" grpId="1">
        <p:bldSub>
          <a:bldChart bld="category"/>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128586"/>
            <a:ext cx="8077249" cy="823913"/>
          </a:xfrm>
        </p:spPr>
        <p:txBody>
          <a:bodyPr>
            <a:normAutofit/>
          </a:bodyPr>
          <a:lstStyle/>
          <a:p>
            <a:r>
              <a:rPr lang="en-US" sz="2000" dirty="0" smtClean="0"/>
              <a:t>Core Urban Minneapolis: Central Minneapolis, Warehouse District, Saint Anthony (60+ Unit Buildings)</a:t>
            </a:r>
            <a:endParaRPr lang="en-US" sz="2000" dirty="0"/>
          </a:p>
        </p:txBody>
      </p:sp>
      <p:sp>
        <p:nvSpPr>
          <p:cNvPr id="4" name="Slide Number Placeholder 3"/>
          <p:cNvSpPr>
            <a:spLocks noGrp="1"/>
          </p:cNvSpPr>
          <p:nvPr>
            <p:ph type="sldNum" sz="quarter" idx="15"/>
          </p:nvPr>
        </p:nvSpPr>
        <p:spPr/>
        <p:txBody>
          <a:bodyPr/>
          <a:lstStyle/>
          <a:p>
            <a:fld id="{839D1246-EA95-F149-9963-985D7879D2E4}" type="slidenum">
              <a:rPr lang="en-US" smtClean="0"/>
              <a:t>51</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sp>
        <p:nvSpPr>
          <p:cNvPr id="8" name="TextBox 7"/>
          <p:cNvSpPr txBox="1"/>
          <p:nvPr/>
        </p:nvSpPr>
        <p:spPr>
          <a:xfrm>
            <a:off x="6953251" y="3819525"/>
            <a:ext cx="1448040" cy="1569660"/>
          </a:xfrm>
          <a:prstGeom prst="rect">
            <a:avLst/>
          </a:prstGeom>
          <a:noFill/>
        </p:spPr>
        <p:txBody>
          <a:bodyPr wrap="square" rtlCol="0">
            <a:spAutoFit/>
          </a:bodyPr>
          <a:lstStyle/>
          <a:p>
            <a:r>
              <a:rPr lang="en-US" sz="1200" b="1" dirty="0" smtClean="0">
                <a:solidFill>
                  <a:schemeClr val="bg1"/>
                </a:solidFill>
              </a:rPr>
              <a:t>Total U/C Pipeline ~5,600 units or about 10% of current inventory.</a:t>
            </a:r>
          </a:p>
          <a:p>
            <a:endParaRPr lang="en-US" sz="1200" b="1" dirty="0">
              <a:solidFill>
                <a:schemeClr val="bg1"/>
              </a:solidFill>
            </a:endParaRPr>
          </a:p>
          <a:p>
            <a:r>
              <a:rPr lang="en-US" sz="1200" b="1" dirty="0" smtClean="0">
                <a:solidFill>
                  <a:schemeClr val="bg1"/>
                </a:solidFill>
              </a:rPr>
              <a:t>Last year, absorption totaled  ~ 5,000 units.</a:t>
            </a:r>
            <a:endParaRPr lang="en-US" sz="1200" dirty="0">
              <a:solidFill>
                <a:schemeClr val="bg1"/>
              </a:solidFill>
            </a:endParaRPr>
          </a:p>
        </p:txBody>
      </p:sp>
      <p:sp>
        <p:nvSpPr>
          <p:cNvPr id="9" name="TextBox 8"/>
          <p:cNvSpPr txBox="1"/>
          <p:nvPr/>
        </p:nvSpPr>
        <p:spPr>
          <a:xfrm>
            <a:off x="660903" y="5957181"/>
            <a:ext cx="3675707" cy="307777"/>
          </a:xfrm>
          <a:prstGeom prst="rect">
            <a:avLst/>
          </a:prstGeom>
          <a:noFill/>
        </p:spPr>
        <p:txBody>
          <a:bodyPr wrap="square" rtlCol="0">
            <a:spAutoFit/>
          </a:bodyPr>
          <a:lstStyle/>
          <a:p>
            <a:r>
              <a:rPr lang="en-US" sz="1400" dirty="0" smtClean="0"/>
              <a:t>2,525 units</a:t>
            </a:r>
            <a:endParaRPr lang="en-US" sz="1400" dirty="0"/>
          </a:p>
        </p:txBody>
      </p:sp>
      <p:pic>
        <p:nvPicPr>
          <p:cNvPr id="11" name="Picture 10" descr="Map - Microsoft Streets &amp; Trips"/>
          <p:cNvPicPr>
            <a:picLocks noChangeAspect="1"/>
          </p:cNvPicPr>
          <p:nvPr/>
        </p:nvPicPr>
        <p:blipFill rotWithShape="1">
          <a:blip r:embed="rId3">
            <a:extLst>
              <a:ext uri="{28A0092B-C50C-407E-A947-70E740481C1C}">
                <a14:useLocalDpi xmlns:a14="http://schemas.microsoft.com/office/drawing/2010/main" val="0"/>
              </a:ext>
            </a:extLst>
          </a:blip>
          <a:srcRect l="33168" t="17553" r="7227" b="7116"/>
          <a:stretch/>
        </p:blipFill>
        <p:spPr>
          <a:xfrm>
            <a:off x="792238" y="952500"/>
            <a:ext cx="7301560" cy="5033468"/>
          </a:xfrm>
          <a:prstGeom prst="rect">
            <a:avLst/>
          </a:prstGeom>
        </p:spPr>
      </p:pic>
    </p:spTree>
    <p:extLst>
      <p:ext uri="{BB962C8B-B14F-4D97-AF65-F5344CB8AC3E}">
        <p14:creationId xmlns:p14="http://schemas.microsoft.com/office/powerpoint/2010/main" val="1270508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128586"/>
            <a:ext cx="8077249" cy="823913"/>
          </a:xfrm>
        </p:spPr>
        <p:txBody>
          <a:bodyPr>
            <a:normAutofit/>
          </a:bodyPr>
          <a:lstStyle/>
          <a:p>
            <a:r>
              <a:rPr lang="en-US" sz="2000" dirty="0" smtClean="0"/>
              <a:t>South/East Urban Minneapolis: Prospect Park/University, Uptown</a:t>
            </a:r>
            <a:endParaRPr lang="en-US" sz="2000" dirty="0"/>
          </a:p>
        </p:txBody>
      </p:sp>
      <p:sp>
        <p:nvSpPr>
          <p:cNvPr id="4" name="Slide Number Placeholder 3"/>
          <p:cNvSpPr>
            <a:spLocks noGrp="1"/>
          </p:cNvSpPr>
          <p:nvPr>
            <p:ph type="sldNum" sz="quarter" idx="15"/>
          </p:nvPr>
        </p:nvSpPr>
        <p:spPr/>
        <p:txBody>
          <a:bodyPr/>
          <a:lstStyle/>
          <a:p>
            <a:fld id="{839D1246-EA95-F149-9963-985D7879D2E4}" type="slidenum">
              <a:rPr lang="en-US" smtClean="0"/>
              <a:t>52</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sp>
        <p:nvSpPr>
          <p:cNvPr id="8" name="TextBox 7"/>
          <p:cNvSpPr txBox="1"/>
          <p:nvPr/>
        </p:nvSpPr>
        <p:spPr>
          <a:xfrm>
            <a:off x="6953251" y="3819525"/>
            <a:ext cx="1448040" cy="1569660"/>
          </a:xfrm>
          <a:prstGeom prst="rect">
            <a:avLst/>
          </a:prstGeom>
          <a:noFill/>
        </p:spPr>
        <p:txBody>
          <a:bodyPr wrap="square" rtlCol="0">
            <a:spAutoFit/>
          </a:bodyPr>
          <a:lstStyle/>
          <a:p>
            <a:r>
              <a:rPr lang="en-US" sz="1200" b="1" dirty="0" smtClean="0">
                <a:solidFill>
                  <a:schemeClr val="bg1"/>
                </a:solidFill>
              </a:rPr>
              <a:t>Total U/C Pipeline ~5,600 units or about 10% of current inventory.</a:t>
            </a:r>
          </a:p>
          <a:p>
            <a:endParaRPr lang="en-US" sz="1200" b="1" dirty="0">
              <a:solidFill>
                <a:schemeClr val="bg1"/>
              </a:solidFill>
            </a:endParaRPr>
          </a:p>
          <a:p>
            <a:r>
              <a:rPr lang="en-US" sz="1200" b="1" dirty="0" smtClean="0">
                <a:solidFill>
                  <a:schemeClr val="bg1"/>
                </a:solidFill>
              </a:rPr>
              <a:t>Last year, absorption totaled  ~ 5,000 units.</a:t>
            </a:r>
            <a:endParaRPr lang="en-US" sz="1200" dirty="0">
              <a:solidFill>
                <a:schemeClr val="bg1"/>
              </a:solidFill>
            </a:endParaRPr>
          </a:p>
        </p:txBody>
      </p:sp>
      <p:sp>
        <p:nvSpPr>
          <p:cNvPr id="9" name="TextBox 8"/>
          <p:cNvSpPr txBox="1"/>
          <p:nvPr/>
        </p:nvSpPr>
        <p:spPr>
          <a:xfrm>
            <a:off x="660903" y="5957181"/>
            <a:ext cx="3675707" cy="307777"/>
          </a:xfrm>
          <a:prstGeom prst="rect">
            <a:avLst/>
          </a:prstGeom>
          <a:noFill/>
        </p:spPr>
        <p:txBody>
          <a:bodyPr wrap="square" rtlCol="0">
            <a:spAutoFit/>
          </a:bodyPr>
          <a:lstStyle/>
          <a:p>
            <a:r>
              <a:rPr lang="en-US" sz="1400" dirty="0" smtClean="0"/>
              <a:t>2,325 units</a:t>
            </a:r>
            <a:endParaRPr lang="en-US" sz="1400" dirty="0"/>
          </a:p>
        </p:txBody>
      </p:sp>
      <p:pic>
        <p:nvPicPr>
          <p:cNvPr id="10" name="Picture 9" descr="Map - Microsoft Streets &amp; Trips"/>
          <p:cNvPicPr>
            <a:picLocks noChangeAspect="1"/>
          </p:cNvPicPr>
          <p:nvPr/>
        </p:nvPicPr>
        <p:blipFill rotWithShape="1">
          <a:blip r:embed="rId3">
            <a:extLst>
              <a:ext uri="{28A0092B-C50C-407E-A947-70E740481C1C}">
                <a14:useLocalDpi xmlns:a14="http://schemas.microsoft.com/office/drawing/2010/main" val="0"/>
              </a:ext>
            </a:extLst>
          </a:blip>
          <a:srcRect l="25545" t="17009" r="692" b="6754"/>
          <a:stretch/>
        </p:blipFill>
        <p:spPr>
          <a:xfrm>
            <a:off x="137489" y="951032"/>
            <a:ext cx="8719366" cy="4915614"/>
          </a:xfrm>
          <a:prstGeom prst="rect">
            <a:avLst/>
          </a:prstGeom>
        </p:spPr>
      </p:pic>
    </p:spTree>
    <p:extLst>
      <p:ext uri="{BB962C8B-B14F-4D97-AF65-F5344CB8AC3E}">
        <p14:creationId xmlns:p14="http://schemas.microsoft.com/office/powerpoint/2010/main" val="15787875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Minneapolis Core Submarket Supply Trends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53</a:t>
            </a:fld>
            <a:endParaRPr lang="en-US" dirty="0"/>
          </a:p>
        </p:txBody>
      </p:sp>
      <p:graphicFrame>
        <p:nvGraphicFramePr>
          <p:cNvPr id="6" name="Content Placeholder 9"/>
          <p:cNvGraphicFramePr>
            <a:graphicFrameLocks noGrp="1"/>
          </p:cNvGraphicFramePr>
          <p:nvPr>
            <p:ph sz="quarter" idx="18"/>
            <p:extLst>
              <p:ext uri="{D42A27DB-BD31-4B8C-83A1-F6EECF244321}">
                <p14:modId xmlns:p14="http://schemas.microsoft.com/office/powerpoint/2010/main" val="1239918633"/>
              </p:ext>
            </p:extLst>
          </p:nvPr>
        </p:nvGraphicFramePr>
        <p:xfrm>
          <a:off x="358559" y="1278171"/>
          <a:ext cx="8007350" cy="4747846"/>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bwMode="auto">
          <a:xfrm>
            <a:off x="5132556" y="1936366"/>
            <a:ext cx="1733550" cy="3414232"/>
          </a:xfrm>
          <a:prstGeom prst="ellipse">
            <a:avLst/>
          </a:pr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Tree>
    <p:extLst>
      <p:ext uri="{BB962C8B-B14F-4D97-AF65-F5344CB8AC3E}">
        <p14:creationId xmlns:p14="http://schemas.microsoft.com/office/powerpoint/2010/main" val="295764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7" dur="150" fill="hold"/>
                                        <p:tgtEl>
                                          <p:spTgt spid="6">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150" fill="hold"/>
                                        <p:tgtEl>
                                          <p:spTgt spid="6">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150"/>
                            </p:stCondLst>
                            <p:childTnLst>
                              <p:par>
                                <p:cTn id="10" presetID="2" presetClass="entr" presetSubtype="8" fill="hold" grpId="0" nodeType="afterEffect">
                                  <p:stCondLst>
                                    <p:cond delay="0"/>
                                  </p:stCondLst>
                                  <p:childTnLst>
                                    <p:set>
                                      <p:cBhvr>
                                        <p:cTn id="11" dur="1" fill="hold">
                                          <p:stCondLst>
                                            <p:cond delay="0"/>
                                          </p:stCondLst>
                                        </p:cTn>
                                        <p:tgtEl>
                                          <p:spTgt spid="6">
                                            <p:graphicEl>
                                              <a:chart seriesIdx="0" categoryIdx="0" bldStep="ptInSeries"/>
                                            </p:graphicEl>
                                          </p:spTgt>
                                        </p:tgtEl>
                                        <p:attrNameLst>
                                          <p:attrName>style.visibility</p:attrName>
                                        </p:attrNameLst>
                                      </p:cBhvr>
                                      <p:to>
                                        <p:strVal val="visible"/>
                                      </p:to>
                                    </p:set>
                                    <p:anim calcmode="lin" valueType="num">
                                      <p:cBhvr additive="base">
                                        <p:cTn id="12" dur="150" fill="hold"/>
                                        <p:tgtEl>
                                          <p:spTgt spid="6">
                                            <p:graphicEl>
                                              <a:chart seriesIdx="0" categoryIdx="0" bldStep="ptInSeries"/>
                                            </p:graphicEl>
                                          </p:spTgt>
                                        </p:tgtEl>
                                        <p:attrNameLst>
                                          <p:attrName>ppt_x</p:attrName>
                                        </p:attrNameLst>
                                      </p:cBhvr>
                                      <p:tavLst>
                                        <p:tav tm="0">
                                          <p:val>
                                            <p:strVal val="0-#ppt_w/2"/>
                                          </p:val>
                                        </p:tav>
                                        <p:tav tm="100000">
                                          <p:val>
                                            <p:strVal val="#ppt_x"/>
                                          </p:val>
                                        </p:tav>
                                      </p:tavLst>
                                    </p:anim>
                                    <p:anim calcmode="lin" valueType="num">
                                      <p:cBhvr additive="base">
                                        <p:cTn id="13" dur="150" fill="hold"/>
                                        <p:tgtEl>
                                          <p:spTgt spid="6">
                                            <p:graphicEl>
                                              <a:chart seriesIdx="0" categoryIdx="0" bldStep="ptInSeries"/>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300"/>
                            </p:stCondLst>
                            <p:childTnLst>
                              <p:par>
                                <p:cTn id="15" presetID="2" presetClass="entr" presetSubtype="8" fill="hold" grpId="0" nodeType="afterEffect">
                                  <p:stCondLst>
                                    <p:cond delay="0"/>
                                  </p:stCondLst>
                                  <p:childTnLst>
                                    <p:set>
                                      <p:cBhvr>
                                        <p:cTn id="16" dur="1" fill="hold">
                                          <p:stCondLst>
                                            <p:cond delay="0"/>
                                          </p:stCondLst>
                                        </p:cTn>
                                        <p:tgtEl>
                                          <p:spTgt spid="6">
                                            <p:graphicEl>
                                              <a:chart seriesIdx="0" categoryIdx="1" bldStep="ptInSeries"/>
                                            </p:graphicEl>
                                          </p:spTgt>
                                        </p:tgtEl>
                                        <p:attrNameLst>
                                          <p:attrName>style.visibility</p:attrName>
                                        </p:attrNameLst>
                                      </p:cBhvr>
                                      <p:to>
                                        <p:strVal val="visible"/>
                                      </p:to>
                                    </p:set>
                                    <p:anim calcmode="lin" valueType="num">
                                      <p:cBhvr additive="base">
                                        <p:cTn id="17" dur="150" fill="hold"/>
                                        <p:tgtEl>
                                          <p:spTgt spid="6">
                                            <p:graphicEl>
                                              <a:chart seriesIdx="0" categoryIdx="1" bldStep="ptInSeries"/>
                                            </p:graphicEl>
                                          </p:spTgt>
                                        </p:tgtEl>
                                        <p:attrNameLst>
                                          <p:attrName>ppt_x</p:attrName>
                                        </p:attrNameLst>
                                      </p:cBhvr>
                                      <p:tavLst>
                                        <p:tav tm="0">
                                          <p:val>
                                            <p:strVal val="0-#ppt_w/2"/>
                                          </p:val>
                                        </p:tav>
                                        <p:tav tm="100000">
                                          <p:val>
                                            <p:strVal val="#ppt_x"/>
                                          </p:val>
                                        </p:tav>
                                      </p:tavLst>
                                    </p:anim>
                                    <p:anim calcmode="lin" valueType="num">
                                      <p:cBhvr additive="base">
                                        <p:cTn id="18" dur="150" fill="hold"/>
                                        <p:tgtEl>
                                          <p:spTgt spid="6">
                                            <p:graphicEl>
                                              <a:chart seriesIdx="0" categoryIdx="1" bldStep="ptInSeries"/>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450"/>
                            </p:stCondLst>
                            <p:childTnLst>
                              <p:par>
                                <p:cTn id="20" presetID="2" presetClass="entr" presetSubtype="8" fill="hold" grpId="0" nodeType="afterEffect">
                                  <p:stCondLst>
                                    <p:cond delay="0"/>
                                  </p:stCondLst>
                                  <p:childTnLst>
                                    <p:set>
                                      <p:cBhvr>
                                        <p:cTn id="21" dur="1" fill="hold">
                                          <p:stCondLst>
                                            <p:cond delay="0"/>
                                          </p:stCondLst>
                                        </p:cTn>
                                        <p:tgtEl>
                                          <p:spTgt spid="6">
                                            <p:graphicEl>
                                              <a:chart seriesIdx="0" categoryIdx="2" bldStep="ptInSeries"/>
                                            </p:graphicEl>
                                          </p:spTgt>
                                        </p:tgtEl>
                                        <p:attrNameLst>
                                          <p:attrName>style.visibility</p:attrName>
                                        </p:attrNameLst>
                                      </p:cBhvr>
                                      <p:to>
                                        <p:strVal val="visible"/>
                                      </p:to>
                                    </p:set>
                                    <p:anim calcmode="lin" valueType="num">
                                      <p:cBhvr additive="base">
                                        <p:cTn id="22" dur="150" fill="hold"/>
                                        <p:tgtEl>
                                          <p:spTgt spid="6">
                                            <p:graphicEl>
                                              <a:chart seriesIdx="0" categoryIdx="2" bldStep="ptInSeries"/>
                                            </p:graphicEl>
                                          </p:spTgt>
                                        </p:tgtEl>
                                        <p:attrNameLst>
                                          <p:attrName>ppt_x</p:attrName>
                                        </p:attrNameLst>
                                      </p:cBhvr>
                                      <p:tavLst>
                                        <p:tav tm="0">
                                          <p:val>
                                            <p:strVal val="0-#ppt_w/2"/>
                                          </p:val>
                                        </p:tav>
                                        <p:tav tm="100000">
                                          <p:val>
                                            <p:strVal val="#ppt_x"/>
                                          </p:val>
                                        </p:tav>
                                      </p:tavLst>
                                    </p:anim>
                                    <p:anim calcmode="lin" valueType="num">
                                      <p:cBhvr additive="base">
                                        <p:cTn id="23" dur="150" fill="hold"/>
                                        <p:tgtEl>
                                          <p:spTgt spid="6">
                                            <p:graphicEl>
                                              <a:chart seriesIdx="0" categoryIdx="2" bldStep="ptInSeries"/>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600"/>
                            </p:stCondLst>
                            <p:childTnLst>
                              <p:par>
                                <p:cTn id="25" presetID="2" presetClass="entr" presetSubtype="8" fill="hold" grpId="0" nodeType="afterEffect">
                                  <p:stCondLst>
                                    <p:cond delay="0"/>
                                  </p:stCondLst>
                                  <p:childTnLst>
                                    <p:set>
                                      <p:cBhvr>
                                        <p:cTn id="26" dur="1" fill="hold">
                                          <p:stCondLst>
                                            <p:cond delay="0"/>
                                          </p:stCondLst>
                                        </p:cTn>
                                        <p:tgtEl>
                                          <p:spTgt spid="6">
                                            <p:graphicEl>
                                              <a:chart seriesIdx="0" categoryIdx="3" bldStep="ptInSeries"/>
                                            </p:graphicEl>
                                          </p:spTgt>
                                        </p:tgtEl>
                                        <p:attrNameLst>
                                          <p:attrName>style.visibility</p:attrName>
                                        </p:attrNameLst>
                                      </p:cBhvr>
                                      <p:to>
                                        <p:strVal val="visible"/>
                                      </p:to>
                                    </p:set>
                                    <p:anim calcmode="lin" valueType="num">
                                      <p:cBhvr additive="base">
                                        <p:cTn id="27" dur="150" fill="hold"/>
                                        <p:tgtEl>
                                          <p:spTgt spid="6">
                                            <p:graphicEl>
                                              <a:chart seriesIdx="0" categoryIdx="3" bldStep="ptInSeries"/>
                                            </p:graphicEl>
                                          </p:spTgt>
                                        </p:tgtEl>
                                        <p:attrNameLst>
                                          <p:attrName>ppt_x</p:attrName>
                                        </p:attrNameLst>
                                      </p:cBhvr>
                                      <p:tavLst>
                                        <p:tav tm="0">
                                          <p:val>
                                            <p:strVal val="0-#ppt_w/2"/>
                                          </p:val>
                                        </p:tav>
                                        <p:tav tm="100000">
                                          <p:val>
                                            <p:strVal val="#ppt_x"/>
                                          </p:val>
                                        </p:tav>
                                      </p:tavLst>
                                    </p:anim>
                                    <p:anim calcmode="lin" valueType="num">
                                      <p:cBhvr additive="base">
                                        <p:cTn id="28" dur="150" fill="hold"/>
                                        <p:tgtEl>
                                          <p:spTgt spid="6">
                                            <p:graphicEl>
                                              <a:chart seriesIdx="0" categoryIdx="3" bldStep="ptInSeries"/>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2" presetClass="entr" presetSubtype="8" fill="hold" grpId="0" nodeType="afterEffect">
                                  <p:stCondLst>
                                    <p:cond delay="0"/>
                                  </p:stCondLst>
                                  <p:childTnLst>
                                    <p:set>
                                      <p:cBhvr>
                                        <p:cTn id="31" dur="1" fill="hold">
                                          <p:stCondLst>
                                            <p:cond delay="0"/>
                                          </p:stCondLst>
                                        </p:cTn>
                                        <p:tgtEl>
                                          <p:spTgt spid="6">
                                            <p:graphicEl>
                                              <a:chart seriesIdx="0" categoryIdx="4" bldStep="ptInSeries"/>
                                            </p:graphicEl>
                                          </p:spTgt>
                                        </p:tgtEl>
                                        <p:attrNameLst>
                                          <p:attrName>style.visibility</p:attrName>
                                        </p:attrNameLst>
                                      </p:cBhvr>
                                      <p:to>
                                        <p:strVal val="visible"/>
                                      </p:to>
                                    </p:set>
                                    <p:anim calcmode="lin" valueType="num">
                                      <p:cBhvr additive="base">
                                        <p:cTn id="32" dur="150" fill="hold"/>
                                        <p:tgtEl>
                                          <p:spTgt spid="6">
                                            <p:graphicEl>
                                              <a:chart seriesIdx="0" categoryIdx="4" bldStep="ptInSeries"/>
                                            </p:graphicEl>
                                          </p:spTgt>
                                        </p:tgtEl>
                                        <p:attrNameLst>
                                          <p:attrName>ppt_x</p:attrName>
                                        </p:attrNameLst>
                                      </p:cBhvr>
                                      <p:tavLst>
                                        <p:tav tm="0">
                                          <p:val>
                                            <p:strVal val="0-#ppt_w/2"/>
                                          </p:val>
                                        </p:tav>
                                        <p:tav tm="100000">
                                          <p:val>
                                            <p:strVal val="#ppt_x"/>
                                          </p:val>
                                        </p:tav>
                                      </p:tavLst>
                                    </p:anim>
                                    <p:anim calcmode="lin" valueType="num">
                                      <p:cBhvr additive="base">
                                        <p:cTn id="33" dur="150" fill="hold"/>
                                        <p:tgtEl>
                                          <p:spTgt spid="6">
                                            <p:graphicEl>
                                              <a:chart seriesIdx="0" categoryIdx="4" bldStep="ptInSeries"/>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900"/>
                            </p:stCondLst>
                            <p:childTnLst>
                              <p:par>
                                <p:cTn id="35" presetID="2" presetClass="entr" presetSubtype="8" fill="hold" grpId="0" nodeType="afterEffect">
                                  <p:stCondLst>
                                    <p:cond delay="0"/>
                                  </p:stCondLst>
                                  <p:childTnLst>
                                    <p:set>
                                      <p:cBhvr>
                                        <p:cTn id="36" dur="1" fill="hold">
                                          <p:stCondLst>
                                            <p:cond delay="0"/>
                                          </p:stCondLst>
                                        </p:cTn>
                                        <p:tgtEl>
                                          <p:spTgt spid="6">
                                            <p:graphicEl>
                                              <a:chart seriesIdx="0" categoryIdx="5" bldStep="ptInSeries"/>
                                            </p:graphicEl>
                                          </p:spTgt>
                                        </p:tgtEl>
                                        <p:attrNameLst>
                                          <p:attrName>style.visibility</p:attrName>
                                        </p:attrNameLst>
                                      </p:cBhvr>
                                      <p:to>
                                        <p:strVal val="visible"/>
                                      </p:to>
                                    </p:set>
                                    <p:anim calcmode="lin" valueType="num">
                                      <p:cBhvr additive="base">
                                        <p:cTn id="37" dur="150" fill="hold"/>
                                        <p:tgtEl>
                                          <p:spTgt spid="6">
                                            <p:graphicEl>
                                              <a:chart seriesIdx="0" categoryIdx="5" bldStep="ptInSeries"/>
                                            </p:graphicEl>
                                          </p:spTgt>
                                        </p:tgtEl>
                                        <p:attrNameLst>
                                          <p:attrName>ppt_x</p:attrName>
                                        </p:attrNameLst>
                                      </p:cBhvr>
                                      <p:tavLst>
                                        <p:tav tm="0">
                                          <p:val>
                                            <p:strVal val="0-#ppt_w/2"/>
                                          </p:val>
                                        </p:tav>
                                        <p:tav tm="100000">
                                          <p:val>
                                            <p:strVal val="#ppt_x"/>
                                          </p:val>
                                        </p:tav>
                                      </p:tavLst>
                                    </p:anim>
                                    <p:anim calcmode="lin" valueType="num">
                                      <p:cBhvr additive="base">
                                        <p:cTn id="38" dur="150" fill="hold"/>
                                        <p:tgtEl>
                                          <p:spTgt spid="6">
                                            <p:graphicEl>
                                              <a:chart seriesIdx="0" categoryIdx="5" bldStep="ptInSeries"/>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1050"/>
                            </p:stCondLst>
                            <p:childTnLst>
                              <p:par>
                                <p:cTn id="40" presetID="2" presetClass="entr" presetSubtype="8" fill="hold" grpId="0" nodeType="afterEffect">
                                  <p:stCondLst>
                                    <p:cond delay="0"/>
                                  </p:stCondLst>
                                  <p:childTnLst>
                                    <p:set>
                                      <p:cBhvr>
                                        <p:cTn id="41" dur="1" fill="hold">
                                          <p:stCondLst>
                                            <p:cond delay="0"/>
                                          </p:stCondLst>
                                        </p:cTn>
                                        <p:tgtEl>
                                          <p:spTgt spid="6">
                                            <p:graphicEl>
                                              <a:chart seriesIdx="0" categoryIdx="6" bldStep="ptInSeries"/>
                                            </p:graphicEl>
                                          </p:spTgt>
                                        </p:tgtEl>
                                        <p:attrNameLst>
                                          <p:attrName>style.visibility</p:attrName>
                                        </p:attrNameLst>
                                      </p:cBhvr>
                                      <p:to>
                                        <p:strVal val="visible"/>
                                      </p:to>
                                    </p:set>
                                    <p:anim calcmode="lin" valueType="num">
                                      <p:cBhvr additive="base">
                                        <p:cTn id="42" dur="150" fill="hold"/>
                                        <p:tgtEl>
                                          <p:spTgt spid="6">
                                            <p:graphicEl>
                                              <a:chart seriesIdx="0" categoryIdx="6" bldStep="ptInSeries"/>
                                            </p:graphicEl>
                                          </p:spTgt>
                                        </p:tgtEl>
                                        <p:attrNameLst>
                                          <p:attrName>ppt_x</p:attrName>
                                        </p:attrNameLst>
                                      </p:cBhvr>
                                      <p:tavLst>
                                        <p:tav tm="0">
                                          <p:val>
                                            <p:strVal val="0-#ppt_w/2"/>
                                          </p:val>
                                        </p:tav>
                                        <p:tav tm="100000">
                                          <p:val>
                                            <p:strVal val="#ppt_x"/>
                                          </p:val>
                                        </p:tav>
                                      </p:tavLst>
                                    </p:anim>
                                    <p:anim calcmode="lin" valueType="num">
                                      <p:cBhvr additive="base">
                                        <p:cTn id="43" dur="150" fill="hold"/>
                                        <p:tgtEl>
                                          <p:spTgt spid="6">
                                            <p:graphicEl>
                                              <a:chart seriesIdx="0" categoryIdx="6" bldStep="ptInSeries"/>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8" fill="hold" grpId="0" nodeType="afterEffect">
                                  <p:stCondLst>
                                    <p:cond delay="0"/>
                                  </p:stCondLst>
                                  <p:childTnLst>
                                    <p:set>
                                      <p:cBhvr>
                                        <p:cTn id="46" dur="1" fill="hold">
                                          <p:stCondLst>
                                            <p:cond delay="0"/>
                                          </p:stCondLst>
                                        </p:cTn>
                                        <p:tgtEl>
                                          <p:spTgt spid="6">
                                            <p:graphicEl>
                                              <a:chart seriesIdx="0" categoryIdx="7" bldStep="ptInSeries"/>
                                            </p:graphicEl>
                                          </p:spTgt>
                                        </p:tgtEl>
                                        <p:attrNameLst>
                                          <p:attrName>style.visibility</p:attrName>
                                        </p:attrNameLst>
                                      </p:cBhvr>
                                      <p:to>
                                        <p:strVal val="visible"/>
                                      </p:to>
                                    </p:set>
                                    <p:anim calcmode="lin" valueType="num">
                                      <p:cBhvr additive="base">
                                        <p:cTn id="47" dur="150" fill="hold"/>
                                        <p:tgtEl>
                                          <p:spTgt spid="6">
                                            <p:graphicEl>
                                              <a:chart seriesIdx="0" categoryIdx="7" bldStep="ptInSeries"/>
                                            </p:graphicEl>
                                          </p:spTgt>
                                        </p:tgtEl>
                                        <p:attrNameLst>
                                          <p:attrName>ppt_x</p:attrName>
                                        </p:attrNameLst>
                                      </p:cBhvr>
                                      <p:tavLst>
                                        <p:tav tm="0">
                                          <p:val>
                                            <p:strVal val="0-#ppt_w/2"/>
                                          </p:val>
                                        </p:tav>
                                        <p:tav tm="100000">
                                          <p:val>
                                            <p:strVal val="#ppt_x"/>
                                          </p:val>
                                        </p:tav>
                                      </p:tavLst>
                                    </p:anim>
                                    <p:anim calcmode="lin" valueType="num">
                                      <p:cBhvr additive="base">
                                        <p:cTn id="48" dur="150" fill="hold"/>
                                        <p:tgtEl>
                                          <p:spTgt spid="6">
                                            <p:graphicEl>
                                              <a:chart seriesIdx="0" categoryIdx="7" bldStep="ptInSeries"/>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1350"/>
                            </p:stCondLst>
                            <p:childTnLst>
                              <p:par>
                                <p:cTn id="50" presetID="2" presetClass="entr" presetSubtype="8" fill="hold" grpId="0" nodeType="afterEffect">
                                  <p:stCondLst>
                                    <p:cond delay="0"/>
                                  </p:stCondLst>
                                  <p:childTnLst>
                                    <p:set>
                                      <p:cBhvr>
                                        <p:cTn id="51" dur="1" fill="hold">
                                          <p:stCondLst>
                                            <p:cond delay="0"/>
                                          </p:stCondLst>
                                        </p:cTn>
                                        <p:tgtEl>
                                          <p:spTgt spid="6">
                                            <p:graphicEl>
                                              <a:chart seriesIdx="0" categoryIdx="8" bldStep="ptInSeries"/>
                                            </p:graphicEl>
                                          </p:spTgt>
                                        </p:tgtEl>
                                        <p:attrNameLst>
                                          <p:attrName>style.visibility</p:attrName>
                                        </p:attrNameLst>
                                      </p:cBhvr>
                                      <p:to>
                                        <p:strVal val="visible"/>
                                      </p:to>
                                    </p:set>
                                    <p:anim calcmode="lin" valueType="num">
                                      <p:cBhvr additive="base">
                                        <p:cTn id="52" dur="150" fill="hold"/>
                                        <p:tgtEl>
                                          <p:spTgt spid="6">
                                            <p:graphicEl>
                                              <a:chart seriesIdx="0" categoryIdx="8" bldStep="ptInSeries"/>
                                            </p:graphicEl>
                                          </p:spTgt>
                                        </p:tgtEl>
                                        <p:attrNameLst>
                                          <p:attrName>ppt_x</p:attrName>
                                        </p:attrNameLst>
                                      </p:cBhvr>
                                      <p:tavLst>
                                        <p:tav tm="0">
                                          <p:val>
                                            <p:strVal val="0-#ppt_w/2"/>
                                          </p:val>
                                        </p:tav>
                                        <p:tav tm="100000">
                                          <p:val>
                                            <p:strVal val="#ppt_x"/>
                                          </p:val>
                                        </p:tav>
                                      </p:tavLst>
                                    </p:anim>
                                    <p:anim calcmode="lin" valueType="num">
                                      <p:cBhvr additive="base">
                                        <p:cTn id="53" dur="150" fill="hold"/>
                                        <p:tgtEl>
                                          <p:spTgt spid="6">
                                            <p:graphicEl>
                                              <a:chart seriesIdx="0" categoryIdx="8" bldStep="ptInSeries"/>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2" presetClass="entr" presetSubtype="8" fill="hold" grpId="0" nodeType="afterEffect">
                                  <p:stCondLst>
                                    <p:cond delay="0"/>
                                  </p:stCondLst>
                                  <p:childTnLst>
                                    <p:set>
                                      <p:cBhvr>
                                        <p:cTn id="56" dur="1" fill="hold">
                                          <p:stCondLst>
                                            <p:cond delay="0"/>
                                          </p:stCondLst>
                                        </p:cTn>
                                        <p:tgtEl>
                                          <p:spTgt spid="6">
                                            <p:graphicEl>
                                              <a:chart seriesIdx="0" categoryIdx="9" bldStep="ptInSeries"/>
                                            </p:graphicEl>
                                          </p:spTgt>
                                        </p:tgtEl>
                                        <p:attrNameLst>
                                          <p:attrName>style.visibility</p:attrName>
                                        </p:attrNameLst>
                                      </p:cBhvr>
                                      <p:to>
                                        <p:strVal val="visible"/>
                                      </p:to>
                                    </p:set>
                                    <p:anim calcmode="lin" valueType="num">
                                      <p:cBhvr additive="base">
                                        <p:cTn id="57" dur="150" fill="hold"/>
                                        <p:tgtEl>
                                          <p:spTgt spid="6">
                                            <p:graphicEl>
                                              <a:chart seriesIdx="0" categoryIdx="9" bldStep="ptInSeries"/>
                                            </p:graphicEl>
                                          </p:spTgt>
                                        </p:tgtEl>
                                        <p:attrNameLst>
                                          <p:attrName>ppt_x</p:attrName>
                                        </p:attrNameLst>
                                      </p:cBhvr>
                                      <p:tavLst>
                                        <p:tav tm="0">
                                          <p:val>
                                            <p:strVal val="0-#ppt_w/2"/>
                                          </p:val>
                                        </p:tav>
                                        <p:tav tm="100000">
                                          <p:val>
                                            <p:strVal val="#ppt_x"/>
                                          </p:val>
                                        </p:tav>
                                      </p:tavLst>
                                    </p:anim>
                                    <p:anim calcmode="lin" valueType="num">
                                      <p:cBhvr additive="base">
                                        <p:cTn id="58" dur="150" fill="hold"/>
                                        <p:tgtEl>
                                          <p:spTgt spid="6">
                                            <p:graphicEl>
                                              <a:chart seriesIdx="0" categoryIdx="9" bldStep="ptInSeries"/>
                                            </p:graphicEl>
                                          </p:spTgt>
                                        </p:tgtEl>
                                        <p:attrNameLst>
                                          <p:attrName>ppt_y</p:attrName>
                                        </p:attrNameLst>
                                      </p:cBhvr>
                                      <p:tavLst>
                                        <p:tav tm="0">
                                          <p:val>
                                            <p:strVal val="#ppt_y"/>
                                          </p:val>
                                        </p:tav>
                                        <p:tav tm="100000">
                                          <p:val>
                                            <p:strVal val="#ppt_y"/>
                                          </p:val>
                                        </p:tav>
                                      </p:tavLst>
                                    </p:anim>
                                  </p:childTnLst>
                                </p:cTn>
                              </p:par>
                            </p:childTnLst>
                          </p:cTn>
                        </p:par>
                        <p:par>
                          <p:cTn id="59" fill="hold">
                            <p:stCondLst>
                              <p:cond delay="1650"/>
                            </p:stCondLst>
                            <p:childTnLst>
                              <p:par>
                                <p:cTn id="60" presetID="2" presetClass="entr" presetSubtype="8" fill="hold" grpId="0" nodeType="afterEffect">
                                  <p:stCondLst>
                                    <p:cond delay="0"/>
                                  </p:stCondLst>
                                  <p:childTnLst>
                                    <p:set>
                                      <p:cBhvr>
                                        <p:cTn id="61" dur="1" fill="hold">
                                          <p:stCondLst>
                                            <p:cond delay="0"/>
                                          </p:stCondLst>
                                        </p:cTn>
                                        <p:tgtEl>
                                          <p:spTgt spid="6">
                                            <p:graphicEl>
                                              <a:chart seriesIdx="0" categoryIdx="10" bldStep="ptInSeries"/>
                                            </p:graphicEl>
                                          </p:spTgt>
                                        </p:tgtEl>
                                        <p:attrNameLst>
                                          <p:attrName>style.visibility</p:attrName>
                                        </p:attrNameLst>
                                      </p:cBhvr>
                                      <p:to>
                                        <p:strVal val="visible"/>
                                      </p:to>
                                    </p:set>
                                    <p:anim calcmode="lin" valueType="num">
                                      <p:cBhvr additive="base">
                                        <p:cTn id="62" dur="150" fill="hold"/>
                                        <p:tgtEl>
                                          <p:spTgt spid="6">
                                            <p:graphicEl>
                                              <a:chart seriesIdx="0" categoryIdx="10" bldStep="ptInSeries"/>
                                            </p:graphicEl>
                                          </p:spTgt>
                                        </p:tgtEl>
                                        <p:attrNameLst>
                                          <p:attrName>ppt_x</p:attrName>
                                        </p:attrNameLst>
                                      </p:cBhvr>
                                      <p:tavLst>
                                        <p:tav tm="0">
                                          <p:val>
                                            <p:strVal val="0-#ppt_w/2"/>
                                          </p:val>
                                        </p:tav>
                                        <p:tav tm="100000">
                                          <p:val>
                                            <p:strVal val="#ppt_x"/>
                                          </p:val>
                                        </p:tav>
                                      </p:tavLst>
                                    </p:anim>
                                    <p:anim calcmode="lin" valueType="num">
                                      <p:cBhvr additive="base">
                                        <p:cTn id="63" dur="150" fill="hold"/>
                                        <p:tgtEl>
                                          <p:spTgt spid="6">
                                            <p:graphicEl>
                                              <a:chart seriesIdx="0" categoryIdx="10" bldStep="ptInSeries"/>
                                            </p:graphicEl>
                                          </p:spTgt>
                                        </p:tgtEl>
                                        <p:attrNameLst>
                                          <p:attrName>ppt_y</p:attrName>
                                        </p:attrNameLst>
                                      </p:cBhvr>
                                      <p:tavLst>
                                        <p:tav tm="0">
                                          <p:val>
                                            <p:strVal val="#ppt_y"/>
                                          </p:val>
                                        </p:tav>
                                        <p:tav tm="100000">
                                          <p:val>
                                            <p:strVal val="#ppt_y"/>
                                          </p:val>
                                        </p:tav>
                                      </p:tavLst>
                                    </p:anim>
                                  </p:childTnLst>
                                </p:cTn>
                              </p:par>
                            </p:childTnLst>
                          </p:cTn>
                        </p:par>
                        <p:par>
                          <p:cTn id="64" fill="hold">
                            <p:stCondLst>
                              <p:cond delay="1800"/>
                            </p:stCondLst>
                            <p:childTnLst>
                              <p:par>
                                <p:cTn id="65" presetID="2" presetClass="entr" presetSubtype="8" fill="hold" grpId="0" nodeType="afterEffect">
                                  <p:stCondLst>
                                    <p:cond delay="0"/>
                                  </p:stCondLst>
                                  <p:childTnLst>
                                    <p:set>
                                      <p:cBhvr>
                                        <p:cTn id="66" dur="1" fill="hold">
                                          <p:stCondLst>
                                            <p:cond delay="0"/>
                                          </p:stCondLst>
                                        </p:cTn>
                                        <p:tgtEl>
                                          <p:spTgt spid="6">
                                            <p:graphicEl>
                                              <a:chart seriesIdx="0" categoryIdx="11" bldStep="ptInSeries"/>
                                            </p:graphicEl>
                                          </p:spTgt>
                                        </p:tgtEl>
                                        <p:attrNameLst>
                                          <p:attrName>style.visibility</p:attrName>
                                        </p:attrNameLst>
                                      </p:cBhvr>
                                      <p:to>
                                        <p:strVal val="visible"/>
                                      </p:to>
                                    </p:set>
                                    <p:anim calcmode="lin" valueType="num">
                                      <p:cBhvr additive="base">
                                        <p:cTn id="67" dur="150" fill="hold"/>
                                        <p:tgtEl>
                                          <p:spTgt spid="6">
                                            <p:graphicEl>
                                              <a:chart seriesIdx="0" categoryIdx="11" bldStep="ptInSeries"/>
                                            </p:graphicEl>
                                          </p:spTgt>
                                        </p:tgtEl>
                                        <p:attrNameLst>
                                          <p:attrName>ppt_x</p:attrName>
                                        </p:attrNameLst>
                                      </p:cBhvr>
                                      <p:tavLst>
                                        <p:tav tm="0">
                                          <p:val>
                                            <p:strVal val="0-#ppt_w/2"/>
                                          </p:val>
                                        </p:tav>
                                        <p:tav tm="100000">
                                          <p:val>
                                            <p:strVal val="#ppt_x"/>
                                          </p:val>
                                        </p:tav>
                                      </p:tavLst>
                                    </p:anim>
                                    <p:anim calcmode="lin" valueType="num">
                                      <p:cBhvr additive="base">
                                        <p:cTn id="68" dur="150" fill="hold"/>
                                        <p:tgtEl>
                                          <p:spTgt spid="6">
                                            <p:graphicEl>
                                              <a:chart seriesIdx="0" categoryIdx="11" bldStep="ptInSeries"/>
                                            </p:graphicEl>
                                          </p:spTgt>
                                        </p:tgtEl>
                                        <p:attrNameLst>
                                          <p:attrName>ppt_y</p:attrName>
                                        </p:attrNameLst>
                                      </p:cBhvr>
                                      <p:tavLst>
                                        <p:tav tm="0">
                                          <p:val>
                                            <p:strVal val="#ppt_y"/>
                                          </p:val>
                                        </p:tav>
                                        <p:tav tm="100000">
                                          <p:val>
                                            <p:strVal val="#ppt_y"/>
                                          </p:val>
                                        </p:tav>
                                      </p:tavLst>
                                    </p:anim>
                                  </p:childTnLst>
                                </p:cTn>
                              </p:par>
                            </p:childTnLst>
                          </p:cTn>
                        </p:par>
                        <p:par>
                          <p:cTn id="69" fill="hold">
                            <p:stCondLst>
                              <p:cond delay="1950"/>
                            </p:stCondLst>
                            <p:childTnLst>
                              <p:par>
                                <p:cTn id="70" presetID="2" presetClass="entr" presetSubtype="8" fill="hold" grpId="0" nodeType="afterEffect">
                                  <p:stCondLst>
                                    <p:cond delay="0"/>
                                  </p:stCondLst>
                                  <p:childTnLst>
                                    <p:set>
                                      <p:cBhvr>
                                        <p:cTn id="71" dur="1" fill="hold">
                                          <p:stCondLst>
                                            <p:cond delay="0"/>
                                          </p:stCondLst>
                                        </p:cTn>
                                        <p:tgtEl>
                                          <p:spTgt spid="6">
                                            <p:graphicEl>
                                              <a:chart seriesIdx="0" categoryIdx="12" bldStep="ptInSeries"/>
                                            </p:graphicEl>
                                          </p:spTgt>
                                        </p:tgtEl>
                                        <p:attrNameLst>
                                          <p:attrName>style.visibility</p:attrName>
                                        </p:attrNameLst>
                                      </p:cBhvr>
                                      <p:to>
                                        <p:strVal val="visible"/>
                                      </p:to>
                                    </p:set>
                                    <p:anim calcmode="lin" valueType="num">
                                      <p:cBhvr additive="base">
                                        <p:cTn id="72" dur="150" fill="hold"/>
                                        <p:tgtEl>
                                          <p:spTgt spid="6">
                                            <p:graphicEl>
                                              <a:chart seriesIdx="0" categoryIdx="12" bldStep="ptInSeries"/>
                                            </p:graphicEl>
                                          </p:spTgt>
                                        </p:tgtEl>
                                        <p:attrNameLst>
                                          <p:attrName>ppt_x</p:attrName>
                                        </p:attrNameLst>
                                      </p:cBhvr>
                                      <p:tavLst>
                                        <p:tav tm="0">
                                          <p:val>
                                            <p:strVal val="0-#ppt_w/2"/>
                                          </p:val>
                                        </p:tav>
                                        <p:tav tm="100000">
                                          <p:val>
                                            <p:strVal val="#ppt_x"/>
                                          </p:val>
                                        </p:tav>
                                      </p:tavLst>
                                    </p:anim>
                                    <p:anim calcmode="lin" valueType="num">
                                      <p:cBhvr additive="base">
                                        <p:cTn id="73" dur="150" fill="hold"/>
                                        <p:tgtEl>
                                          <p:spTgt spid="6">
                                            <p:graphicEl>
                                              <a:chart seriesIdx="0" categoryIdx="12" bldStep="ptInSeries"/>
                                            </p:graphicEl>
                                          </p:spTgt>
                                        </p:tgtEl>
                                        <p:attrNameLst>
                                          <p:attrName>ppt_y</p:attrName>
                                        </p:attrNameLst>
                                      </p:cBhvr>
                                      <p:tavLst>
                                        <p:tav tm="0">
                                          <p:val>
                                            <p:strVal val="#ppt_y"/>
                                          </p:val>
                                        </p:tav>
                                        <p:tav tm="100000">
                                          <p:val>
                                            <p:strVal val="#ppt_y"/>
                                          </p:val>
                                        </p:tav>
                                      </p:tavLst>
                                    </p:anim>
                                  </p:childTnLst>
                                </p:cTn>
                              </p:par>
                            </p:childTnLst>
                          </p:cTn>
                        </p:par>
                        <p:par>
                          <p:cTn id="74" fill="hold">
                            <p:stCondLst>
                              <p:cond delay="2100"/>
                            </p:stCondLst>
                            <p:childTnLst>
                              <p:par>
                                <p:cTn id="75" presetID="2" presetClass="entr" presetSubtype="8" fill="hold" grpId="0" nodeType="afterEffect">
                                  <p:stCondLst>
                                    <p:cond delay="0"/>
                                  </p:stCondLst>
                                  <p:childTnLst>
                                    <p:set>
                                      <p:cBhvr>
                                        <p:cTn id="76" dur="1" fill="hold">
                                          <p:stCondLst>
                                            <p:cond delay="0"/>
                                          </p:stCondLst>
                                        </p:cTn>
                                        <p:tgtEl>
                                          <p:spTgt spid="6">
                                            <p:graphicEl>
                                              <a:chart seriesIdx="0" categoryIdx="13" bldStep="ptInSeries"/>
                                            </p:graphicEl>
                                          </p:spTgt>
                                        </p:tgtEl>
                                        <p:attrNameLst>
                                          <p:attrName>style.visibility</p:attrName>
                                        </p:attrNameLst>
                                      </p:cBhvr>
                                      <p:to>
                                        <p:strVal val="visible"/>
                                      </p:to>
                                    </p:set>
                                    <p:anim calcmode="lin" valueType="num">
                                      <p:cBhvr additive="base">
                                        <p:cTn id="77" dur="150" fill="hold"/>
                                        <p:tgtEl>
                                          <p:spTgt spid="6">
                                            <p:graphicEl>
                                              <a:chart seriesIdx="0" categoryIdx="13" bldStep="ptInSeries"/>
                                            </p:graphicEl>
                                          </p:spTgt>
                                        </p:tgtEl>
                                        <p:attrNameLst>
                                          <p:attrName>ppt_x</p:attrName>
                                        </p:attrNameLst>
                                      </p:cBhvr>
                                      <p:tavLst>
                                        <p:tav tm="0">
                                          <p:val>
                                            <p:strVal val="0-#ppt_w/2"/>
                                          </p:val>
                                        </p:tav>
                                        <p:tav tm="100000">
                                          <p:val>
                                            <p:strVal val="#ppt_x"/>
                                          </p:val>
                                        </p:tav>
                                      </p:tavLst>
                                    </p:anim>
                                    <p:anim calcmode="lin" valueType="num">
                                      <p:cBhvr additive="base">
                                        <p:cTn id="78" dur="150" fill="hold"/>
                                        <p:tgtEl>
                                          <p:spTgt spid="6">
                                            <p:graphicEl>
                                              <a:chart seriesIdx="0" categoryIdx="13" bldStep="ptInSeries"/>
                                            </p:graphicEl>
                                          </p:spTgt>
                                        </p:tgtEl>
                                        <p:attrNameLst>
                                          <p:attrName>ppt_y</p:attrName>
                                        </p:attrNameLst>
                                      </p:cBhvr>
                                      <p:tavLst>
                                        <p:tav tm="0">
                                          <p:val>
                                            <p:strVal val="#ppt_y"/>
                                          </p:val>
                                        </p:tav>
                                        <p:tav tm="100000">
                                          <p:val>
                                            <p:strVal val="#ppt_y"/>
                                          </p:val>
                                        </p:tav>
                                      </p:tavLst>
                                    </p:anim>
                                  </p:childTnLst>
                                </p:cTn>
                              </p:par>
                            </p:childTnLst>
                          </p:cTn>
                        </p:par>
                        <p:par>
                          <p:cTn id="79" fill="hold">
                            <p:stCondLst>
                              <p:cond delay="2250"/>
                            </p:stCondLst>
                            <p:childTnLst>
                              <p:par>
                                <p:cTn id="80" presetID="2" presetClass="entr" presetSubtype="8" fill="hold" grpId="0" nodeType="afterEffect">
                                  <p:stCondLst>
                                    <p:cond delay="0"/>
                                  </p:stCondLst>
                                  <p:childTnLst>
                                    <p:set>
                                      <p:cBhvr>
                                        <p:cTn id="81" dur="1" fill="hold">
                                          <p:stCondLst>
                                            <p:cond delay="0"/>
                                          </p:stCondLst>
                                        </p:cTn>
                                        <p:tgtEl>
                                          <p:spTgt spid="6">
                                            <p:graphicEl>
                                              <a:chart seriesIdx="0" categoryIdx="14" bldStep="ptInSeries"/>
                                            </p:graphicEl>
                                          </p:spTgt>
                                        </p:tgtEl>
                                        <p:attrNameLst>
                                          <p:attrName>style.visibility</p:attrName>
                                        </p:attrNameLst>
                                      </p:cBhvr>
                                      <p:to>
                                        <p:strVal val="visible"/>
                                      </p:to>
                                    </p:set>
                                    <p:anim calcmode="lin" valueType="num">
                                      <p:cBhvr additive="base">
                                        <p:cTn id="82" dur="150" fill="hold"/>
                                        <p:tgtEl>
                                          <p:spTgt spid="6">
                                            <p:graphicEl>
                                              <a:chart seriesIdx="0" categoryIdx="14" bldStep="ptInSeries"/>
                                            </p:graphicEl>
                                          </p:spTgt>
                                        </p:tgtEl>
                                        <p:attrNameLst>
                                          <p:attrName>ppt_x</p:attrName>
                                        </p:attrNameLst>
                                      </p:cBhvr>
                                      <p:tavLst>
                                        <p:tav tm="0">
                                          <p:val>
                                            <p:strVal val="0-#ppt_w/2"/>
                                          </p:val>
                                        </p:tav>
                                        <p:tav tm="100000">
                                          <p:val>
                                            <p:strVal val="#ppt_x"/>
                                          </p:val>
                                        </p:tav>
                                      </p:tavLst>
                                    </p:anim>
                                    <p:anim calcmode="lin" valueType="num">
                                      <p:cBhvr additive="base">
                                        <p:cTn id="83" dur="150" fill="hold"/>
                                        <p:tgtEl>
                                          <p:spTgt spid="6">
                                            <p:graphicEl>
                                              <a:chart seriesIdx="0" categoryIdx="14" bldStep="ptInSeries"/>
                                            </p:graphicEl>
                                          </p:spTgt>
                                        </p:tgtEl>
                                        <p:attrNameLst>
                                          <p:attrName>ppt_y</p:attrName>
                                        </p:attrNameLst>
                                      </p:cBhvr>
                                      <p:tavLst>
                                        <p:tav tm="0">
                                          <p:val>
                                            <p:strVal val="#ppt_y"/>
                                          </p:val>
                                        </p:tav>
                                        <p:tav tm="100000">
                                          <p:val>
                                            <p:strVal val="#ppt_y"/>
                                          </p:val>
                                        </p:tav>
                                      </p:tavLst>
                                    </p:anim>
                                  </p:childTnLst>
                                </p:cTn>
                              </p:par>
                            </p:childTnLst>
                          </p:cTn>
                        </p:par>
                        <p:par>
                          <p:cTn id="84" fill="hold">
                            <p:stCondLst>
                              <p:cond delay="2400"/>
                            </p:stCondLst>
                            <p:childTnLst>
                              <p:par>
                                <p:cTn id="85" presetID="2" presetClass="entr" presetSubtype="8" fill="hold" grpId="0" nodeType="afterEffect">
                                  <p:stCondLst>
                                    <p:cond delay="0"/>
                                  </p:stCondLst>
                                  <p:childTnLst>
                                    <p:set>
                                      <p:cBhvr>
                                        <p:cTn id="86" dur="1" fill="hold">
                                          <p:stCondLst>
                                            <p:cond delay="0"/>
                                          </p:stCondLst>
                                        </p:cTn>
                                        <p:tgtEl>
                                          <p:spTgt spid="6">
                                            <p:graphicEl>
                                              <a:chart seriesIdx="0" categoryIdx="15" bldStep="ptInSeries"/>
                                            </p:graphicEl>
                                          </p:spTgt>
                                        </p:tgtEl>
                                        <p:attrNameLst>
                                          <p:attrName>style.visibility</p:attrName>
                                        </p:attrNameLst>
                                      </p:cBhvr>
                                      <p:to>
                                        <p:strVal val="visible"/>
                                      </p:to>
                                    </p:set>
                                    <p:anim calcmode="lin" valueType="num">
                                      <p:cBhvr additive="base">
                                        <p:cTn id="87" dur="150" fill="hold"/>
                                        <p:tgtEl>
                                          <p:spTgt spid="6">
                                            <p:graphicEl>
                                              <a:chart seriesIdx="0" categoryIdx="15" bldStep="ptInSeries"/>
                                            </p:graphicEl>
                                          </p:spTgt>
                                        </p:tgtEl>
                                        <p:attrNameLst>
                                          <p:attrName>ppt_x</p:attrName>
                                        </p:attrNameLst>
                                      </p:cBhvr>
                                      <p:tavLst>
                                        <p:tav tm="0">
                                          <p:val>
                                            <p:strVal val="0-#ppt_w/2"/>
                                          </p:val>
                                        </p:tav>
                                        <p:tav tm="100000">
                                          <p:val>
                                            <p:strVal val="#ppt_x"/>
                                          </p:val>
                                        </p:tav>
                                      </p:tavLst>
                                    </p:anim>
                                    <p:anim calcmode="lin" valueType="num">
                                      <p:cBhvr additive="base">
                                        <p:cTn id="88" dur="150" fill="hold"/>
                                        <p:tgtEl>
                                          <p:spTgt spid="6">
                                            <p:graphicEl>
                                              <a:chart seriesIdx="0" categoryIdx="15" bldStep="ptInSeries"/>
                                            </p:graphicEl>
                                          </p:spTgt>
                                        </p:tgtEl>
                                        <p:attrNameLst>
                                          <p:attrName>ppt_y</p:attrName>
                                        </p:attrNameLst>
                                      </p:cBhvr>
                                      <p:tavLst>
                                        <p:tav tm="0">
                                          <p:val>
                                            <p:strVal val="#ppt_y"/>
                                          </p:val>
                                        </p:tav>
                                        <p:tav tm="100000">
                                          <p:val>
                                            <p:strVal val="#ppt_y"/>
                                          </p:val>
                                        </p:tav>
                                      </p:tavLst>
                                    </p:anim>
                                  </p:childTnLst>
                                </p:cTn>
                              </p:par>
                            </p:childTnLst>
                          </p:cTn>
                        </p:par>
                        <p:par>
                          <p:cTn id="89" fill="hold">
                            <p:stCondLst>
                              <p:cond delay="2550"/>
                            </p:stCondLst>
                            <p:childTnLst>
                              <p:par>
                                <p:cTn id="90" presetID="2" presetClass="entr" presetSubtype="8" fill="hold" grpId="0" nodeType="afterEffect">
                                  <p:stCondLst>
                                    <p:cond delay="0"/>
                                  </p:stCondLst>
                                  <p:childTnLst>
                                    <p:set>
                                      <p:cBhvr>
                                        <p:cTn id="91" dur="1" fill="hold">
                                          <p:stCondLst>
                                            <p:cond delay="0"/>
                                          </p:stCondLst>
                                        </p:cTn>
                                        <p:tgtEl>
                                          <p:spTgt spid="6">
                                            <p:graphicEl>
                                              <a:chart seriesIdx="0" categoryIdx="16" bldStep="ptInSeries"/>
                                            </p:graphicEl>
                                          </p:spTgt>
                                        </p:tgtEl>
                                        <p:attrNameLst>
                                          <p:attrName>style.visibility</p:attrName>
                                        </p:attrNameLst>
                                      </p:cBhvr>
                                      <p:to>
                                        <p:strVal val="visible"/>
                                      </p:to>
                                    </p:set>
                                    <p:anim calcmode="lin" valueType="num">
                                      <p:cBhvr additive="base">
                                        <p:cTn id="92" dur="150" fill="hold"/>
                                        <p:tgtEl>
                                          <p:spTgt spid="6">
                                            <p:graphicEl>
                                              <a:chart seriesIdx="0" categoryIdx="16" bldStep="ptInSeries"/>
                                            </p:graphicEl>
                                          </p:spTgt>
                                        </p:tgtEl>
                                        <p:attrNameLst>
                                          <p:attrName>ppt_x</p:attrName>
                                        </p:attrNameLst>
                                      </p:cBhvr>
                                      <p:tavLst>
                                        <p:tav tm="0">
                                          <p:val>
                                            <p:strVal val="0-#ppt_w/2"/>
                                          </p:val>
                                        </p:tav>
                                        <p:tav tm="100000">
                                          <p:val>
                                            <p:strVal val="#ppt_x"/>
                                          </p:val>
                                        </p:tav>
                                      </p:tavLst>
                                    </p:anim>
                                    <p:anim calcmode="lin" valueType="num">
                                      <p:cBhvr additive="base">
                                        <p:cTn id="93" dur="150" fill="hold"/>
                                        <p:tgtEl>
                                          <p:spTgt spid="6">
                                            <p:graphicEl>
                                              <a:chart seriesIdx="0" categoryIdx="16" bldStep="ptInSeries"/>
                                            </p:graphicEl>
                                          </p:spTgt>
                                        </p:tgtEl>
                                        <p:attrNameLst>
                                          <p:attrName>ppt_y</p:attrName>
                                        </p:attrNameLst>
                                      </p:cBhvr>
                                      <p:tavLst>
                                        <p:tav tm="0">
                                          <p:val>
                                            <p:strVal val="#ppt_y"/>
                                          </p:val>
                                        </p:tav>
                                        <p:tav tm="100000">
                                          <p:val>
                                            <p:strVal val="#ppt_y"/>
                                          </p:val>
                                        </p:tav>
                                      </p:tavLst>
                                    </p:anim>
                                  </p:childTnLst>
                                </p:cTn>
                              </p:par>
                            </p:childTnLst>
                          </p:cTn>
                        </p:par>
                        <p:par>
                          <p:cTn id="94" fill="hold">
                            <p:stCondLst>
                              <p:cond delay="2700"/>
                            </p:stCondLst>
                            <p:childTnLst>
                              <p:par>
                                <p:cTn id="95" presetID="2" presetClass="entr" presetSubtype="8" fill="hold" grpId="0" nodeType="afterEffect">
                                  <p:stCondLst>
                                    <p:cond delay="0"/>
                                  </p:stCondLst>
                                  <p:childTnLst>
                                    <p:set>
                                      <p:cBhvr>
                                        <p:cTn id="96" dur="1" fill="hold">
                                          <p:stCondLst>
                                            <p:cond delay="0"/>
                                          </p:stCondLst>
                                        </p:cTn>
                                        <p:tgtEl>
                                          <p:spTgt spid="6">
                                            <p:graphicEl>
                                              <a:chart seriesIdx="0" categoryIdx="17" bldStep="ptInSeries"/>
                                            </p:graphicEl>
                                          </p:spTgt>
                                        </p:tgtEl>
                                        <p:attrNameLst>
                                          <p:attrName>style.visibility</p:attrName>
                                        </p:attrNameLst>
                                      </p:cBhvr>
                                      <p:to>
                                        <p:strVal val="visible"/>
                                      </p:to>
                                    </p:set>
                                    <p:anim calcmode="lin" valueType="num">
                                      <p:cBhvr additive="base">
                                        <p:cTn id="97" dur="150" fill="hold"/>
                                        <p:tgtEl>
                                          <p:spTgt spid="6">
                                            <p:graphicEl>
                                              <a:chart seriesIdx="0" categoryIdx="17" bldStep="ptInSeries"/>
                                            </p:graphicEl>
                                          </p:spTgt>
                                        </p:tgtEl>
                                        <p:attrNameLst>
                                          <p:attrName>ppt_x</p:attrName>
                                        </p:attrNameLst>
                                      </p:cBhvr>
                                      <p:tavLst>
                                        <p:tav tm="0">
                                          <p:val>
                                            <p:strVal val="0-#ppt_w/2"/>
                                          </p:val>
                                        </p:tav>
                                        <p:tav tm="100000">
                                          <p:val>
                                            <p:strVal val="#ppt_x"/>
                                          </p:val>
                                        </p:tav>
                                      </p:tavLst>
                                    </p:anim>
                                    <p:anim calcmode="lin" valueType="num">
                                      <p:cBhvr additive="base">
                                        <p:cTn id="98" dur="150" fill="hold"/>
                                        <p:tgtEl>
                                          <p:spTgt spid="6">
                                            <p:graphicEl>
                                              <a:chart seriesIdx="0" categoryIdx="17" bldStep="ptInSeries"/>
                                            </p:graphicEl>
                                          </p:spTgt>
                                        </p:tgtEl>
                                        <p:attrNameLst>
                                          <p:attrName>ppt_y</p:attrName>
                                        </p:attrNameLst>
                                      </p:cBhvr>
                                      <p:tavLst>
                                        <p:tav tm="0">
                                          <p:val>
                                            <p:strVal val="#ppt_y"/>
                                          </p:val>
                                        </p:tav>
                                        <p:tav tm="100000">
                                          <p:val>
                                            <p:strVal val="#ppt_y"/>
                                          </p:val>
                                        </p:tav>
                                      </p:tavLst>
                                    </p:anim>
                                  </p:childTnLst>
                                </p:cTn>
                              </p:par>
                            </p:childTnLst>
                          </p:cTn>
                        </p:par>
                        <p:par>
                          <p:cTn id="99" fill="hold">
                            <p:stCondLst>
                              <p:cond delay="2850"/>
                            </p:stCondLst>
                            <p:childTnLst>
                              <p:par>
                                <p:cTn id="100" presetID="2" presetClass="entr" presetSubtype="8" fill="hold" grpId="0" nodeType="afterEffect">
                                  <p:stCondLst>
                                    <p:cond delay="0"/>
                                  </p:stCondLst>
                                  <p:childTnLst>
                                    <p:set>
                                      <p:cBhvr>
                                        <p:cTn id="101" dur="1" fill="hold">
                                          <p:stCondLst>
                                            <p:cond delay="0"/>
                                          </p:stCondLst>
                                        </p:cTn>
                                        <p:tgtEl>
                                          <p:spTgt spid="6">
                                            <p:graphicEl>
                                              <a:chart seriesIdx="0" categoryIdx="18" bldStep="ptInSeries"/>
                                            </p:graphicEl>
                                          </p:spTgt>
                                        </p:tgtEl>
                                        <p:attrNameLst>
                                          <p:attrName>style.visibility</p:attrName>
                                        </p:attrNameLst>
                                      </p:cBhvr>
                                      <p:to>
                                        <p:strVal val="visible"/>
                                      </p:to>
                                    </p:set>
                                    <p:anim calcmode="lin" valueType="num">
                                      <p:cBhvr additive="base">
                                        <p:cTn id="102" dur="150" fill="hold"/>
                                        <p:tgtEl>
                                          <p:spTgt spid="6">
                                            <p:graphicEl>
                                              <a:chart seriesIdx="0" categoryIdx="18" bldStep="ptInSeries"/>
                                            </p:graphicEl>
                                          </p:spTgt>
                                        </p:tgtEl>
                                        <p:attrNameLst>
                                          <p:attrName>ppt_x</p:attrName>
                                        </p:attrNameLst>
                                      </p:cBhvr>
                                      <p:tavLst>
                                        <p:tav tm="0">
                                          <p:val>
                                            <p:strVal val="0-#ppt_w/2"/>
                                          </p:val>
                                        </p:tav>
                                        <p:tav tm="100000">
                                          <p:val>
                                            <p:strVal val="#ppt_x"/>
                                          </p:val>
                                        </p:tav>
                                      </p:tavLst>
                                    </p:anim>
                                    <p:anim calcmode="lin" valueType="num">
                                      <p:cBhvr additive="base">
                                        <p:cTn id="103" dur="150" fill="hold"/>
                                        <p:tgtEl>
                                          <p:spTgt spid="6">
                                            <p:graphicEl>
                                              <a:chart seriesIdx="0" categoryIdx="18" bldStep="ptInSeries"/>
                                            </p:graphicEl>
                                          </p:spTgt>
                                        </p:tgtEl>
                                        <p:attrNameLst>
                                          <p:attrName>ppt_y</p:attrName>
                                        </p:attrNameLst>
                                      </p:cBhvr>
                                      <p:tavLst>
                                        <p:tav tm="0">
                                          <p:val>
                                            <p:strVal val="#ppt_y"/>
                                          </p:val>
                                        </p:tav>
                                        <p:tav tm="100000">
                                          <p:val>
                                            <p:strVal val="#ppt_y"/>
                                          </p:val>
                                        </p:tav>
                                      </p:tavLst>
                                    </p:anim>
                                  </p:childTnLst>
                                </p:cTn>
                              </p:par>
                            </p:childTnLst>
                          </p:cTn>
                        </p:par>
                        <p:par>
                          <p:cTn id="104" fill="hold">
                            <p:stCondLst>
                              <p:cond delay="3000"/>
                            </p:stCondLst>
                            <p:childTnLst>
                              <p:par>
                                <p:cTn id="105" presetID="2" presetClass="entr" presetSubtype="8" fill="hold" grpId="0" nodeType="afterEffect">
                                  <p:stCondLst>
                                    <p:cond delay="0"/>
                                  </p:stCondLst>
                                  <p:childTnLst>
                                    <p:set>
                                      <p:cBhvr>
                                        <p:cTn id="106" dur="1" fill="hold">
                                          <p:stCondLst>
                                            <p:cond delay="0"/>
                                          </p:stCondLst>
                                        </p:cTn>
                                        <p:tgtEl>
                                          <p:spTgt spid="6">
                                            <p:graphicEl>
                                              <a:chart seriesIdx="0" categoryIdx="19" bldStep="ptInSeries"/>
                                            </p:graphicEl>
                                          </p:spTgt>
                                        </p:tgtEl>
                                        <p:attrNameLst>
                                          <p:attrName>style.visibility</p:attrName>
                                        </p:attrNameLst>
                                      </p:cBhvr>
                                      <p:to>
                                        <p:strVal val="visible"/>
                                      </p:to>
                                    </p:set>
                                    <p:anim calcmode="lin" valueType="num">
                                      <p:cBhvr additive="base">
                                        <p:cTn id="107" dur="150" fill="hold"/>
                                        <p:tgtEl>
                                          <p:spTgt spid="6">
                                            <p:graphicEl>
                                              <a:chart seriesIdx="0" categoryIdx="19" bldStep="ptInSeries"/>
                                            </p:graphicEl>
                                          </p:spTgt>
                                        </p:tgtEl>
                                        <p:attrNameLst>
                                          <p:attrName>ppt_x</p:attrName>
                                        </p:attrNameLst>
                                      </p:cBhvr>
                                      <p:tavLst>
                                        <p:tav tm="0">
                                          <p:val>
                                            <p:strVal val="0-#ppt_w/2"/>
                                          </p:val>
                                        </p:tav>
                                        <p:tav tm="100000">
                                          <p:val>
                                            <p:strVal val="#ppt_x"/>
                                          </p:val>
                                        </p:tav>
                                      </p:tavLst>
                                    </p:anim>
                                    <p:anim calcmode="lin" valueType="num">
                                      <p:cBhvr additive="base">
                                        <p:cTn id="108" dur="150" fill="hold"/>
                                        <p:tgtEl>
                                          <p:spTgt spid="6">
                                            <p:graphicEl>
                                              <a:chart seriesIdx="0" categoryIdx="19" bldStep="ptInSeries"/>
                                            </p:graphicEl>
                                          </p:spTgt>
                                        </p:tgtEl>
                                        <p:attrNameLst>
                                          <p:attrName>ppt_y</p:attrName>
                                        </p:attrNameLst>
                                      </p:cBhvr>
                                      <p:tavLst>
                                        <p:tav tm="0">
                                          <p:val>
                                            <p:strVal val="#ppt_y"/>
                                          </p:val>
                                        </p:tav>
                                        <p:tav tm="100000">
                                          <p:val>
                                            <p:strVal val="#ppt_y"/>
                                          </p:val>
                                        </p:tav>
                                      </p:tavLst>
                                    </p:anim>
                                  </p:childTnLst>
                                </p:cTn>
                              </p:par>
                            </p:childTnLst>
                          </p:cTn>
                        </p:par>
                        <p:par>
                          <p:cTn id="109" fill="hold">
                            <p:stCondLst>
                              <p:cond delay="3150"/>
                            </p:stCondLst>
                            <p:childTnLst>
                              <p:par>
                                <p:cTn id="110" presetID="2" presetClass="entr" presetSubtype="8" fill="hold" grpId="0" nodeType="afterEffect">
                                  <p:stCondLst>
                                    <p:cond delay="0"/>
                                  </p:stCondLst>
                                  <p:childTnLst>
                                    <p:set>
                                      <p:cBhvr>
                                        <p:cTn id="111" dur="1" fill="hold">
                                          <p:stCondLst>
                                            <p:cond delay="0"/>
                                          </p:stCondLst>
                                        </p:cTn>
                                        <p:tgtEl>
                                          <p:spTgt spid="6">
                                            <p:graphicEl>
                                              <a:chart seriesIdx="0" categoryIdx="20" bldStep="ptInSeries"/>
                                            </p:graphicEl>
                                          </p:spTgt>
                                        </p:tgtEl>
                                        <p:attrNameLst>
                                          <p:attrName>style.visibility</p:attrName>
                                        </p:attrNameLst>
                                      </p:cBhvr>
                                      <p:to>
                                        <p:strVal val="visible"/>
                                      </p:to>
                                    </p:set>
                                    <p:anim calcmode="lin" valueType="num">
                                      <p:cBhvr additive="base">
                                        <p:cTn id="112" dur="150" fill="hold"/>
                                        <p:tgtEl>
                                          <p:spTgt spid="6">
                                            <p:graphicEl>
                                              <a:chart seriesIdx="0" categoryIdx="20" bldStep="ptInSeries"/>
                                            </p:graphicEl>
                                          </p:spTgt>
                                        </p:tgtEl>
                                        <p:attrNameLst>
                                          <p:attrName>ppt_x</p:attrName>
                                        </p:attrNameLst>
                                      </p:cBhvr>
                                      <p:tavLst>
                                        <p:tav tm="0">
                                          <p:val>
                                            <p:strVal val="0-#ppt_w/2"/>
                                          </p:val>
                                        </p:tav>
                                        <p:tav tm="100000">
                                          <p:val>
                                            <p:strVal val="#ppt_x"/>
                                          </p:val>
                                        </p:tav>
                                      </p:tavLst>
                                    </p:anim>
                                    <p:anim calcmode="lin" valueType="num">
                                      <p:cBhvr additive="base">
                                        <p:cTn id="113" dur="150" fill="hold"/>
                                        <p:tgtEl>
                                          <p:spTgt spid="6">
                                            <p:graphicEl>
                                              <a:chart seriesIdx="0" categoryIdx="20" bldStep="ptInSeries"/>
                                            </p:graphicEl>
                                          </p:spTgt>
                                        </p:tgtEl>
                                        <p:attrNameLst>
                                          <p:attrName>ppt_y</p:attrName>
                                        </p:attrNameLst>
                                      </p:cBhvr>
                                      <p:tavLst>
                                        <p:tav tm="0">
                                          <p:val>
                                            <p:strVal val="#ppt_y"/>
                                          </p:val>
                                        </p:tav>
                                        <p:tav tm="100000">
                                          <p:val>
                                            <p:strVal val="#ppt_y"/>
                                          </p:val>
                                        </p:tav>
                                      </p:tavLst>
                                    </p:anim>
                                  </p:childTnLst>
                                </p:cTn>
                              </p:par>
                            </p:childTnLst>
                          </p:cTn>
                        </p:par>
                        <p:par>
                          <p:cTn id="114" fill="hold">
                            <p:stCondLst>
                              <p:cond delay="3300"/>
                            </p:stCondLst>
                            <p:childTnLst>
                              <p:par>
                                <p:cTn id="115" presetID="2" presetClass="entr" presetSubtype="8" fill="hold" grpId="0" nodeType="afterEffect">
                                  <p:stCondLst>
                                    <p:cond delay="0"/>
                                  </p:stCondLst>
                                  <p:childTnLst>
                                    <p:set>
                                      <p:cBhvr>
                                        <p:cTn id="116" dur="1" fill="hold">
                                          <p:stCondLst>
                                            <p:cond delay="0"/>
                                          </p:stCondLst>
                                        </p:cTn>
                                        <p:tgtEl>
                                          <p:spTgt spid="6">
                                            <p:graphicEl>
                                              <a:chart seriesIdx="0" categoryIdx="21" bldStep="ptInSeries"/>
                                            </p:graphicEl>
                                          </p:spTgt>
                                        </p:tgtEl>
                                        <p:attrNameLst>
                                          <p:attrName>style.visibility</p:attrName>
                                        </p:attrNameLst>
                                      </p:cBhvr>
                                      <p:to>
                                        <p:strVal val="visible"/>
                                      </p:to>
                                    </p:set>
                                    <p:anim calcmode="lin" valueType="num">
                                      <p:cBhvr additive="base">
                                        <p:cTn id="117" dur="150" fill="hold"/>
                                        <p:tgtEl>
                                          <p:spTgt spid="6">
                                            <p:graphicEl>
                                              <a:chart seriesIdx="0" categoryIdx="21" bldStep="ptInSeries"/>
                                            </p:graphicEl>
                                          </p:spTgt>
                                        </p:tgtEl>
                                        <p:attrNameLst>
                                          <p:attrName>ppt_x</p:attrName>
                                        </p:attrNameLst>
                                      </p:cBhvr>
                                      <p:tavLst>
                                        <p:tav tm="0">
                                          <p:val>
                                            <p:strVal val="0-#ppt_w/2"/>
                                          </p:val>
                                        </p:tav>
                                        <p:tav tm="100000">
                                          <p:val>
                                            <p:strVal val="#ppt_x"/>
                                          </p:val>
                                        </p:tav>
                                      </p:tavLst>
                                    </p:anim>
                                    <p:anim calcmode="lin" valueType="num">
                                      <p:cBhvr additive="base">
                                        <p:cTn id="118" dur="150" fill="hold"/>
                                        <p:tgtEl>
                                          <p:spTgt spid="6">
                                            <p:graphicEl>
                                              <a:chart seriesIdx="0" categoryIdx="21" bldStep="ptInSeries"/>
                                            </p:graphicEl>
                                          </p:spTgt>
                                        </p:tgtEl>
                                        <p:attrNameLst>
                                          <p:attrName>ppt_y</p:attrName>
                                        </p:attrNameLst>
                                      </p:cBhvr>
                                      <p:tavLst>
                                        <p:tav tm="0">
                                          <p:val>
                                            <p:strVal val="#ppt_y"/>
                                          </p:val>
                                        </p:tav>
                                        <p:tav tm="100000">
                                          <p:val>
                                            <p:strVal val="#ppt_y"/>
                                          </p:val>
                                        </p:tav>
                                      </p:tavLst>
                                    </p:anim>
                                  </p:childTnLst>
                                </p:cTn>
                              </p:par>
                            </p:childTnLst>
                          </p:cTn>
                        </p:par>
                        <p:par>
                          <p:cTn id="119" fill="hold">
                            <p:stCondLst>
                              <p:cond delay="3450"/>
                            </p:stCondLst>
                            <p:childTnLst>
                              <p:par>
                                <p:cTn id="120" presetID="2" presetClass="entr" presetSubtype="8" fill="hold" grpId="0" nodeType="afterEffect">
                                  <p:stCondLst>
                                    <p:cond delay="0"/>
                                  </p:stCondLst>
                                  <p:childTnLst>
                                    <p:set>
                                      <p:cBhvr>
                                        <p:cTn id="121" dur="1" fill="hold">
                                          <p:stCondLst>
                                            <p:cond delay="0"/>
                                          </p:stCondLst>
                                        </p:cTn>
                                        <p:tgtEl>
                                          <p:spTgt spid="6">
                                            <p:graphicEl>
                                              <a:chart seriesIdx="0" categoryIdx="22" bldStep="ptInSeries"/>
                                            </p:graphicEl>
                                          </p:spTgt>
                                        </p:tgtEl>
                                        <p:attrNameLst>
                                          <p:attrName>style.visibility</p:attrName>
                                        </p:attrNameLst>
                                      </p:cBhvr>
                                      <p:to>
                                        <p:strVal val="visible"/>
                                      </p:to>
                                    </p:set>
                                    <p:anim calcmode="lin" valueType="num">
                                      <p:cBhvr additive="base">
                                        <p:cTn id="122" dur="150" fill="hold"/>
                                        <p:tgtEl>
                                          <p:spTgt spid="6">
                                            <p:graphicEl>
                                              <a:chart seriesIdx="0" categoryIdx="22" bldStep="ptInSeries"/>
                                            </p:graphicEl>
                                          </p:spTgt>
                                        </p:tgtEl>
                                        <p:attrNameLst>
                                          <p:attrName>ppt_x</p:attrName>
                                        </p:attrNameLst>
                                      </p:cBhvr>
                                      <p:tavLst>
                                        <p:tav tm="0">
                                          <p:val>
                                            <p:strVal val="0-#ppt_w/2"/>
                                          </p:val>
                                        </p:tav>
                                        <p:tav tm="100000">
                                          <p:val>
                                            <p:strVal val="#ppt_x"/>
                                          </p:val>
                                        </p:tav>
                                      </p:tavLst>
                                    </p:anim>
                                    <p:anim calcmode="lin" valueType="num">
                                      <p:cBhvr additive="base">
                                        <p:cTn id="123" dur="150" fill="hold"/>
                                        <p:tgtEl>
                                          <p:spTgt spid="6">
                                            <p:graphicEl>
                                              <a:chart seriesIdx="0" categoryIdx="22" bldStep="ptInSeries"/>
                                            </p:graphicEl>
                                          </p:spTgt>
                                        </p:tgtEl>
                                        <p:attrNameLst>
                                          <p:attrName>ppt_y</p:attrName>
                                        </p:attrNameLst>
                                      </p:cBhvr>
                                      <p:tavLst>
                                        <p:tav tm="0">
                                          <p:val>
                                            <p:strVal val="#ppt_y"/>
                                          </p:val>
                                        </p:tav>
                                        <p:tav tm="100000">
                                          <p:val>
                                            <p:strVal val="#ppt_y"/>
                                          </p:val>
                                        </p:tav>
                                      </p:tavLst>
                                    </p:anim>
                                  </p:childTnLst>
                                </p:cTn>
                              </p:par>
                            </p:childTnLst>
                          </p:cTn>
                        </p:par>
                        <p:par>
                          <p:cTn id="124" fill="hold">
                            <p:stCondLst>
                              <p:cond delay="3600"/>
                            </p:stCondLst>
                            <p:childTnLst>
                              <p:par>
                                <p:cTn id="125" presetID="2" presetClass="entr" presetSubtype="8" fill="hold" grpId="0" nodeType="afterEffect">
                                  <p:stCondLst>
                                    <p:cond delay="0"/>
                                  </p:stCondLst>
                                  <p:childTnLst>
                                    <p:set>
                                      <p:cBhvr>
                                        <p:cTn id="126" dur="1" fill="hold">
                                          <p:stCondLst>
                                            <p:cond delay="0"/>
                                          </p:stCondLst>
                                        </p:cTn>
                                        <p:tgtEl>
                                          <p:spTgt spid="6">
                                            <p:graphicEl>
                                              <a:chart seriesIdx="0" categoryIdx="23" bldStep="ptInSeries"/>
                                            </p:graphicEl>
                                          </p:spTgt>
                                        </p:tgtEl>
                                        <p:attrNameLst>
                                          <p:attrName>style.visibility</p:attrName>
                                        </p:attrNameLst>
                                      </p:cBhvr>
                                      <p:to>
                                        <p:strVal val="visible"/>
                                      </p:to>
                                    </p:set>
                                    <p:anim calcmode="lin" valueType="num">
                                      <p:cBhvr additive="base">
                                        <p:cTn id="127" dur="150" fill="hold"/>
                                        <p:tgtEl>
                                          <p:spTgt spid="6">
                                            <p:graphicEl>
                                              <a:chart seriesIdx="0" categoryIdx="23" bldStep="ptInSeries"/>
                                            </p:graphicEl>
                                          </p:spTgt>
                                        </p:tgtEl>
                                        <p:attrNameLst>
                                          <p:attrName>ppt_x</p:attrName>
                                        </p:attrNameLst>
                                      </p:cBhvr>
                                      <p:tavLst>
                                        <p:tav tm="0">
                                          <p:val>
                                            <p:strVal val="0-#ppt_w/2"/>
                                          </p:val>
                                        </p:tav>
                                        <p:tav tm="100000">
                                          <p:val>
                                            <p:strVal val="#ppt_x"/>
                                          </p:val>
                                        </p:tav>
                                      </p:tavLst>
                                    </p:anim>
                                    <p:anim calcmode="lin" valueType="num">
                                      <p:cBhvr additive="base">
                                        <p:cTn id="128" dur="150" fill="hold"/>
                                        <p:tgtEl>
                                          <p:spTgt spid="6">
                                            <p:graphicEl>
                                              <a:chart seriesIdx="0" categoryIdx="23" bldStep="ptInSeries"/>
                                            </p:graphicEl>
                                          </p:spTgt>
                                        </p:tgtEl>
                                        <p:attrNameLst>
                                          <p:attrName>ppt_y</p:attrName>
                                        </p:attrNameLst>
                                      </p:cBhvr>
                                      <p:tavLst>
                                        <p:tav tm="0">
                                          <p:val>
                                            <p:strVal val="#ppt_y"/>
                                          </p:val>
                                        </p:tav>
                                        <p:tav tm="100000">
                                          <p:val>
                                            <p:strVal val="#ppt_y"/>
                                          </p:val>
                                        </p:tav>
                                      </p:tavLst>
                                    </p:anim>
                                  </p:childTnLst>
                                </p:cTn>
                              </p:par>
                            </p:childTnLst>
                          </p:cTn>
                        </p:par>
                        <p:par>
                          <p:cTn id="129" fill="hold">
                            <p:stCondLst>
                              <p:cond delay="3750"/>
                            </p:stCondLst>
                            <p:childTnLst>
                              <p:par>
                                <p:cTn id="130" presetID="2" presetClass="entr" presetSubtype="8" fill="hold" grpId="0" nodeType="afterEffect">
                                  <p:stCondLst>
                                    <p:cond delay="0"/>
                                  </p:stCondLst>
                                  <p:childTnLst>
                                    <p:set>
                                      <p:cBhvr>
                                        <p:cTn id="131" dur="1" fill="hold">
                                          <p:stCondLst>
                                            <p:cond delay="0"/>
                                          </p:stCondLst>
                                        </p:cTn>
                                        <p:tgtEl>
                                          <p:spTgt spid="6">
                                            <p:graphicEl>
                                              <a:chart seriesIdx="0" categoryIdx="24" bldStep="ptInSeries"/>
                                            </p:graphicEl>
                                          </p:spTgt>
                                        </p:tgtEl>
                                        <p:attrNameLst>
                                          <p:attrName>style.visibility</p:attrName>
                                        </p:attrNameLst>
                                      </p:cBhvr>
                                      <p:to>
                                        <p:strVal val="visible"/>
                                      </p:to>
                                    </p:set>
                                    <p:anim calcmode="lin" valueType="num">
                                      <p:cBhvr additive="base">
                                        <p:cTn id="132" dur="150" fill="hold"/>
                                        <p:tgtEl>
                                          <p:spTgt spid="6">
                                            <p:graphicEl>
                                              <a:chart seriesIdx="0" categoryIdx="24" bldStep="ptInSeries"/>
                                            </p:graphicEl>
                                          </p:spTgt>
                                        </p:tgtEl>
                                        <p:attrNameLst>
                                          <p:attrName>ppt_x</p:attrName>
                                        </p:attrNameLst>
                                      </p:cBhvr>
                                      <p:tavLst>
                                        <p:tav tm="0">
                                          <p:val>
                                            <p:strVal val="0-#ppt_w/2"/>
                                          </p:val>
                                        </p:tav>
                                        <p:tav tm="100000">
                                          <p:val>
                                            <p:strVal val="#ppt_x"/>
                                          </p:val>
                                        </p:tav>
                                      </p:tavLst>
                                    </p:anim>
                                    <p:anim calcmode="lin" valueType="num">
                                      <p:cBhvr additive="base">
                                        <p:cTn id="133" dur="150" fill="hold"/>
                                        <p:tgtEl>
                                          <p:spTgt spid="6">
                                            <p:graphicEl>
                                              <a:chart seriesIdx="0" categoryIdx="24" bldStep="ptInSeries"/>
                                            </p:graphicEl>
                                          </p:spTgt>
                                        </p:tgtEl>
                                        <p:attrNameLst>
                                          <p:attrName>ppt_y</p:attrName>
                                        </p:attrNameLst>
                                      </p:cBhvr>
                                      <p:tavLst>
                                        <p:tav tm="0">
                                          <p:val>
                                            <p:strVal val="#ppt_y"/>
                                          </p:val>
                                        </p:tav>
                                        <p:tav tm="100000">
                                          <p:val>
                                            <p:strVal val="#ppt_y"/>
                                          </p:val>
                                        </p:tav>
                                      </p:tavLst>
                                    </p:anim>
                                  </p:childTnLst>
                                </p:cTn>
                              </p:par>
                            </p:childTnLst>
                          </p:cTn>
                        </p:par>
                        <p:par>
                          <p:cTn id="134" fill="hold">
                            <p:stCondLst>
                              <p:cond delay="3900"/>
                            </p:stCondLst>
                            <p:childTnLst>
                              <p:par>
                                <p:cTn id="135" presetID="42" presetClass="entr" presetSubtype="0" fill="hold" grpId="0" nodeType="after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fade">
                                      <p:cBhvr>
                                        <p:cTn id="137" dur="1000"/>
                                        <p:tgtEl>
                                          <p:spTgt spid="5"/>
                                        </p:tgtEl>
                                      </p:cBhvr>
                                    </p:animEffect>
                                    <p:anim calcmode="lin" valueType="num">
                                      <p:cBhvr>
                                        <p:cTn id="138" dur="1000" fill="hold"/>
                                        <p:tgtEl>
                                          <p:spTgt spid="5"/>
                                        </p:tgtEl>
                                        <p:attrNameLst>
                                          <p:attrName>ppt_x</p:attrName>
                                        </p:attrNameLst>
                                      </p:cBhvr>
                                      <p:tavLst>
                                        <p:tav tm="0">
                                          <p:val>
                                            <p:strVal val="#ppt_x"/>
                                          </p:val>
                                        </p:tav>
                                        <p:tav tm="100000">
                                          <p:val>
                                            <p:strVal val="#ppt_x"/>
                                          </p:val>
                                        </p:tav>
                                      </p:tavLst>
                                    </p:anim>
                                    <p:anim calcmode="lin" valueType="num">
                                      <p:cBhvr>
                                        <p:cTn id="1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54</a:t>
            </a:fld>
            <a:endParaRPr lang="en-US" dirty="0"/>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3696627272"/>
              </p:ext>
            </p:extLst>
          </p:nvPr>
        </p:nvGraphicFramePr>
        <p:xfrm>
          <a:off x="279574" y="995881"/>
          <a:ext cx="8577281" cy="4795319"/>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446772" y="49770"/>
            <a:ext cx="8077249" cy="823913"/>
          </a:xfrm>
        </p:spPr>
        <p:txBody>
          <a:bodyPr>
            <a:normAutofit/>
          </a:bodyPr>
          <a:lstStyle/>
          <a:p>
            <a:r>
              <a:rPr lang="en-US" sz="3100" dirty="0" smtClean="0"/>
              <a:t>Urban Core:  Supply and Demand Forecast</a:t>
            </a:r>
            <a:endParaRPr lang="en-US" dirty="0"/>
          </a:p>
        </p:txBody>
      </p:sp>
    </p:spTree>
    <p:extLst>
      <p:ext uri="{BB962C8B-B14F-4D97-AF65-F5344CB8AC3E}">
        <p14:creationId xmlns:p14="http://schemas.microsoft.com/office/powerpoint/2010/main" val="143336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4" categoryIdx="0" bldStep="category"/>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9">
                                            <p:graphicEl>
                                              <a:chart seriesIdx="-4" categoryIdx="1" bldStep="category"/>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9">
                                            <p:graphicEl>
                                              <a:chart seriesIdx="-4" categoryIdx="2" bldStep="category"/>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9">
                                            <p:graphicEl>
                                              <a:chart seriesIdx="-4" categoryIdx="3" bldStep="category"/>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9">
                                            <p:graphicEl>
                                              <a:chart seriesIdx="-4" categoryIdx="4" bldStep="category"/>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9">
                                            <p:graphicEl>
                                              <a:chart seriesIdx="-4" categoryIdx="5" bldStep="category"/>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9">
                                            <p:graphicEl>
                                              <a:chart seriesIdx="-4" categoryIdx="6" bldStep="category"/>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1" nodeType="afterEffect">
                                  <p:stCondLst>
                                    <p:cond delay="0"/>
                                  </p:stCondLst>
                                  <p:childTnLst>
                                    <p:set>
                                      <p:cBhvr>
                                        <p:cTn id="30"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1" nodeType="afterEffect">
                                  <p:stCondLst>
                                    <p:cond delay="0"/>
                                  </p:stCondLst>
                                  <p:childTnLst>
                                    <p:set>
                                      <p:cBhvr>
                                        <p:cTn id="33" dur="1" fill="hold">
                                          <p:stCondLst>
                                            <p:cond delay="249"/>
                                          </p:stCondLst>
                                        </p:cTn>
                                        <p:tgtEl>
                                          <p:spTgt spid="9">
                                            <p:graphicEl>
                                              <a:chart seriesIdx="-4" categoryIdx="0" bldStep="category"/>
                                            </p:graphicEl>
                                          </p:spTgt>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1" nodeType="afterEffect">
                                  <p:stCondLst>
                                    <p:cond delay="0"/>
                                  </p:stCondLst>
                                  <p:childTnLst>
                                    <p:set>
                                      <p:cBhvr>
                                        <p:cTn id="36" dur="1" fill="hold">
                                          <p:stCondLst>
                                            <p:cond delay="249"/>
                                          </p:stCondLst>
                                        </p:cTn>
                                        <p:tgtEl>
                                          <p:spTgt spid="9">
                                            <p:graphicEl>
                                              <a:chart seriesIdx="-4" categoryIdx="1" bldStep="category"/>
                                            </p:graphicEl>
                                          </p:spTgt>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1" nodeType="afterEffect">
                                  <p:stCondLst>
                                    <p:cond delay="0"/>
                                  </p:stCondLst>
                                  <p:childTnLst>
                                    <p:set>
                                      <p:cBhvr>
                                        <p:cTn id="39" dur="1" fill="hold">
                                          <p:stCondLst>
                                            <p:cond delay="249"/>
                                          </p:stCondLst>
                                        </p:cTn>
                                        <p:tgtEl>
                                          <p:spTgt spid="9">
                                            <p:graphicEl>
                                              <a:chart seriesIdx="-4" categoryIdx="2" bldStep="category"/>
                                            </p:graphicEl>
                                          </p:spTgt>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1" nodeType="afterEffect">
                                  <p:stCondLst>
                                    <p:cond delay="0"/>
                                  </p:stCondLst>
                                  <p:childTnLst>
                                    <p:set>
                                      <p:cBhvr>
                                        <p:cTn id="42" dur="1" fill="hold">
                                          <p:stCondLst>
                                            <p:cond delay="249"/>
                                          </p:stCondLst>
                                        </p:cTn>
                                        <p:tgtEl>
                                          <p:spTgt spid="9">
                                            <p:graphicEl>
                                              <a:chart seriesIdx="-4" categoryIdx="3" bldStep="category"/>
                                            </p:graphicEl>
                                          </p:spTgt>
                                        </p:tgtEl>
                                        <p:attrNameLst>
                                          <p:attrName>style.visibility</p:attrName>
                                        </p:attrNameLst>
                                      </p:cBhvr>
                                      <p:to>
                                        <p:strVal val="visible"/>
                                      </p:to>
                                    </p:set>
                                  </p:childTnLst>
                                </p:cTn>
                              </p:par>
                            </p:childTnLst>
                          </p:cTn>
                        </p:par>
                        <p:par>
                          <p:cTn id="43" fill="hold">
                            <p:stCondLst>
                              <p:cond delay="3250"/>
                            </p:stCondLst>
                            <p:childTnLst>
                              <p:par>
                                <p:cTn id="44" presetID="1" presetClass="entr" presetSubtype="0" fill="hold" grpId="1" nodeType="afterEffect">
                                  <p:stCondLst>
                                    <p:cond delay="0"/>
                                  </p:stCondLst>
                                  <p:childTnLst>
                                    <p:set>
                                      <p:cBhvr>
                                        <p:cTn id="45" dur="1" fill="hold">
                                          <p:stCondLst>
                                            <p:cond delay="249"/>
                                          </p:stCondLst>
                                        </p:cTn>
                                        <p:tgtEl>
                                          <p:spTgt spid="9">
                                            <p:graphicEl>
                                              <a:chart seriesIdx="-4" categoryIdx="4" bldStep="category"/>
                                            </p:graphicEl>
                                          </p:spTgt>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grpId="1" nodeType="afterEffect">
                                  <p:stCondLst>
                                    <p:cond delay="0"/>
                                  </p:stCondLst>
                                  <p:childTnLst>
                                    <p:set>
                                      <p:cBhvr>
                                        <p:cTn id="48" dur="1" fill="hold">
                                          <p:stCondLst>
                                            <p:cond delay="249"/>
                                          </p:stCondLst>
                                        </p:cTn>
                                        <p:tgtEl>
                                          <p:spTgt spid="9">
                                            <p:graphicEl>
                                              <a:chart seriesIdx="-4" categoryIdx="5" bldStep="category"/>
                                            </p:graphicEl>
                                          </p:spTgt>
                                        </p:tgtEl>
                                        <p:attrNameLst>
                                          <p:attrName>style.visibility</p:attrName>
                                        </p:attrNameLst>
                                      </p:cBhvr>
                                      <p:to>
                                        <p:strVal val="visible"/>
                                      </p:to>
                                    </p:set>
                                  </p:childTnLst>
                                </p:cTn>
                              </p:par>
                            </p:childTnLst>
                          </p:cTn>
                        </p:par>
                        <p:par>
                          <p:cTn id="49" fill="hold">
                            <p:stCondLst>
                              <p:cond delay="3750"/>
                            </p:stCondLst>
                            <p:childTnLst>
                              <p:par>
                                <p:cTn id="50" presetID="1" presetClass="entr" presetSubtype="0" fill="hold" grpId="1" nodeType="afterEffect">
                                  <p:stCondLst>
                                    <p:cond delay="0"/>
                                  </p:stCondLst>
                                  <p:childTnLst>
                                    <p:set>
                                      <p:cBhvr>
                                        <p:cTn id="51" dur="1" fill="hold">
                                          <p:stCondLst>
                                            <p:cond delay="249"/>
                                          </p:stCondLst>
                                        </p:cTn>
                                        <p:tgtEl>
                                          <p:spTgt spid="9">
                                            <p:graphicEl>
                                              <a:chart seriesIdx="-4" categoryIdx="6"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Graphic spid="9" grpId="1">
        <p:bldSub>
          <a:bldChart bld="category"/>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55</a:t>
            </a:fld>
            <a:endParaRPr lang="en-US" dirty="0"/>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600819928"/>
              </p:ext>
            </p:extLst>
          </p:nvPr>
        </p:nvGraphicFramePr>
        <p:xfrm>
          <a:off x="279574" y="995881"/>
          <a:ext cx="8577281" cy="4795319"/>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446772" y="49770"/>
            <a:ext cx="8077249" cy="823913"/>
          </a:xfrm>
        </p:spPr>
        <p:txBody>
          <a:bodyPr>
            <a:normAutofit/>
          </a:bodyPr>
          <a:lstStyle/>
          <a:p>
            <a:r>
              <a:rPr lang="en-US" sz="3100" dirty="0" smtClean="0"/>
              <a:t>Urban Core: Occupancy Forecast</a:t>
            </a:r>
            <a:endParaRPr lang="en-US" dirty="0"/>
          </a:p>
        </p:txBody>
      </p:sp>
    </p:spTree>
    <p:extLst>
      <p:ext uri="{BB962C8B-B14F-4D97-AF65-F5344CB8AC3E}">
        <p14:creationId xmlns:p14="http://schemas.microsoft.com/office/powerpoint/2010/main" val="24922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4" categoryIdx="0" bldStep="category"/>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9">
                                            <p:graphicEl>
                                              <a:chart seriesIdx="-4" categoryIdx="1" bldStep="category"/>
                                            </p:graphic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9">
                                            <p:graphicEl>
                                              <a:chart seriesIdx="-4" categoryIdx="2" bldStep="category"/>
                                            </p:graphic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9">
                                            <p:graphicEl>
                                              <a:chart seriesIdx="-4" categoryIdx="3" bldStep="category"/>
                                            </p:graphic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9">
                                            <p:graphicEl>
                                              <a:chart seriesIdx="-4" categoryIdx="4" bldStep="category"/>
                                            </p:graphic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9">
                                            <p:graphicEl>
                                              <a:chart seriesIdx="-4" categoryIdx="5" bldStep="category"/>
                                            </p:graphic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9">
                                            <p:graphicEl>
                                              <a:chart seriesIdx="-4" categoryIdx="6" bldStep="category"/>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1" nodeType="afterEffect">
                                  <p:stCondLst>
                                    <p:cond delay="0"/>
                                  </p:stCondLst>
                                  <p:childTnLst>
                                    <p:set>
                                      <p:cBhvr>
                                        <p:cTn id="30"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1" nodeType="afterEffect">
                                  <p:stCondLst>
                                    <p:cond delay="0"/>
                                  </p:stCondLst>
                                  <p:childTnLst>
                                    <p:set>
                                      <p:cBhvr>
                                        <p:cTn id="33" dur="1" fill="hold">
                                          <p:stCondLst>
                                            <p:cond delay="0"/>
                                          </p:stCondLst>
                                        </p:cTn>
                                        <p:tgtEl>
                                          <p:spTgt spid="9">
                                            <p:graphicEl>
                                              <a:chart seriesIdx="-4" categoryIdx="0" bldStep="category"/>
                                            </p:graphicEl>
                                          </p:spTgt>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1" nodeType="afterEffect">
                                  <p:stCondLst>
                                    <p:cond delay="0"/>
                                  </p:stCondLst>
                                  <p:childTnLst>
                                    <p:set>
                                      <p:cBhvr>
                                        <p:cTn id="36" dur="1" fill="hold">
                                          <p:stCondLst>
                                            <p:cond delay="0"/>
                                          </p:stCondLst>
                                        </p:cTn>
                                        <p:tgtEl>
                                          <p:spTgt spid="9">
                                            <p:graphicEl>
                                              <a:chart seriesIdx="-4" categoryIdx="1" bldStep="category"/>
                                            </p:graphicEl>
                                          </p:spTgt>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1" nodeType="afterEffect">
                                  <p:stCondLst>
                                    <p:cond delay="0"/>
                                  </p:stCondLst>
                                  <p:childTnLst>
                                    <p:set>
                                      <p:cBhvr>
                                        <p:cTn id="39" dur="1" fill="hold">
                                          <p:stCondLst>
                                            <p:cond delay="0"/>
                                          </p:stCondLst>
                                        </p:cTn>
                                        <p:tgtEl>
                                          <p:spTgt spid="9">
                                            <p:graphicEl>
                                              <a:chart seriesIdx="-4" categoryIdx="2" bldStep="category"/>
                                            </p:graphicEl>
                                          </p:spTgt>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grpId="1" nodeType="afterEffect">
                                  <p:stCondLst>
                                    <p:cond delay="0"/>
                                  </p:stCondLst>
                                  <p:childTnLst>
                                    <p:set>
                                      <p:cBhvr>
                                        <p:cTn id="42" dur="1" fill="hold">
                                          <p:stCondLst>
                                            <p:cond delay="0"/>
                                          </p:stCondLst>
                                        </p:cTn>
                                        <p:tgtEl>
                                          <p:spTgt spid="9">
                                            <p:graphicEl>
                                              <a:chart seriesIdx="-4" categoryIdx="3" bldStep="category"/>
                                            </p:graphicEl>
                                          </p:spTgt>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1" nodeType="afterEffect">
                                  <p:stCondLst>
                                    <p:cond delay="0"/>
                                  </p:stCondLst>
                                  <p:childTnLst>
                                    <p:set>
                                      <p:cBhvr>
                                        <p:cTn id="45" dur="1" fill="hold">
                                          <p:stCondLst>
                                            <p:cond delay="0"/>
                                          </p:stCondLst>
                                        </p:cTn>
                                        <p:tgtEl>
                                          <p:spTgt spid="9">
                                            <p:graphicEl>
                                              <a:chart seriesIdx="-4" categoryIdx="4" bldStep="category"/>
                                            </p:graphicEl>
                                          </p:spTgt>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grpId="1" nodeType="afterEffect">
                                  <p:stCondLst>
                                    <p:cond delay="0"/>
                                  </p:stCondLst>
                                  <p:childTnLst>
                                    <p:set>
                                      <p:cBhvr>
                                        <p:cTn id="48" dur="1" fill="hold">
                                          <p:stCondLst>
                                            <p:cond delay="0"/>
                                          </p:stCondLst>
                                        </p:cTn>
                                        <p:tgtEl>
                                          <p:spTgt spid="9">
                                            <p:graphicEl>
                                              <a:chart seriesIdx="-4" categoryIdx="5" bldStep="category"/>
                                            </p:graphicEl>
                                          </p:spTgt>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grpId="1" nodeType="afterEffect">
                                  <p:stCondLst>
                                    <p:cond delay="0"/>
                                  </p:stCondLst>
                                  <p:childTnLst>
                                    <p:set>
                                      <p:cBhvr>
                                        <p:cTn id="51" dur="1" fill="hold">
                                          <p:stCondLst>
                                            <p:cond delay="0"/>
                                          </p:stCondLst>
                                        </p:cTn>
                                        <p:tgtEl>
                                          <p:spTgt spid="9">
                                            <p:graphicEl>
                                              <a:chart seriesIdx="-4" categoryIdx="6"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Graphic spid="9" grpId="1">
        <p:bldSub>
          <a:bldChart bld="category"/>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41" y="265014"/>
            <a:ext cx="8077249" cy="823913"/>
          </a:xfrm>
        </p:spPr>
        <p:txBody>
          <a:bodyPr>
            <a:normAutofit fontScale="90000"/>
          </a:bodyPr>
          <a:lstStyle/>
          <a:p>
            <a:r>
              <a:rPr lang="en-US" sz="3100" dirty="0" smtClean="0"/>
              <a:t>Urban Core:  Effective Rent Growth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56</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3604326649"/>
              </p:ext>
            </p:extLst>
          </p:nvPr>
        </p:nvGraphicFramePr>
        <p:xfrm>
          <a:off x="568324" y="1100137"/>
          <a:ext cx="8007350" cy="50018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63441" y="5851636"/>
            <a:ext cx="8467556" cy="523220"/>
          </a:xfrm>
          <a:prstGeom prst="rect">
            <a:avLst/>
          </a:prstGeom>
          <a:noFill/>
        </p:spPr>
        <p:txBody>
          <a:bodyPr wrap="square" rtlCol="0">
            <a:spAutoFit/>
          </a:bodyPr>
          <a:lstStyle/>
          <a:p>
            <a:r>
              <a:rPr lang="en-US" sz="1400" dirty="0" smtClean="0"/>
              <a:t>Equations do not use submarket occupancy as a variable.  If it were used (it is statistically significant) results would be considerably worse.</a:t>
            </a:r>
            <a:endParaRPr lang="en-US" sz="1400" dirty="0"/>
          </a:p>
        </p:txBody>
      </p:sp>
    </p:spTree>
    <p:extLst>
      <p:ext uri="{BB962C8B-B14F-4D97-AF65-F5344CB8AC3E}">
        <p14:creationId xmlns:p14="http://schemas.microsoft.com/office/powerpoint/2010/main" val="37824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749"/>
                                          </p:stCondLst>
                                        </p:cTn>
                                        <p:tgtEl>
                                          <p:spTgt spid="10">
                                            <p:graphicEl>
                                              <a:chart seriesIdx="-3" categoryIdx="-3" bldStep="gridLegend"/>
                                            </p:graphic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0"/>
                                  </p:stCondLst>
                                  <p:childTnLst>
                                    <p:set>
                                      <p:cBhvr>
                                        <p:cTn id="9" dur="1" fill="hold">
                                          <p:stCondLst>
                                            <p:cond delay="749"/>
                                          </p:stCondLst>
                                        </p:cTn>
                                        <p:tgtEl>
                                          <p:spTgt spid="10">
                                            <p:graphicEl>
                                              <a:chart seriesIdx="0" categoryIdx="-4" bldStep="series"/>
                                            </p:graphic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749"/>
                                          </p:stCondLst>
                                        </p:cTn>
                                        <p:tgtEl>
                                          <p:spTgt spid="10">
                                            <p:graphicEl>
                                              <a:chart seriesIdx="1" categoryIdx="-4" bldStep="series"/>
                                            </p:graphic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0"/>
                                  </p:stCondLst>
                                  <p:childTnLst>
                                    <p:set>
                                      <p:cBhvr>
                                        <p:cTn id="15" dur="1" fill="hold">
                                          <p:stCondLst>
                                            <p:cond delay="749"/>
                                          </p:stCondLst>
                                        </p:cTn>
                                        <p:tgtEl>
                                          <p:spTgt spid="10">
                                            <p:graphicEl>
                                              <a:chart seriesIdx="2" categoryIdx="-4" bldStep="series"/>
                                            </p:graphic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749"/>
                                          </p:stCondLst>
                                        </p:cTn>
                                        <p:tgtEl>
                                          <p:spTgt spid="10">
                                            <p:graphicEl>
                                              <a:chart seriesIdx="3" categoryIdx="-4" bldStep="series"/>
                                            </p:graphicEl>
                                          </p:spTgt>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grpId="0" nodeType="afterEffect">
                                  <p:stCondLst>
                                    <p:cond delay="0"/>
                                  </p:stCondLst>
                                  <p:childTnLst>
                                    <p:set>
                                      <p:cBhvr>
                                        <p:cTn id="21" dur="1" fill="hold">
                                          <p:stCondLst>
                                            <p:cond delay="749"/>
                                          </p:stCondLst>
                                        </p:cTn>
                                        <p:tgtEl>
                                          <p:spTgt spid="10">
                                            <p:graphicEl>
                                              <a:chart seriesIdx="4" categoryIdx="-4" bldStep="series"/>
                                            </p:graphicEl>
                                          </p:spTgt>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0"/>
                                  </p:stCondLst>
                                  <p:childTnLst>
                                    <p:set>
                                      <p:cBhvr>
                                        <p:cTn id="24" dur="1" fill="hold">
                                          <p:stCondLst>
                                            <p:cond delay="749"/>
                                          </p:stCondLst>
                                        </p:cTn>
                                        <p:tgtEl>
                                          <p:spTgt spid="10">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Lease-up Trends in Downtown/Uptown Minneapolis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57</a:t>
            </a:fld>
            <a:endParaRPr lang="en-US" dirty="0"/>
          </a:p>
        </p:txBody>
      </p:sp>
      <p:sp>
        <p:nvSpPr>
          <p:cNvPr id="8" name="TextBox 7"/>
          <p:cNvSpPr txBox="1"/>
          <p:nvPr/>
        </p:nvSpPr>
        <p:spPr>
          <a:xfrm>
            <a:off x="885825" y="5353050"/>
            <a:ext cx="7753350" cy="276999"/>
          </a:xfrm>
          <a:prstGeom prst="rect">
            <a:avLst/>
          </a:prstGeom>
          <a:noFill/>
        </p:spPr>
        <p:txBody>
          <a:bodyPr wrap="square" rtlCol="0">
            <a:spAutoFit/>
          </a:bodyPr>
          <a:lstStyle/>
          <a:p>
            <a:r>
              <a:rPr lang="en-US" sz="1200" dirty="0" smtClean="0"/>
              <a:t>Decrease in monthly lease-up trends over the past three months of data.</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945373298"/>
              </p:ext>
            </p:extLst>
          </p:nvPr>
        </p:nvGraphicFramePr>
        <p:xfrm>
          <a:off x="550240" y="1720160"/>
          <a:ext cx="7885568" cy="3358834"/>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bwMode="auto">
          <a:xfrm>
            <a:off x="1140737" y="3399577"/>
            <a:ext cx="2190938" cy="516048"/>
          </a:xfrm>
          <a:prstGeom prst="ellipse">
            <a:avLst/>
          </a:prstGeom>
          <a:noFill/>
          <a:ln w="28575"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Tree>
    <p:extLst>
      <p:ext uri="{BB962C8B-B14F-4D97-AF65-F5344CB8AC3E}">
        <p14:creationId xmlns:p14="http://schemas.microsoft.com/office/powerpoint/2010/main" val="29623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99"/>
                                          </p:stCondLst>
                                        </p:cTn>
                                        <p:tgtEl>
                                          <p:spTgt spid="6">
                                            <p:graphicEl>
                                              <a:chart seriesIdx="0" categoryIdx="0" bldStep="ptInSeries"/>
                                            </p:graphicEl>
                                          </p:spTgt>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0"/>
                                  </p:stCondLst>
                                  <p:childTnLst>
                                    <p:set>
                                      <p:cBhvr>
                                        <p:cTn id="12" dur="1" fill="hold">
                                          <p:stCondLst>
                                            <p:cond delay="99"/>
                                          </p:stCondLst>
                                        </p:cTn>
                                        <p:tgtEl>
                                          <p:spTgt spid="6">
                                            <p:graphicEl>
                                              <a:chart seriesIdx="0" categoryIdx="1" bldStep="ptInSeries"/>
                                            </p:graphicEl>
                                          </p:spTgt>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0"/>
                                  </p:stCondLst>
                                  <p:childTnLst>
                                    <p:set>
                                      <p:cBhvr>
                                        <p:cTn id="15" dur="1" fill="hold">
                                          <p:stCondLst>
                                            <p:cond delay="99"/>
                                          </p:stCondLst>
                                        </p:cTn>
                                        <p:tgtEl>
                                          <p:spTgt spid="6">
                                            <p:graphicEl>
                                              <a:chart seriesIdx="0" categoryIdx="2" bldStep="ptInSeries"/>
                                            </p:graphicEl>
                                          </p:spTgt>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0"/>
                                  </p:stCondLst>
                                  <p:childTnLst>
                                    <p:set>
                                      <p:cBhvr>
                                        <p:cTn id="18" dur="1" fill="hold">
                                          <p:stCondLst>
                                            <p:cond delay="99"/>
                                          </p:stCondLst>
                                        </p:cTn>
                                        <p:tgtEl>
                                          <p:spTgt spid="6">
                                            <p:graphicEl>
                                              <a:chart seriesIdx="0" categoryIdx="3" bldStep="ptInSeries"/>
                                            </p:graphic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99"/>
                                          </p:stCondLst>
                                        </p:cTn>
                                        <p:tgtEl>
                                          <p:spTgt spid="6">
                                            <p:graphicEl>
                                              <a:chart seriesIdx="0" categoryIdx="4" bldStep="ptInSeries"/>
                                            </p:graphicEl>
                                          </p:spTgt>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0"/>
                                  </p:stCondLst>
                                  <p:childTnLst>
                                    <p:set>
                                      <p:cBhvr>
                                        <p:cTn id="24" dur="1" fill="hold">
                                          <p:stCondLst>
                                            <p:cond delay="99"/>
                                          </p:stCondLst>
                                        </p:cTn>
                                        <p:tgtEl>
                                          <p:spTgt spid="6">
                                            <p:graphicEl>
                                              <a:chart seriesIdx="0" categoryIdx="5" bldStep="ptInSeries"/>
                                            </p:graphicEl>
                                          </p:spTgt>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0"/>
                                  </p:stCondLst>
                                  <p:childTnLst>
                                    <p:set>
                                      <p:cBhvr>
                                        <p:cTn id="27" dur="1" fill="hold">
                                          <p:stCondLst>
                                            <p:cond delay="99"/>
                                          </p:stCondLst>
                                        </p:cTn>
                                        <p:tgtEl>
                                          <p:spTgt spid="6">
                                            <p:graphicEl>
                                              <a:chart seriesIdx="0" categoryIdx="6" bldStep="ptInSeries"/>
                                            </p:graphicEl>
                                          </p:spTgt>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0"/>
                                  </p:stCondLst>
                                  <p:childTnLst>
                                    <p:set>
                                      <p:cBhvr>
                                        <p:cTn id="30" dur="1" fill="hold">
                                          <p:stCondLst>
                                            <p:cond delay="99"/>
                                          </p:stCondLst>
                                        </p:cTn>
                                        <p:tgtEl>
                                          <p:spTgt spid="6">
                                            <p:graphicEl>
                                              <a:chart seriesIdx="0" categoryIdx="7" bldStep="ptInSeries"/>
                                            </p:graphicEl>
                                          </p:spTgt>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0"/>
                                  </p:stCondLst>
                                  <p:childTnLst>
                                    <p:set>
                                      <p:cBhvr>
                                        <p:cTn id="33" dur="1" fill="hold">
                                          <p:stCondLst>
                                            <p:cond delay="99"/>
                                          </p:stCondLst>
                                        </p:cTn>
                                        <p:tgtEl>
                                          <p:spTgt spid="6">
                                            <p:graphicEl>
                                              <a:chart seriesIdx="0" categoryIdx="8" bldStep="ptInSeries"/>
                                            </p:graphic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
                                          </p:stCondLst>
                                        </p:cTn>
                                        <p:tgtEl>
                                          <p:spTgt spid="6">
                                            <p:graphicEl>
                                              <a:chart seriesIdx="0" categoryIdx="9" bldStep="ptInSeries"/>
                                            </p:graphicEl>
                                          </p:spTgt>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0"/>
                                  </p:stCondLst>
                                  <p:childTnLst>
                                    <p:set>
                                      <p:cBhvr>
                                        <p:cTn id="39" dur="1" fill="hold">
                                          <p:stCondLst>
                                            <p:cond delay="99"/>
                                          </p:stCondLst>
                                        </p:cTn>
                                        <p:tgtEl>
                                          <p:spTgt spid="6">
                                            <p:graphicEl>
                                              <a:chart seriesIdx="0" categoryIdx="10" bldStep="ptInSeries"/>
                                            </p:graphicEl>
                                          </p:spTgt>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0"/>
                                  </p:stCondLst>
                                  <p:childTnLst>
                                    <p:set>
                                      <p:cBhvr>
                                        <p:cTn id="42" dur="1" fill="hold">
                                          <p:stCondLst>
                                            <p:cond delay="99"/>
                                          </p:stCondLst>
                                        </p:cTn>
                                        <p:tgtEl>
                                          <p:spTgt spid="6">
                                            <p:graphicEl>
                                              <a:chart seriesIdx="0" categoryIdx="11" bldStep="ptInSeries"/>
                                            </p:graphicEl>
                                          </p:spTgt>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grpId="0" nodeType="afterEffect">
                                  <p:stCondLst>
                                    <p:cond delay="0"/>
                                  </p:stCondLst>
                                  <p:childTnLst>
                                    <p:set>
                                      <p:cBhvr>
                                        <p:cTn id="45" dur="1" fill="hold">
                                          <p:stCondLst>
                                            <p:cond delay="99"/>
                                          </p:stCondLst>
                                        </p:cTn>
                                        <p:tgtEl>
                                          <p:spTgt spid="6">
                                            <p:graphicEl>
                                              <a:chart seriesIdx="1" categoryIdx="0" bldStep="ptInSeries"/>
                                            </p:graphicEl>
                                          </p:spTgt>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grpId="0" nodeType="afterEffect">
                                  <p:stCondLst>
                                    <p:cond delay="0"/>
                                  </p:stCondLst>
                                  <p:childTnLst>
                                    <p:set>
                                      <p:cBhvr>
                                        <p:cTn id="48" dur="1" fill="hold">
                                          <p:stCondLst>
                                            <p:cond delay="99"/>
                                          </p:stCondLst>
                                        </p:cTn>
                                        <p:tgtEl>
                                          <p:spTgt spid="6">
                                            <p:graphicEl>
                                              <a:chart seriesIdx="1" categoryIdx="1" bldStep="ptInSeries"/>
                                            </p:graphicEl>
                                          </p:spTgt>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grpId="0" nodeType="afterEffect">
                                  <p:stCondLst>
                                    <p:cond delay="0"/>
                                  </p:stCondLst>
                                  <p:childTnLst>
                                    <p:set>
                                      <p:cBhvr>
                                        <p:cTn id="51" dur="1" fill="hold">
                                          <p:stCondLst>
                                            <p:cond delay="99"/>
                                          </p:stCondLst>
                                        </p:cTn>
                                        <p:tgtEl>
                                          <p:spTgt spid="6">
                                            <p:graphicEl>
                                              <a:chart seriesIdx="1" categoryIdx="2" bldStep="ptInSeries"/>
                                            </p:graphicEl>
                                          </p:spTgt>
                                        </p:tgtEl>
                                        <p:attrNameLst>
                                          <p:attrName>style.visibility</p:attrName>
                                        </p:attrNameLst>
                                      </p:cBhvr>
                                      <p:to>
                                        <p:strVal val="visible"/>
                                      </p:to>
                                    </p:set>
                                  </p:childTnLst>
                                </p:cTn>
                              </p:par>
                            </p:childTnLst>
                          </p:cTn>
                        </p:par>
                        <p:par>
                          <p:cTn id="52" fill="hold">
                            <p:stCondLst>
                              <p:cond delay="1600"/>
                            </p:stCondLst>
                            <p:childTnLst>
                              <p:par>
                                <p:cTn id="53" presetID="1" presetClass="entr" presetSubtype="0" fill="hold" grpId="0" nodeType="afterEffect">
                                  <p:stCondLst>
                                    <p:cond delay="0"/>
                                  </p:stCondLst>
                                  <p:childTnLst>
                                    <p:set>
                                      <p:cBhvr>
                                        <p:cTn id="54" dur="1" fill="hold">
                                          <p:stCondLst>
                                            <p:cond delay="99"/>
                                          </p:stCondLst>
                                        </p:cTn>
                                        <p:tgtEl>
                                          <p:spTgt spid="6">
                                            <p:graphicEl>
                                              <a:chart seriesIdx="1" categoryIdx="3" bldStep="ptInSeries"/>
                                            </p:graphicEl>
                                          </p:spTgt>
                                        </p:tgtEl>
                                        <p:attrNameLst>
                                          <p:attrName>style.visibility</p:attrName>
                                        </p:attrNameLst>
                                      </p:cBhvr>
                                      <p:to>
                                        <p:strVal val="visible"/>
                                      </p:to>
                                    </p:set>
                                  </p:childTnLst>
                                </p:cTn>
                              </p:par>
                            </p:childTnLst>
                          </p:cTn>
                        </p:par>
                        <p:par>
                          <p:cTn id="55" fill="hold">
                            <p:stCondLst>
                              <p:cond delay="1700"/>
                            </p:stCondLst>
                            <p:childTnLst>
                              <p:par>
                                <p:cTn id="56" presetID="1" presetClass="entr" presetSubtype="0" fill="hold" grpId="0" nodeType="afterEffect">
                                  <p:stCondLst>
                                    <p:cond delay="0"/>
                                  </p:stCondLst>
                                  <p:childTnLst>
                                    <p:set>
                                      <p:cBhvr>
                                        <p:cTn id="57" dur="1" fill="hold">
                                          <p:stCondLst>
                                            <p:cond delay="99"/>
                                          </p:stCondLst>
                                        </p:cTn>
                                        <p:tgtEl>
                                          <p:spTgt spid="6">
                                            <p:graphicEl>
                                              <a:chart seriesIdx="1" categoryIdx="4" bldStep="ptInSeries"/>
                                            </p:graphicEl>
                                          </p:spTgt>
                                        </p:tgtEl>
                                        <p:attrNameLst>
                                          <p:attrName>style.visibility</p:attrName>
                                        </p:attrNameLst>
                                      </p:cBhvr>
                                      <p:to>
                                        <p:strVal val="visible"/>
                                      </p:to>
                                    </p:set>
                                  </p:childTnLst>
                                </p:cTn>
                              </p:par>
                            </p:childTnLst>
                          </p:cTn>
                        </p:par>
                        <p:par>
                          <p:cTn id="58" fill="hold">
                            <p:stCondLst>
                              <p:cond delay="1800"/>
                            </p:stCondLst>
                            <p:childTnLst>
                              <p:par>
                                <p:cTn id="59" presetID="1" presetClass="entr" presetSubtype="0" fill="hold" grpId="0" nodeType="afterEffect">
                                  <p:stCondLst>
                                    <p:cond delay="0"/>
                                  </p:stCondLst>
                                  <p:childTnLst>
                                    <p:set>
                                      <p:cBhvr>
                                        <p:cTn id="60" dur="1" fill="hold">
                                          <p:stCondLst>
                                            <p:cond delay="99"/>
                                          </p:stCondLst>
                                        </p:cTn>
                                        <p:tgtEl>
                                          <p:spTgt spid="6">
                                            <p:graphicEl>
                                              <a:chart seriesIdx="1" categoryIdx="5" bldStep="ptInSeries"/>
                                            </p:graphicEl>
                                          </p:spTgt>
                                        </p:tgtEl>
                                        <p:attrNameLst>
                                          <p:attrName>style.visibility</p:attrName>
                                        </p:attrNameLst>
                                      </p:cBhvr>
                                      <p:to>
                                        <p:strVal val="visible"/>
                                      </p:to>
                                    </p:set>
                                  </p:childTnLst>
                                </p:cTn>
                              </p:par>
                            </p:childTnLst>
                          </p:cTn>
                        </p:par>
                        <p:par>
                          <p:cTn id="61" fill="hold">
                            <p:stCondLst>
                              <p:cond delay="1900"/>
                            </p:stCondLst>
                            <p:childTnLst>
                              <p:par>
                                <p:cTn id="62" presetID="1" presetClass="entr" presetSubtype="0" fill="hold" grpId="0" nodeType="afterEffect">
                                  <p:stCondLst>
                                    <p:cond delay="0"/>
                                  </p:stCondLst>
                                  <p:childTnLst>
                                    <p:set>
                                      <p:cBhvr>
                                        <p:cTn id="63" dur="1" fill="hold">
                                          <p:stCondLst>
                                            <p:cond delay="99"/>
                                          </p:stCondLst>
                                        </p:cTn>
                                        <p:tgtEl>
                                          <p:spTgt spid="6">
                                            <p:graphicEl>
                                              <a:chart seriesIdx="1" categoryIdx="6" bldStep="ptInSeries"/>
                                            </p:graphicEl>
                                          </p:spTgt>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grpId="0" nodeType="afterEffect">
                                  <p:stCondLst>
                                    <p:cond delay="0"/>
                                  </p:stCondLst>
                                  <p:childTnLst>
                                    <p:set>
                                      <p:cBhvr>
                                        <p:cTn id="66" dur="1" fill="hold">
                                          <p:stCondLst>
                                            <p:cond delay="99"/>
                                          </p:stCondLst>
                                        </p:cTn>
                                        <p:tgtEl>
                                          <p:spTgt spid="6">
                                            <p:graphicEl>
                                              <a:chart seriesIdx="1" categoryIdx="7" bldStep="ptInSeries"/>
                                            </p:graphicEl>
                                          </p:spTgt>
                                        </p:tgtEl>
                                        <p:attrNameLst>
                                          <p:attrName>style.visibility</p:attrName>
                                        </p:attrNameLst>
                                      </p:cBhvr>
                                      <p:to>
                                        <p:strVal val="visible"/>
                                      </p:to>
                                    </p:set>
                                  </p:childTnLst>
                                </p:cTn>
                              </p:par>
                            </p:childTnLst>
                          </p:cTn>
                        </p:par>
                        <p:par>
                          <p:cTn id="67" fill="hold">
                            <p:stCondLst>
                              <p:cond delay="2100"/>
                            </p:stCondLst>
                            <p:childTnLst>
                              <p:par>
                                <p:cTn id="68" presetID="1" presetClass="entr" presetSubtype="0" fill="hold" grpId="0" nodeType="afterEffect">
                                  <p:stCondLst>
                                    <p:cond delay="0"/>
                                  </p:stCondLst>
                                  <p:childTnLst>
                                    <p:set>
                                      <p:cBhvr>
                                        <p:cTn id="69" dur="1" fill="hold">
                                          <p:stCondLst>
                                            <p:cond delay="99"/>
                                          </p:stCondLst>
                                        </p:cTn>
                                        <p:tgtEl>
                                          <p:spTgt spid="6">
                                            <p:graphicEl>
                                              <a:chart seriesIdx="1" categoryIdx="8" bldStep="ptInSeries"/>
                                            </p:graphicEl>
                                          </p:spTgt>
                                        </p:tgtEl>
                                        <p:attrNameLst>
                                          <p:attrName>style.visibility</p:attrName>
                                        </p:attrNameLst>
                                      </p:cBhvr>
                                      <p:to>
                                        <p:strVal val="visible"/>
                                      </p:to>
                                    </p:set>
                                  </p:childTnLst>
                                </p:cTn>
                              </p:par>
                            </p:childTnLst>
                          </p:cTn>
                        </p:par>
                        <p:par>
                          <p:cTn id="70" fill="hold">
                            <p:stCondLst>
                              <p:cond delay="2200"/>
                            </p:stCondLst>
                            <p:childTnLst>
                              <p:par>
                                <p:cTn id="71" presetID="1" presetClass="entr" presetSubtype="0" fill="hold" grpId="0" nodeType="afterEffect">
                                  <p:stCondLst>
                                    <p:cond delay="0"/>
                                  </p:stCondLst>
                                  <p:childTnLst>
                                    <p:set>
                                      <p:cBhvr>
                                        <p:cTn id="72" dur="1" fill="hold">
                                          <p:stCondLst>
                                            <p:cond delay="99"/>
                                          </p:stCondLst>
                                        </p:cTn>
                                        <p:tgtEl>
                                          <p:spTgt spid="6">
                                            <p:graphicEl>
                                              <a:chart seriesIdx="1" categoryIdx="9" bldStep="ptInSeries"/>
                                            </p:graphicEl>
                                          </p:spTgt>
                                        </p:tgtEl>
                                        <p:attrNameLst>
                                          <p:attrName>style.visibility</p:attrName>
                                        </p:attrNameLst>
                                      </p:cBhvr>
                                      <p:to>
                                        <p:strVal val="visible"/>
                                      </p:to>
                                    </p:set>
                                  </p:childTnLst>
                                </p:cTn>
                              </p:par>
                            </p:childTnLst>
                          </p:cTn>
                        </p:par>
                        <p:par>
                          <p:cTn id="73" fill="hold">
                            <p:stCondLst>
                              <p:cond delay="2300"/>
                            </p:stCondLst>
                            <p:childTnLst>
                              <p:par>
                                <p:cTn id="74" presetID="1" presetClass="entr" presetSubtype="0" fill="hold" grpId="0" nodeType="afterEffect">
                                  <p:stCondLst>
                                    <p:cond delay="0"/>
                                  </p:stCondLst>
                                  <p:childTnLst>
                                    <p:set>
                                      <p:cBhvr>
                                        <p:cTn id="75" dur="1" fill="hold">
                                          <p:stCondLst>
                                            <p:cond delay="99"/>
                                          </p:stCondLst>
                                        </p:cTn>
                                        <p:tgtEl>
                                          <p:spTgt spid="6">
                                            <p:graphicEl>
                                              <a:chart seriesIdx="1" categoryIdx="10" bldStep="ptInSeries"/>
                                            </p:graphicEl>
                                          </p:spTgt>
                                        </p:tgtEl>
                                        <p:attrNameLst>
                                          <p:attrName>style.visibility</p:attrName>
                                        </p:attrNameLst>
                                      </p:cBhvr>
                                      <p:to>
                                        <p:strVal val="visible"/>
                                      </p:to>
                                    </p:set>
                                  </p:childTnLst>
                                </p:cTn>
                              </p:par>
                            </p:childTnLst>
                          </p:cTn>
                        </p:par>
                        <p:par>
                          <p:cTn id="76" fill="hold">
                            <p:stCondLst>
                              <p:cond delay="2400"/>
                            </p:stCondLst>
                            <p:childTnLst>
                              <p:par>
                                <p:cTn id="77" presetID="1" presetClass="entr" presetSubtype="0" fill="hold" grpId="0" nodeType="afterEffect">
                                  <p:stCondLst>
                                    <p:cond delay="0"/>
                                  </p:stCondLst>
                                  <p:childTnLst>
                                    <p:set>
                                      <p:cBhvr>
                                        <p:cTn id="78" dur="1" fill="hold">
                                          <p:stCondLst>
                                            <p:cond delay="99"/>
                                          </p:stCondLst>
                                        </p:cTn>
                                        <p:tgtEl>
                                          <p:spTgt spid="6">
                                            <p:graphicEl>
                                              <a:chart seriesIdx="1" categoryIdx="11" bldStep="ptInSeries"/>
                                            </p:graphicEl>
                                          </p:spTgt>
                                        </p:tgtEl>
                                        <p:attrNameLst>
                                          <p:attrName>style.visibility</p:attrName>
                                        </p:attrNameLst>
                                      </p:cBhvr>
                                      <p:to>
                                        <p:strVal val="visible"/>
                                      </p:to>
                                    </p:set>
                                  </p:childTnLst>
                                </p:cTn>
                              </p:par>
                            </p:childTnLst>
                          </p:cTn>
                        </p:par>
                        <p:par>
                          <p:cTn id="79" fill="hold">
                            <p:stCondLst>
                              <p:cond delay="2500"/>
                            </p:stCondLst>
                            <p:childTnLst>
                              <p:par>
                                <p:cTn id="80" presetID="1" presetClass="entr" presetSubtype="0" fill="hold" grpId="0" nodeType="afterEffect">
                                  <p:stCondLst>
                                    <p:cond delay="0"/>
                                  </p:stCondLst>
                                  <p:childTnLst>
                                    <p:set>
                                      <p:cBhvr>
                                        <p:cTn id="81" dur="1" fill="hold">
                                          <p:stCondLst>
                                            <p:cond delay="99"/>
                                          </p:stCondLst>
                                        </p:cTn>
                                        <p:tgtEl>
                                          <p:spTgt spid="6">
                                            <p:graphicEl>
                                              <a:chart seriesIdx="2" categoryIdx="0" bldStep="ptInSeries"/>
                                            </p:graphicEl>
                                          </p:spTgt>
                                        </p:tgtEl>
                                        <p:attrNameLst>
                                          <p:attrName>style.visibility</p:attrName>
                                        </p:attrNameLst>
                                      </p:cBhvr>
                                      <p:to>
                                        <p:strVal val="visible"/>
                                      </p:to>
                                    </p:set>
                                  </p:childTnLst>
                                </p:cTn>
                              </p:par>
                            </p:childTnLst>
                          </p:cTn>
                        </p:par>
                        <p:par>
                          <p:cTn id="82" fill="hold">
                            <p:stCondLst>
                              <p:cond delay="2600"/>
                            </p:stCondLst>
                            <p:childTnLst>
                              <p:par>
                                <p:cTn id="83" presetID="1" presetClass="entr" presetSubtype="0" fill="hold" grpId="0" nodeType="afterEffect">
                                  <p:stCondLst>
                                    <p:cond delay="0"/>
                                  </p:stCondLst>
                                  <p:childTnLst>
                                    <p:set>
                                      <p:cBhvr>
                                        <p:cTn id="84" dur="1" fill="hold">
                                          <p:stCondLst>
                                            <p:cond delay="99"/>
                                          </p:stCondLst>
                                        </p:cTn>
                                        <p:tgtEl>
                                          <p:spTgt spid="6">
                                            <p:graphicEl>
                                              <a:chart seriesIdx="2" categoryIdx="1" bldStep="ptInSeries"/>
                                            </p:graphicEl>
                                          </p:spTgt>
                                        </p:tgtEl>
                                        <p:attrNameLst>
                                          <p:attrName>style.visibility</p:attrName>
                                        </p:attrNameLst>
                                      </p:cBhvr>
                                      <p:to>
                                        <p:strVal val="visible"/>
                                      </p:to>
                                    </p:set>
                                  </p:childTnLst>
                                </p:cTn>
                              </p:par>
                            </p:childTnLst>
                          </p:cTn>
                        </p:par>
                        <p:par>
                          <p:cTn id="85" fill="hold">
                            <p:stCondLst>
                              <p:cond delay="2700"/>
                            </p:stCondLst>
                            <p:childTnLst>
                              <p:par>
                                <p:cTn id="86" presetID="1" presetClass="entr" presetSubtype="0" fill="hold" grpId="0" nodeType="afterEffect">
                                  <p:stCondLst>
                                    <p:cond delay="0"/>
                                  </p:stCondLst>
                                  <p:childTnLst>
                                    <p:set>
                                      <p:cBhvr>
                                        <p:cTn id="87" dur="1" fill="hold">
                                          <p:stCondLst>
                                            <p:cond delay="99"/>
                                          </p:stCondLst>
                                        </p:cTn>
                                        <p:tgtEl>
                                          <p:spTgt spid="6">
                                            <p:graphicEl>
                                              <a:chart seriesIdx="2" categoryIdx="2" bldStep="ptInSeries"/>
                                            </p:graphicEl>
                                          </p:spTgt>
                                        </p:tgtEl>
                                        <p:attrNameLst>
                                          <p:attrName>style.visibility</p:attrName>
                                        </p:attrNameLst>
                                      </p:cBhvr>
                                      <p:to>
                                        <p:strVal val="visible"/>
                                      </p:to>
                                    </p:set>
                                  </p:childTnLst>
                                </p:cTn>
                              </p:par>
                            </p:childTnLst>
                          </p:cTn>
                        </p:par>
                        <p:par>
                          <p:cTn id="88" fill="hold">
                            <p:stCondLst>
                              <p:cond delay="2800"/>
                            </p:stCondLst>
                            <p:childTnLst>
                              <p:par>
                                <p:cTn id="89" presetID="1" presetClass="entr" presetSubtype="0" fill="hold" grpId="0" nodeType="afterEffect">
                                  <p:stCondLst>
                                    <p:cond delay="0"/>
                                  </p:stCondLst>
                                  <p:childTnLst>
                                    <p:set>
                                      <p:cBhvr>
                                        <p:cTn id="90" dur="1" fill="hold">
                                          <p:stCondLst>
                                            <p:cond delay="99"/>
                                          </p:stCondLst>
                                        </p:cTn>
                                        <p:tgtEl>
                                          <p:spTgt spid="6">
                                            <p:graphicEl>
                                              <a:chart seriesIdx="2" categoryIdx="3" bldStep="ptInSeries"/>
                                            </p:graphicEl>
                                          </p:spTgt>
                                        </p:tgtEl>
                                        <p:attrNameLst>
                                          <p:attrName>style.visibility</p:attrName>
                                        </p:attrNameLst>
                                      </p:cBhvr>
                                      <p:to>
                                        <p:strVal val="visible"/>
                                      </p:to>
                                    </p:set>
                                  </p:childTnLst>
                                </p:cTn>
                              </p:par>
                            </p:childTnLst>
                          </p:cTn>
                        </p:par>
                        <p:par>
                          <p:cTn id="91" fill="hold">
                            <p:stCondLst>
                              <p:cond delay="2900"/>
                            </p:stCondLst>
                            <p:childTnLst>
                              <p:par>
                                <p:cTn id="92" presetID="1" presetClass="entr" presetSubtype="0" fill="hold" grpId="0" nodeType="afterEffect">
                                  <p:stCondLst>
                                    <p:cond delay="0"/>
                                  </p:stCondLst>
                                  <p:childTnLst>
                                    <p:set>
                                      <p:cBhvr>
                                        <p:cTn id="93" dur="1" fill="hold">
                                          <p:stCondLst>
                                            <p:cond delay="99"/>
                                          </p:stCondLst>
                                        </p:cTn>
                                        <p:tgtEl>
                                          <p:spTgt spid="6">
                                            <p:graphicEl>
                                              <a:chart seriesIdx="2" categoryIdx="4" bldStep="ptInSeries"/>
                                            </p:graphicEl>
                                          </p:spTgt>
                                        </p:tgtEl>
                                        <p:attrNameLst>
                                          <p:attrName>style.visibility</p:attrName>
                                        </p:attrNameLst>
                                      </p:cBhvr>
                                      <p:to>
                                        <p:strVal val="visible"/>
                                      </p:to>
                                    </p:set>
                                  </p:childTnLst>
                                </p:cTn>
                              </p:par>
                            </p:childTnLst>
                          </p:cTn>
                        </p:par>
                        <p:par>
                          <p:cTn id="94" fill="hold">
                            <p:stCondLst>
                              <p:cond delay="3000"/>
                            </p:stCondLst>
                            <p:childTnLst>
                              <p:par>
                                <p:cTn id="95" presetID="1" presetClass="entr" presetSubtype="0" fill="hold" grpId="0" nodeType="afterEffect">
                                  <p:stCondLst>
                                    <p:cond delay="0"/>
                                  </p:stCondLst>
                                  <p:childTnLst>
                                    <p:set>
                                      <p:cBhvr>
                                        <p:cTn id="96" dur="1" fill="hold">
                                          <p:stCondLst>
                                            <p:cond delay="99"/>
                                          </p:stCondLst>
                                        </p:cTn>
                                        <p:tgtEl>
                                          <p:spTgt spid="6">
                                            <p:graphicEl>
                                              <a:chart seriesIdx="2" categoryIdx="5" bldStep="ptInSeries"/>
                                            </p:graphicEl>
                                          </p:spTgt>
                                        </p:tgtEl>
                                        <p:attrNameLst>
                                          <p:attrName>style.visibility</p:attrName>
                                        </p:attrNameLst>
                                      </p:cBhvr>
                                      <p:to>
                                        <p:strVal val="visible"/>
                                      </p:to>
                                    </p:set>
                                  </p:childTnLst>
                                </p:cTn>
                              </p:par>
                            </p:childTnLst>
                          </p:cTn>
                        </p:par>
                        <p:par>
                          <p:cTn id="97" fill="hold">
                            <p:stCondLst>
                              <p:cond delay="3100"/>
                            </p:stCondLst>
                            <p:childTnLst>
                              <p:par>
                                <p:cTn id="98" presetID="1" presetClass="entr" presetSubtype="0" fill="hold" grpId="0" nodeType="afterEffect">
                                  <p:stCondLst>
                                    <p:cond delay="0"/>
                                  </p:stCondLst>
                                  <p:childTnLst>
                                    <p:set>
                                      <p:cBhvr>
                                        <p:cTn id="99" dur="1" fill="hold">
                                          <p:stCondLst>
                                            <p:cond delay="99"/>
                                          </p:stCondLst>
                                        </p:cTn>
                                        <p:tgtEl>
                                          <p:spTgt spid="6">
                                            <p:graphicEl>
                                              <a:chart seriesIdx="2" categoryIdx="6" bldStep="ptInSeries"/>
                                            </p:graphicEl>
                                          </p:spTgt>
                                        </p:tgtEl>
                                        <p:attrNameLst>
                                          <p:attrName>style.visibility</p:attrName>
                                        </p:attrNameLst>
                                      </p:cBhvr>
                                      <p:to>
                                        <p:strVal val="visible"/>
                                      </p:to>
                                    </p:set>
                                  </p:childTnLst>
                                </p:cTn>
                              </p:par>
                            </p:childTnLst>
                          </p:cTn>
                        </p:par>
                        <p:par>
                          <p:cTn id="100" fill="hold">
                            <p:stCondLst>
                              <p:cond delay="3200"/>
                            </p:stCondLst>
                            <p:childTnLst>
                              <p:par>
                                <p:cTn id="101" presetID="1" presetClass="entr" presetSubtype="0" fill="hold" grpId="0" nodeType="afterEffect">
                                  <p:stCondLst>
                                    <p:cond delay="0"/>
                                  </p:stCondLst>
                                  <p:childTnLst>
                                    <p:set>
                                      <p:cBhvr>
                                        <p:cTn id="102" dur="1" fill="hold">
                                          <p:stCondLst>
                                            <p:cond delay="99"/>
                                          </p:stCondLst>
                                        </p:cTn>
                                        <p:tgtEl>
                                          <p:spTgt spid="6">
                                            <p:graphicEl>
                                              <a:chart seriesIdx="2" categoryIdx="7" bldStep="ptInSeries"/>
                                            </p:graphicEl>
                                          </p:spTgt>
                                        </p:tgtEl>
                                        <p:attrNameLst>
                                          <p:attrName>style.visibility</p:attrName>
                                        </p:attrNameLst>
                                      </p:cBhvr>
                                      <p:to>
                                        <p:strVal val="visible"/>
                                      </p:to>
                                    </p:set>
                                  </p:childTnLst>
                                </p:cTn>
                              </p:par>
                            </p:childTnLst>
                          </p:cTn>
                        </p:par>
                        <p:par>
                          <p:cTn id="103" fill="hold">
                            <p:stCondLst>
                              <p:cond delay="3300"/>
                            </p:stCondLst>
                            <p:childTnLst>
                              <p:par>
                                <p:cTn id="104" presetID="1" presetClass="entr" presetSubtype="0" fill="hold" grpId="0" nodeType="afterEffect">
                                  <p:stCondLst>
                                    <p:cond delay="0"/>
                                  </p:stCondLst>
                                  <p:childTnLst>
                                    <p:set>
                                      <p:cBhvr>
                                        <p:cTn id="105" dur="1" fill="hold">
                                          <p:stCondLst>
                                            <p:cond delay="99"/>
                                          </p:stCondLst>
                                        </p:cTn>
                                        <p:tgtEl>
                                          <p:spTgt spid="6">
                                            <p:graphicEl>
                                              <a:chart seriesIdx="2" categoryIdx="8" bldStep="ptInSeries"/>
                                            </p:graphicEl>
                                          </p:spTgt>
                                        </p:tgtEl>
                                        <p:attrNameLst>
                                          <p:attrName>style.visibility</p:attrName>
                                        </p:attrNameLst>
                                      </p:cBhvr>
                                      <p:to>
                                        <p:strVal val="visible"/>
                                      </p:to>
                                    </p:set>
                                  </p:childTnLst>
                                </p:cTn>
                              </p:par>
                            </p:childTnLst>
                          </p:cTn>
                        </p:par>
                        <p:par>
                          <p:cTn id="106" fill="hold">
                            <p:stCondLst>
                              <p:cond delay="3400"/>
                            </p:stCondLst>
                            <p:childTnLst>
                              <p:par>
                                <p:cTn id="107" presetID="1" presetClass="entr" presetSubtype="0" fill="hold" grpId="0" nodeType="afterEffect">
                                  <p:stCondLst>
                                    <p:cond delay="0"/>
                                  </p:stCondLst>
                                  <p:childTnLst>
                                    <p:set>
                                      <p:cBhvr>
                                        <p:cTn id="108" dur="1" fill="hold">
                                          <p:stCondLst>
                                            <p:cond delay="99"/>
                                          </p:stCondLst>
                                        </p:cTn>
                                        <p:tgtEl>
                                          <p:spTgt spid="6">
                                            <p:graphicEl>
                                              <a:chart seriesIdx="2" categoryIdx="9" bldStep="ptInSeries"/>
                                            </p:graphicEl>
                                          </p:spTgt>
                                        </p:tgtEl>
                                        <p:attrNameLst>
                                          <p:attrName>style.visibility</p:attrName>
                                        </p:attrNameLst>
                                      </p:cBhvr>
                                      <p:to>
                                        <p:strVal val="visible"/>
                                      </p:to>
                                    </p:set>
                                  </p:childTnLst>
                                </p:cTn>
                              </p:par>
                            </p:childTnLst>
                          </p:cTn>
                        </p:par>
                        <p:par>
                          <p:cTn id="109" fill="hold">
                            <p:stCondLst>
                              <p:cond delay="3500"/>
                            </p:stCondLst>
                            <p:childTnLst>
                              <p:par>
                                <p:cTn id="110" presetID="1" presetClass="entr" presetSubtype="0" fill="hold" grpId="0" nodeType="afterEffect">
                                  <p:stCondLst>
                                    <p:cond delay="0"/>
                                  </p:stCondLst>
                                  <p:childTnLst>
                                    <p:set>
                                      <p:cBhvr>
                                        <p:cTn id="111" dur="1" fill="hold">
                                          <p:stCondLst>
                                            <p:cond delay="99"/>
                                          </p:stCondLst>
                                        </p:cTn>
                                        <p:tgtEl>
                                          <p:spTgt spid="6">
                                            <p:graphicEl>
                                              <a:chart seriesIdx="2" categoryIdx="10" bldStep="ptInSeries"/>
                                            </p:graphicEl>
                                          </p:spTgt>
                                        </p:tgtEl>
                                        <p:attrNameLst>
                                          <p:attrName>style.visibility</p:attrName>
                                        </p:attrNameLst>
                                      </p:cBhvr>
                                      <p:to>
                                        <p:strVal val="visible"/>
                                      </p:to>
                                    </p:set>
                                  </p:childTnLst>
                                </p:cTn>
                              </p:par>
                            </p:childTnLst>
                          </p:cTn>
                        </p:par>
                        <p:par>
                          <p:cTn id="112" fill="hold">
                            <p:stCondLst>
                              <p:cond delay="3600"/>
                            </p:stCondLst>
                            <p:childTnLst>
                              <p:par>
                                <p:cTn id="113" presetID="1" presetClass="entr" presetSubtype="0" fill="hold" grpId="0" nodeType="afterEffect">
                                  <p:stCondLst>
                                    <p:cond delay="0"/>
                                  </p:stCondLst>
                                  <p:childTnLst>
                                    <p:set>
                                      <p:cBhvr>
                                        <p:cTn id="114" dur="1" fill="hold">
                                          <p:stCondLst>
                                            <p:cond delay="99"/>
                                          </p:stCondLst>
                                        </p:cTn>
                                        <p:tgtEl>
                                          <p:spTgt spid="6">
                                            <p:graphicEl>
                                              <a:chart seriesIdx="2" categoryIdx="11" bldStep="ptInSeries"/>
                                            </p:graphicEl>
                                          </p:spTgt>
                                        </p:tgtEl>
                                        <p:attrNameLst>
                                          <p:attrName>style.visibility</p:attrName>
                                        </p:attrNameLst>
                                      </p:cBhvr>
                                      <p:to>
                                        <p:strVal val="visible"/>
                                      </p:to>
                                    </p:set>
                                  </p:childTnLst>
                                </p:cTn>
                              </p:par>
                            </p:childTnLst>
                          </p:cTn>
                        </p:par>
                        <p:par>
                          <p:cTn id="115" fill="hold">
                            <p:stCondLst>
                              <p:cond delay="3700"/>
                            </p:stCondLst>
                            <p:childTnLst>
                              <p:par>
                                <p:cTn id="116" presetID="47" presetClass="entr" presetSubtype="0" fill="hold" grpId="0" nodeType="after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250"/>
                                        <p:tgtEl>
                                          <p:spTgt spid="4"/>
                                        </p:tgtEl>
                                      </p:cBhvr>
                                    </p:animEffect>
                                    <p:anim calcmode="lin" valueType="num">
                                      <p:cBhvr>
                                        <p:cTn id="119" dur="250" fill="hold"/>
                                        <p:tgtEl>
                                          <p:spTgt spid="4"/>
                                        </p:tgtEl>
                                        <p:attrNameLst>
                                          <p:attrName>ppt_x</p:attrName>
                                        </p:attrNameLst>
                                      </p:cBhvr>
                                      <p:tavLst>
                                        <p:tav tm="0">
                                          <p:val>
                                            <p:strVal val="#ppt_x"/>
                                          </p:val>
                                        </p:tav>
                                        <p:tav tm="100000">
                                          <p:val>
                                            <p:strVal val="#ppt_x"/>
                                          </p:val>
                                        </p:tav>
                                      </p:tavLst>
                                    </p:anim>
                                    <p:anim calcmode="lin" valueType="num">
                                      <p:cBhvr>
                                        <p:cTn id="120"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276225"/>
            <a:ext cx="8077249" cy="823913"/>
          </a:xfrm>
        </p:spPr>
        <p:txBody>
          <a:bodyPr>
            <a:normAutofit/>
          </a:bodyPr>
          <a:lstStyle/>
          <a:p>
            <a:r>
              <a:rPr lang="en-US" sz="3100" dirty="0" smtClean="0"/>
              <a:t>Minneapolis Cap Rate Trends</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58</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3333265521"/>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711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7" dur="150" fill="hold"/>
                                        <p:tgtEl>
                                          <p:spTgt spid="10">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150" fill="hold"/>
                                        <p:tgtEl>
                                          <p:spTgt spid="10">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150"/>
                            </p:stCondLst>
                            <p:childTnLst>
                              <p:par>
                                <p:cTn id="10" presetID="2" presetClass="entr" presetSubtype="8" fill="hold" grpId="1" nodeType="afterEffect">
                                  <p:stCondLst>
                                    <p:cond delay="0"/>
                                  </p:stCondLst>
                                  <p:childTnLst>
                                    <p:set>
                                      <p:cBhvr>
                                        <p:cTn id="11"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additive="base">
                                        <p:cTn id="12" dur="150" fill="hold"/>
                                        <p:tgtEl>
                                          <p:spTgt spid="10">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3" dur="150" fill="hold"/>
                                        <p:tgtEl>
                                          <p:spTgt spid="10">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300"/>
                            </p:stCondLst>
                            <p:childTnLst>
                              <p:par>
                                <p:cTn id="15" presetID="2" presetClass="entr" presetSubtype="8" fill="hold" grpId="1" nodeType="afterEffect">
                                  <p:stCondLst>
                                    <p:cond delay="0"/>
                                  </p:stCondLst>
                                  <p:childTnLst>
                                    <p:set>
                                      <p:cBhvr>
                                        <p:cTn id="16"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additive="base">
                                        <p:cTn id="17" dur="150" fill="hold"/>
                                        <p:tgtEl>
                                          <p:spTgt spid="10">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8" dur="150" fill="hold"/>
                                        <p:tgtEl>
                                          <p:spTgt spid="10">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450"/>
                            </p:stCondLst>
                            <p:childTnLst>
                              <p:par>
                                <p:cTn id="20" presetID="2" presetClass="entr" presetSubtype="8" fill="hold" grpId="1" nodeType="afterEffect">
                                  <p:stCondLst>
                                    <p:cond delay="0"/>
                                  </p:stCondLst>
                                  <p:childTnLst>
                                    <p:set>
                                      <p:cBhvr>
                                        <p:cTn id="21"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additive="base">
                                        <p:cTn id="22" dur="150" fill="hold"/>
                                        <p:tgtEl>
                                          <p:spTgt spid="10">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3" dur="150" fill="hold"/>
                                        <p:tgtEl>
                                          <p:spTgt spid="10">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600"/>
                            </p:stCondLst>
                            <p:childTnLst>
                              <p:par>
                                <p:cTn id="25" presetID="2" presetClass="entr" presetSubtype="8" fill="hold" grpId="1" nodeType="afterEffect">
                                  <p:stCondLst>
                                    <p:cond delay="0"/>
                                  </p:stCondLst>
                                  <p:childTnLst>
                                    <p:set>
                                      <p:cBhvr>
                                        <p:cTn id="26"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additive="base">
                                        <p:cTn id="27" dur="150" fill="hold"/>
                                        <p:tgtEl>
                                          <p:spTgt spid="10">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28" dur="150" fill="hold"/>
                                        <p:tgtEl>
                                          <p:spTgt spid="10">
                                            <p:graphicEl>
                                              <a:chart seriesIdx="-4" categoryIdx="3" bldStep="category"/>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2" presetClass="entr" presetSubtype="8" fill="hold" grpId="1" nodeType="afterEffect">
                                  <p:stCondLst>
                                    <p:cond delay="0"/>
                                  </p:stCondLst>
                                  <p:childTnLst>
                                    <p:set>
                                      <p:cBhvr>
                                        <p:cTn id="31"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additive="base">
                                        <p:cTn id="32" dur="150" fill="hold"/>
                                        <p:tgtEl>
                                          <p:spTgt spid="10">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33" dur="150" fill="hold"/>
                                        <p:tgtEl>
                                          <p:spTgt spid="10">
                                            <p:graphicEl>
                                              <a:chart seriesIdx="-4" categoryIdx="4" bldStep="category"/>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900"/>
                            </p:stCondLst>
                            <p:childTnLst>
                              <p:par>
                                <p:cTn id="35" presetID="2" presetClass="entr" presetSubtype="8" fill="hold" grpId="1" nodeType="afterEffect">
                                  <p:stCondLst>
                                    <p:cond delay="0"/>
                                  </p:stCondLst>
                                  <p:childTnLst>
                                    <p:set>
                                      <p:cBhvr>
                                        <p:cTn id="36"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additive="base">
                                        <p:cTn id="37" dur="150" fill="hold"/>
                                        <p:tgtEl>
                                          <p:spTgt spid="10">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38" dur="150" fill="hold"/>
                                        <p:tgtEl>
                                          <p:spTgt spid="10">
                                            <p:graphicEl>
                                              <a:chart seriesIdx="-4" categoryIdx="5" bldStep="category"/>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1050"/>
                            </p:stCondLst>
                            <p:childTnLst>
                              <p:par>
                                <p:cTn id="40" presetID="2" presetClass="entr" presetSubtype="8" fill="hold" grpId="1" nodeType="afterEffect">
                                  <p:stCondLst>
                                    <p:cond delay="0"/>
                                  </p:stCondLst>
                                  <p:childTnLst>
                                    <p:set>
                                      <p:cBhvr>
                                        <p:cTn id="41"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additive="base">
                                        <p:cTn id="42" dur="150" fill="hold"/>
                                        <p:tgtEl>
                                          <p:spTgt spid="10">
                                            <p:graphicEl>
                                              <a:chart seriesIdx="-4" categoryIdx="6" bldStep="category"/>
                                            </p:graphicEl>
                                          </p:spTgt>
                                        </p:tgtEl>
                                        <p:attrNameLst>
                                          <p:attrName>ppt_x</p:attrName>
                                        </p:attrNameLst>
                                      </p:cBhvr>
                                      <p:tavLst>
                                        <p:tav tm="0">
                                          <p:val>
                                            <p:strVal val="0-#ppt_w/2"/>
                                          </p:val>
                                        </p:tav>
                                        <p:tav tm="100000">
                                          <p:val>
                                            <p:strVal val="#ppt_x"/>
                                          </p:val>
                                        </p:tav>
                                      </p:tavLst>
                                    </p:anim>
                                    <p:anim calcmode="lin" valueType="num">
                                      <p:cBhvr additive="base">
                                        <p:cTn id="43" dur="150" fill="hold"/>
                                        <p:tgtEl>
                                          <p:spTgt spid="10">
                                            <p:graphicEl>
                                              <a:chart seriesIdx="-4" categoryIdx="6" bldStep="category"/>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8" fill="hold" grpId="1" nodeType="afterEffect">
                                  <p:stCondLst>
                                    <p:cond delay="0"/>
                                  </p:stCondLst>
                                  <p:childTnLst>
                                    <p:set>
                                      <p:cBhvr>
                                        <p:cTn id="46"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additive="base">
                                        <p:cTn id="47" dur="150" fill="hold"/>
                                        <p:tgtEl>
                                          <p:spTgt spid="10">
                                            <p:graphicEl>
                                              <a:chart seriesIdx="-4" categoryIdx="7" bldStep="category"/>
                                            </p:graphicEl>
                                          </p:spTgt>
                                        </p:tgtEl>
                                        <p:attrNameLst>
                                          <p:attrName>ppt_x</p:attrName>
                                        </p:attrNameLst>
                                      </p:cBhvr>
                                      <p:tavLst>
                                        <p:tav tm="0">
                                          <p:val>
                                            <p:strVal val="0-#ppt_w/2"/>
                                          </p:val>
                                        </p:tav>
                                        <p:tav tm="100000">
                                          <p:val>
                                            <p:strVal val="#ppt_x"/>
                                          </p:val>
                                        </p:tav>
                                      </p:tavLst>
                                    </p:anim>
                                    <p:anim calcmode="lin" valueType="num">
                                      <p:cBhvr additive="base">
                                        <p:cTn id="48" dur="150" fill="hold"/>
                                        <p:tgtEl>
                                          <p:spTgt spid="10">
                                            <p:graphicEl>
                                              <a:chart seriesIdx="-4" categoryIdx="7" bldStep="category"/>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1350"/>
                            </p:stCondLst>
                            <p:childTnLst>
                              <p:par>
                                <p:cTn id="50" presetID="2" presetClass="entr" presetSubtype="8" fill="hold" grpId="1" nodeType="afterEffect">
                                  <p:stCondLst>
                                    <p:cond delay="0"/>
                                  </p:stCondLst>
                                  <p:childTnLst>
                                    <p:set>
                                      <p:cBhvr>
                                        <p:cTn id="51" dur="1" fill="hold">
                                          <p:stCondLst>
                                            <p:cond delay="0"/>
                                          </p:stCondLst>
                                        </p:cTn>
                                        <p:tgtEl>
                                          <p:spTgt spid="10">
                                            <p:graphicEl>
                                              <a:chart seriesIdx="-4" categoryIdx="8" bldStep="category"/>
                                            </p:graphicEl>
                                          </p:spTgt>
                                        </p:tgtEl>
                                        <p:attrNameLst>
                                          <p:attrName>style.visibility</p:attrName>
                                        </p:attrNameLst>
                                      </p:cBhvr>
                                      <p:to>
                                        <p:strVal val="visible"/>
                                      </p:to>
                                    </p:set>
                                    <p:anim calcmode="lin" valueType="num">
                                      <p:cBhvr additive="base">
                                        <p:cTn id="52" dur="150" fill="hold"/>
                                        <p:tgtEl>
                                          <p:spTgt spid="10">
                                            <p:graphicEl>
                                              <a:chart seriesIdx="-4" categoryIdx="8" bldStep="category"/>
                                            </p:graphicEl>
                                          </p:spTgt>
                                        </p:tgtEl>
                                        <p:attrNameLst>
                                          <p:attrName>ppt_x</p:attrName>
                                        </p:attrNameLst>
                                      </p:cBhvr>
                                      <p:tavLst>
                                        <p:tav tm="0">
                                          <p:val>
                                            <p:strVal val="0-#ppt_w/2"/>
                                          </p:val>
                                        </p:tav>
                                        <p:tav tm="100000">
                                          <p:val>
                                            <p:strVal val="#ppt_x"/>
                                          </p:val>
                                        </p:tav>
                                      </p:tavLst>
                                    </p:anim>
                                    <p:anim calcmode="lin" valueType="num">
                                      <p:cBhvr additive="base">
                                        <p:cTn id="53" dur="150" fill="hold"/>
                                        <p:tgtEl>
                                          <p:spTgt spid="10">
                                            <p:graphicEl>
                                              <a:chart seriesIdx="-4" categoryIdx="8" bldStep="category"/>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2" presetClass="entr" presetSubtype="8" fill="hold" grpId="1" nodeType="afterEffect">
                                  <p:stCondLst>
                                    <p:cond delay="0"/>
                                  </p:stCondLst>
                                  <p:childTnLst>
                                    <p:set>
                                      <p:cBhvr>
                                        <p:cTn id="56" dur="1" fill="hold">
                                          <p:stCondLst>
                                            <p:cond delay="0"/>
                                          </p:stCondLst>
                                        </p:cTn>
                                        <p:tgtEl>
                                          <p:spTgt spid="10">
                                            <p:graphicEl>
                                              <a:chart seriesIdx="-4" categoryIdx="9" bldStep="category"/>
                                            </p:graphicEl>
                                          </p:spTgt>
                                        </p:tgtEl>
                                        <p:attrNameLst>
                                          <p:attrName>style.visibility</p:attrName>
                                        </p:attrNameLst>
                                      </p:cBhvr>
                                      <p:to>
                                        <p:strVal val="visible"/>
                                      </p:to>
                                    </p:set>
                                    <p:anim calcmode="lin" valueType="num">
                                      <p:cBhvr additive="base">
                                        <p:cTn id="57" dur="150" fill="hold"/>
                                        <p:tgtEl>
                                          <p:spTgt spid="10">
                                            <p:graphicEl>
                                              <a:chart seriesIdx="-4" categoryIdx="9" bldStep="category"/>
                                            </p:graphicEl>
                                          </p:spTgt>
                                        </p:tgtEl>
                                        <p:attrNameLst>
                                          <p:attrName>ppt_x</p:attrName>
                                        </p:attrNameLst>
                                      </p:cBhvr>
                                      <p:tavLst>
                                        <p:tav tm="0">
                                          <p:val>
                                            <p:strVal val="0-#ppt_w/2"/>
                                          </p:val>
                                        </p:tav>
                                        <p:tav tm="100000">
                                          <p:val>
                                            <p:strVal val="#ppt_x"/>
                                          </p:val>
                                        </p:tav>
                                      </p:tavLst>
                                    </p:anim>
                                    <p:anim calcmode="lin" valueType="num">
                                      <p:cBhvr additive="base">
                                        <p:cTn id="58" dur="150" fill="hold"/>
                                        <p:tgtEl>
                                          <p:spTgt spid="10">
                                            <p:graphicEl>
                                              <a:chart seriesIdx="-4" categoryIdx="9" bldStep="category"/>
                                            </p:graphicEl>
                                          </p:spTgt>
                                        </p:tgtEl>
                                        <p:attrNameLst>
                                          <p:attrName>ppt_y</p:attrName>
                                        </p:attrNameLst>
                                      </p:cBhvr>
                                      <p:tavLst>
                                        <p:tav tm="0">
                                          <p:val>
                                            <p:strVal val="#ppt_y"/>
                                          </p:val>
                                        </p:tav>
                                        <p:tav tm="100000">
                                          <p:val>
                                            <p:strVal val="#ppt_y"/>
                                          </p:val>
                                        </p:tav>
                                      </p:tavLst>
                                    </p:anim>
                                  </p:childTnLst>
                                </p:cTn>
                              </p:par>
                            </p:childTnLst>
                          </p:cTn>
                        </p:par>
                        <p:par>
                          <p:cTn id="59" fill="hold">
                            <p:stCondLst>
                              <p:cond delay="1650"/>
                            </p:stCondLst>
                            <p:childTnLst>
                              <p:par>
                                <p:cTn id="60" presetID="2" presetClass="entr" presetSubtype="8" fill="hold" grpId="1" nodeType="afterEffect">
                                  <p:stCondLst>
                                    <p:cond delay="0"/>
                                  </p:stCondLst>
                                  <p:childTnLst>
                                    <p:set>
                                      <p:cBhvr>
                                        <p:cTn id="61" dur="1" fill="hold">
                                          <p:stCondLst>
                                            <p:cond delay="0"/>
                                          </p:stCondLst>
                                        </p:cTn>
                                        <p:tgtEl>
                                          <p:spTgt spid="10">
                                            <p:graphicEl>
                                              <a:chart seriesIdx="-4" categoryIdx="10" bldStep="category"/>
                                            </p:graphicEl>
                                          </p:spTgt>
                                        </p:tgtEl>
                                        <p:attrNameLst>
                                          <p:attrName>style.visibility</p:attrName>
                                        </p:attrNameLst>
                                      </p:cBhvr>
                                      <p:to>
                                        <p:strVal val="visible"/>
                                      </p:to>
                                    </p:set>
                                    <p:anim calcmode="lin" valueType="num">
                                      <p:cBhvr additive="base">
                                        <p:cTn id="62" dur="150" fill="hold"/>
                                        <p:tgtEl>
                                          <p:spTgt spid="10">
                                            <p:graphicEl>
                                              <a:chart seriesIdx="-4" categoryIdx="10" bldStep="category"/>
                                            </p:graphicEl>
                                          </p:spTgt>
                                        </p:tgtEl>
                                        <p:attrNameLst>
                                          <p:attrName>ppt_x</p:attrName>
                                        </p:attrNameLst>
                                      </p:cBhvr>
                                      <p:tavLst>
                                        <p:tav tm="0">
                                          <p:val>
                                            <p:strVal val="0-#ppt_w/2"/>
                                          </p:val>
                                        </p:tav>
                                        <p:tav tm="100000">
                                          <p:val>
                                            <p:strVal val="#ppt_x"/>
                                          </p:val>
                                        </p:tav>
                                      </p:tavLst>
                                    </p:anim>
                                    <p:anim calcmode="lin" valueType="num">
                                      <p:cBhvr additive="base">
                                        <p:cTn id="63" dur="150" fill="hold"/>
                                        <p:tgtEl>
                                          <p:spTgt spid="10">
                                            <p:graphicEl>
                                              <a:chart seriesIdx="-4" categoryIdx="10" bldStep="category"/>
                                            </p:graphicEl>
                                          </p:spTgt>
                                        </p:tgtEl>
                                        <p:attrNameLst>
                                          <p:attrName>ppt_y</p:attrName>
                                        </p:attrNameLst>
                                      </p:cBhvr>
                                      <p:tavLst>
                                        <p:tav tm="0">
                                          <p:val>
                                            <p:strVal val="#ppt_y"/>
                                          </p:val>
                                        </p:tav>
                                        <p:tav tm="100000">
                                          <p:val>
                                            <p:strVal val="#ppt_y"/>
                                          </p:val>
                                        </p:tav>
                                      </p:tavLst>
                                    </p:anim>
                                  </p:childTnLst>
                                </p:cTn>
                              </p:par>
                            </p:childTnLst>
                          </p:cTn>
                        </p:par>
                        <p:par>
                          <p:cTn id="64" fill="hold">
                            <p:stCondLst>
                              <p:cond delay="1800"/>
                            </p:stCondLst>
                            <p:childTnLst>
                              <p:par>
                                <p:cTn id="65" presetID="2" presetClass="entr" presetSubtype="8" fill="hold" grpId="1" nodeType="afterEffect">
                                  <p:stCondLst>
                                    <p:cond delay="0"/>
                                  </p:stCondLst>
                                  <p:childTnLst>
                                    <p:set>
                                      <p:cBhvr>
                                        <p:cTn id="66" dur="1" fill="hold">
                                          <p:stCondLst>
                                            <p:cond delay="0"/>
                                          </p:stCondLst>
                                        </p:cTn>
                                        <p:tgtEl>
                                          <p:spTgt spid="10">
                                            <p:graphicEl>
                                              <a:chart seriesIdx="-4" categoryIdx="11" bldStep="category"/>
                                            </p:graphicEl>
                                          </p:spTgt>
                                        </p:tgtEl>
                                        <p:attrNameLst>
                                          <p:attrName>style.visibility</p:attrName>
                                        </p:attrNameLst>
                                      </p:cBhvr>
                                      <p:to>
                                        <p:strVal val="visible"/>
                                      </p:to>
                                    </p:set>
                                    <p:anim calcmode="lin" valueType="num">
                                      <p:cBhvr additive="base">
                                        <p:cTn id="67" dur="150" fill="hold"/>
                                        <p:tgtEl>
                                          <p:spTgt spid="10">
                                            <p:graphicEl>
                                              <a:chart seriesIdx="-4" categoryIdx="11" bldStep="category"/>
                                            </p:graphicEl>
                                          </p:spTgt>
                                        </p:tgtEl>
                                        <p:attrNameLst>
                                          <p:attrName>ppt_x</p:attrName>
                                        </p:attrNameLst>
                                      </p:cBhvr>
                                      <p:tavLst>
                                        <p:tav tm="0">
                                          <p:val>
                                            <p:strVal val="0-#ppt_w/2"/>
                                          </p:val>
                                        </p:tav>
                                        <p:tav tm="100000">
                                          <p:val>
                                            <p:strVal val="#ppt_x"/>
                                          </p:val>
                                        </p:tav>
                                      </p:tavLst>
                                    </p:anim>
                                    <p:anim calcmode="lin" valueType="num">
                                      <p:cBhvr additive="base">
                                        <p:cTn id="68" dur="150" fill="hold"/>
                                        <p:tgtEl>
                                          <p:spTgt spid="10">
                                            <p:graphicEl>
                                              <a:chart seriesIdx="-4" categoryIdx="11" bldStep="category"/>
                                            </p:graphicEl>
                                          </p:spTgt>
                                        </p:tgtEl>
                                        <p:attrNameLst>
                                          <p:attrName>ppt_y</p:attrName>
                                        </p:attrNameLst>
                                      </p:cBhvr>
                                      <p:tavLst>
                                        <p:tav tm="0">
                                          <p:val>
                                            <p:strVal val="#ppt_y"/>
                                          </p:val>
                                        </p:tav>
                                        <p:tav tm="100000">
                                          <p:val>
                                            <p:strVal val="#ppt_y"/>
                                          </p:val>
                                        </p:tav>
                                      </p:tavLst>
                                    </p:anim>
                                  </p:childTnLst>
                                </p:cTn>
                              </p:par>
                            </p:childTnLst>
                          </p:cTn>
                        </p:par>
                        <p:par>
                          <p:cTn id="69" fill="hold">
                            <p:stCondLst>
                              <p:cond delay="1950"/>
                            </p:stCondLst>
                            <p:childTnLst>
                              <p:par>
                                <p:cTn id="70" presetID="2" presetClass="entr" presetSubtype="8" fill="hold" grpId="1" nodeType="afterEffect">
                                  <p:stCondLst>
                                    <p:cond delay="0"/>
                                  </p:stCondLst>
                                  <p:childTnLst>
                                    <p:set>
                                      <p:cBhvr>
                                        <p:cTn id="71" dur="1" fill="hold">
                                          <p:stCondLst>
                                            <p:cond delay="0"/>
                                          </p:stCondLst>
                                        </p:cTn>
                                        <p:tgtEl>
                                          <p:spTgt spid="10">
                                            <p:graphicEl>
                                              <a:chart seriesIdx="-4" categoryIdx="12" bldStep="category"/>
                                            </p:graphicEl>
                                          </p:spTgt>
                                        </p:tgtEl>
                                        <p:attrNameLst>
                                          <p:attrName>style.visibility</p:attrName>
                                        </p:attrNameLst>
                                      </p:cBhvr>
                                      <p:to>
                                        <p:strVal val="visible"/>
                                      </p:to>
                                    </p:set>
                                    <p:anim calcmode="lin" valueType="num">
                                      <p:cBhvr additive="base">
                                        <p:cTn id="72" dur="150" fill="hold"/>
                                        <p:tgtEl>
                                          <p:spTgt spid="10">
                                            <p:graphicEl>
                                              <a:chart seriesIdx="-4" categoryIdx="12" bldStep="category"/>
                                            </p:graphicEl>
                                          </p:spTgt>
                                        </p:tgtEl>
                                        <p:attrNameLst>
                                          <p:attrName>ppt_x</p:attrName>
                                        </p:attrNameLst>
                                      </p:cBhvr>
                                      <p:tavLst>
                                        <p:tav tm="0">
                                          <p:val>
                                            <p:strVal val="0-#ppt_w/2"/>
                                          </p:val>
                                        </p:tav>
                                        <p:tav tm="100000">
                                          <p:val>
                                            <p:strVal val="#ppt_x"/>
                                          </p:val>
                                        </p:tav>
                                      </p:tavLst>
                                    </p:anim>
                                    <p:anim calcmode="lin" valueType="num">
                                      <p:cBhvr additive="base">
                                        <p:cTn id="73" dur="150" fill="hold"/>
                                        <p:tgtEl>
                                          <p:spTgt spid="10">
                                            <p:graphicEl>
                                              <a:chart seriesIdx="-4" categoryIdx="12" bldStep="category"/>
                                            </p:graphicEl>
                                          </p:spTgt>
                                        </p:tgtEl>
                                        <p:attrNameLst>
                                          <p:attrName>ppt_y</p:attrName>
                                        </p:attrNameLst>
                                      </p:cBhvr>
                                      <p:tavLst>
                                        <p:tav tm="0">
                                          <p:val>
                                            <p:strVal val="#ppt_y"/>
                                          </p:val>
                                        </p:tav>
                                        <p:tav tm="100000">
                                          <p:val>
                                            <p:strVal val="#ppt_y"/>
                                          </p:val>
                                        </p:tav>
                                      </p:tavLst>
                                    </p:anim>
                                  </p:childTnLst>
                                </p:cTn>
                              </p:par>
                            </p:childTnLst>
                          </p:cTn>
                        </p:par>
                        <p:par>
                          <p:cTn id="74" fill="hold">
                            <p:stCondLst>
                              <p:cond delay="2100"/>
                            </p:stCondLst>
                            <p:childTnLst>
                              <p:par>
                                <p:cTn id="75" presetID="2" presetClass="entr" presetSubtype="8" fill="hold" grpId="1" nodeType="afterEffect">
                                  <p:stCondLst>
                                    <p:cond delay="0"/>
                                  </p:stCondLst>
                                  <p:childTnLst>
                                    <p:set>
                                      <p:cBhvr>
                                        <p:cTn id="76" dur="1" fill="hold">
                                          <p:stCondLst>
                                            <p:cond delay="0"/>
                                          </p:stCondLst>
                                        </p:cTn>
                                        <p:tgtEl>
                                          <p:spTgt spid="10">
                                            <p:graphicEl>
                                              <a:chart seriesIdx="-4" categoryIdx="13" bldStep="category"/>
                                            </p:graphicEl>
                                          </p:spTgt>
                                        </p:tgtEl>
                                        <p:attrNameLst>
                                          <p:attrName>style.visibility</p:attrName>
                                        </p:attrNameLst>
                                      </p:cBhvr>
                                      <p:to>
                                        <p:strVal val="visible"/>
                                      </p:to>
                                    </p:set>
                                    <p:anim calcmode="lin" valueType="num">
                                      <p:cBhvr additive="base">
                                        <p:cTn id="77" dur="150" fill="hold"/>
                                        <p:tgtEl>
                                          <p:spTgt spid="10">
                                            <p:graphicEl>
                                              <a:chart seriesIdx="-4" categoryIdx="13" bldStep="category"/>
                                            </p:graphicEl>
                                          </p:spTgt>
                                        </p:tgtEl>
                                        <p:attrNameLst>
                                          <p:attrName>ppt_x</p:attrName>
                                        </p:attrNameLst>
                                      </p:cBhvr>
                                      <p:tavLst>
                                        <p:tav tm="0">
                                          <p:val>
                                            <p:strVal val="0-#ppt_w/2"/>
                                          </p:val>
                                        </p:tav>
                                        <p:tav tm="100000">
                                          <p:val>
                                            <p:strVal val="#ppt_x"/>
                                          </p:val>
                                        </p:tav>
                                      </p:tavLst>
                                    </p:anim>
                                    <p:anim calcmode="lin" valueType="num">
                                      <p:cBhvr additive="base">
                                        <p:cTn id="78" dur="150" fill="hold"/>
                                        <p:tgtEl>
                                          <p:spTgt spid="10">
                                            <p:graphicEl>
                                              <a:chart seriesIdx="-4" categoryIdx="13" bldStep="category"/>
                                            </p:graphicEl>
                                          </p:spTgt>
                                        </p:tgtEl>
                                        <p:attrNameLst>
                                          <p:attrName>ppt_y</p:attrName>
                                        </p:attrNameLst>
                                      </p:cBhvr>
                                      <p:tavLst>
                                        <p:tav tm="0">
                                          <p:val>
                                            <p:strVal val="#ppt_y"/>
                                          </p:val>
                                        </p:tav>
                                        <p:tav tm="100000">
                                          <p:val>
                                            <p:strVal val="#ppt_y"/>
                                          </p:val>
                                        </p:tav>
                                      </p:tavLst>
                                    </p:anim>
                                  </p:childTnLst>
                                </p:cTn>
                              </p:par>
                            </p:childTnLst>
                          </p:cTn>
                        </p:par>
                        <p:par>
                          <p:cTn id="79" fill="hold">
                            <p:stCondLst>
                              <p:cond delay="2250"/>
                            </p:stCondLst>
                            <p:childTnLst>
                              <p:par>
                                <p:cTn id="80" presetID="2" presetClass="entr" presetSubtype="8" fill="hold" grpId="1" nodeType="afterEffect">
                                  <p:stCondLst>
                                    <p:cond delay="0"/>
                                  </p:stCondLst>
                                  <p:childTnLst>
                                    <p:set>
                                      <p:cBhvr>
                                        <p:cTn id="81" dur="1" fill="hold">
                                          <p:stCondLst>
                                            <p:cond delay="0"/>
                                          </p:stCondLst>
                                        </p:cTn>
                                        <p:tgtEl>
                                          <p:spTgt spid="10">
                                            <p:graphicEl>
                                              <a:chart seriesIdx="-4" categoryIdx="14" bldStep="category"/>
                                            </p:graphicEl>
                                          </p:spTgt>
                                        </p:tgtEl>
                                        <p:attrNameLst>
                                          <p:attrName>style.visibility</p:attrName>
                                        </p:attrNameLst>
                                      </p:cBhvr>
                                      <p:to>
                                        <p:strVal val="visible"/>
                                      </p:to>
                                    </p:set>
                                    <p:anim calcmode="lin" valueType="num">
                                      <p:cBhvr additive="base">
                                        <p:cTn id="82" dur="150" fill="hold"/>
                                        <p:tgtEl>
                                          <p:spTgt spid="10">
                                            <p:graphicEl>
                                              <a:chart seriesIdx="-4" categoryIdx="14" bldStep="category"/>
                                            </p:graphicEl>
                                          </p:spTgt>
                                        </p:tgtEl>
                                        <p:attrNameLst>
                                          <p:attrName>ppt_x</p:attrName>
                                        </p:attrNameLst>
                                      </p:cBhvr>
                                      <p:tavLst>
                                        <p:tav tm="0">
                                          <p:val>
                                            <p:strVal val="0-#ppt_w/2"/>
                                          </p:val>
                                        </p:tav>
                                        <p:tav tm="100000">
                                          <p:val>
                                            <p:strVal val="#ppt_x"/>
                                          </p:val>
                                        </p:tav>
                                      </p:tavLst>
                                    </p:anim>
                                    <p:anim calcmode="lin" valueType="num">
                                      <p:cBhvr additive="base">
                                        <p:cTn id="83" dur="150" fill="hold"/>
                                        <p:tgtEl>
                                          <p:spTgt spid="10">
                                            <p:graphicEl>
                                              <a:chart seriesIdx="-4" categoryIdx="14" bldStep="category"/>
                                            </p:graphicEl>
                                          </p:spTgt>
                                        </p:tgtEl>
                                        <p:attrNameLst>
                                          <p:attrName>ppt_y</p:attrName>
                                        </p:attrNameLst>
                                      </p:cBhvr>
                                      <p:tavLst>
                                        <p:tav tm="0">
                                          <p:val>
                                            <p:strVal val="#ppt_y"/>
                                          </p:val>
                                        </p:tav>
                                        <p:tav tm="100000">
                                          <p:val>
                                            <p:strVal val="#ppt_y"/>
                                          </p:val>
                                        </p:tav>
                                      </p:tavLst>
                                    </p:anim>
                                  </p:childTnLst>
                                </p:cTn>
                              </p:par>
                            </p:childTnLst>
                          </p:cTn>
                        </p:par>
                        <p:par>
                          <p:cTn id="84" fill="hold">
                            <p:stCondLst>
                              <p:cond delay="2400"/>
                            </p:stCondLst>
                            <p:childTnLst>
                              <p:par>
                                <p:cTn id="85" presetID="2" presetClass="entr" presetSubtype="8" fill="hold" grpId="1" nodeType="afterEffect">
                                  <p:stCondLst>
                                    <p:cond delay="0"/>
                                  </p:stCondLst>
                                  <p:childTnLst>
                                    <p:set>
                                      <p:cBhvr>
                                        <p:cTn id="86" dur="1" fill="hold">
                                          <p:stCondLst>
                                            <p:cond delay="0"/>
                                          </p:stCondLst>
                                        </p:cTn>
                                        <p:tgtEl>
                                          <p:spTgt spid="10">
                                            <p:graphicEl>
                                              <a:chart seriesIdx="-4" categoryIdx="15" bldStep="category"/>
                                            </p:graphicEl>
                                          </p:spTgt>
                                        </p:tgtEl>
                                        <p:attrNameLst>
                                          <p:attrName>style.visibility</p:attrName>
                                        </p:attrNameLst>
                                      </p:cBhvr>
                                      <p:to>
                                        <p:strVal val="visible"/>
                                      </p:to>
                                    </p:set>
                                    <p:anim calcmode="lin" valueType="num">
                                      <p:cBhvr additive="base">
                                        <p:cTn id="87" dur="150" fill="hold"/>
                                        <p:tgtEl>
                                          <p:spTgt spid="10">
                                            <p:graphicEl>
                                              <a:chart seriesIdx="-4" categoryIdx="15" bldStep="category"/>
                                            </p:graphicEl>
                                          </p:spTgt>
                                        </p:tgtEl>
                                        <p:attrNameLst>
                                          <p:attrName>ppt_x</p:attrName>
                                        </p:attrNameLst>
                                      </p:cBhvr>
                                      <p:tavLst>
                                        <p:tav tm="0">
                                          <p:val>
                                            <p:strVal val="0-#ppt_w/2"/>
                                          </p:val>
                                        </p:tav>
                                        <p:tav tm="100000">
                                          <p:val>
                                            <p:strVal val="#ppt_x"/>
                                          </p:val>
                                        </p:tav>
                                      </p:tavLst>
                                    </p:anim>
                                    <p:anim calcmode="lin" valueType="num">
                                      <p:cBhvr additive="base">
                                        <p:cTn id="88" dur="150" fill="hold"/>
                                        <p:tgtEl>
                                          <p:spTgt spid="10">
                                            <p:graphicEl>
                                              <a:chart seriesIdx="-4" categoryIdx="15" bldStep="category"/>
                                            </p:graphicEl>
                                          </p:spTgt>
                                        </p:tgtEl>
                                        <p:attrNameLst>
                                          <p:attrName>ppt_y</p:attrName>
                                        </p:attrNameLst>
                                      </p:cBhvr>
                                      <p:tavLst>
                                        <p:tav tm="0">
                                          <p:val>
                                            <p:strVal val="#ppt_y"/>
                                          </p:val>
                                        </p:tav>
                                        <p:tav tm="100000">
                                          <p:val>
                                            <p:strVal val="#ppt_y"/>
                                          </p:val>
                                        </p:tav>
                                      </p:tavLst>
                                    </p:anim>
                                  </p:childTnLst>
                                </p:cTn>
                              </p:par>
                            </p:childTnLst>
                          </p:cTn>
                        </p:par>
                        <p:par>
                          <p:cTn id="89" fill="hold">
                            <p:stCondLst>
                              <p:cond delay="2550"/>
                            </p:stCondLst>
                            <p:childTnLst>
                              <p:par>
                                <p:cTn id="90" presetID="2" presetClass="entr" presetSubtype="8" fill="hold" grpId="1" nodeType="afterEffect">
                                  <p:stCondLst>
                                    <p:cond delay="0"/>
                                  </p:stCondLst>
                                  <p:childTnLst>
                                    <p:set>
                                      <p:cBhvr>
                                        <p:cTn id="91" dur="1" fill="hold">
                                          <p:stCondLst>
                                            <p:cond delay="0"/>
                                          </p:stCondLst>
                                        </p:cTn>
                                        <p:tgtEl>
                                          <p:spTgt spid="10">
                                            <p:graphicEl>
                                              <a:chart seriesIdx="-4" categoryIdx="16" bldStep="category"/>
                                            </p:graphicEl>
                                          </p:spTgt>
                                        </p:tgtEl>
                                        <p:attrNameLst>
                                          <p:attrName>style.visibility</p:attrName>
                                        </p:attrNameLst>
                                      </p:cBhvr>
                                      <p:to>
                                        <p:strVal val="visible"/>
                                      </p:to>
                                    </p:set>
                                    <p:anim calcmode="lin" valueType="num">
                                      <p:cBhvr additive="base">
                                        <p:cTn id="92" dur="150" fill="hold"/>
                                        <p:tgtEl>
                                          <p:spTgt spid="10">
                                            <p:graphicEl>
                                              <a:chart seriesIdx="-4" categoryIdx="16" bldStep="category"/>
                                            </p:graphicEl>
                                          </p:spTgt>
                                        </p:tgtEl>
                                        <p:attrNameLst>
                                          <p:attrName>ppt_x</p:attrName>
                                        </p:attrNameLst>
                                      </p:cBhvr>
                                      <p:tavLst>
                                        <p:tav tm="0">
                                          <p:val>
                                            <p:strVal val="0-#ppt_w/2"/>
                                          </p:val>
                                        </p:tav>
                                        <p:tav tm="100000">
                                          <p:val>
                                            <p:strVal val="#ppt_x"/>
                                          </p:val>
                                        </p:tav>
                                      </p:tavLst>
                                    </p:anim>
                                    <p:anim calcmode="lin" valueType="num">
                                      <p:cBhvr additive="base">
                                        <p:cTn id="93" dur="150" fill="hold"/>
                                        <p:tgtEl>
                                          <p:spTgt spid="10">
                                            <p:graphicEl>
                                              <a:chart seriesIdx="-4" categoryIdx="16" bldStep="category"/>
                                            </p:graphicEl>
                                          </p:spTgt>
                                        </p:tgtEl>
                                        <p:attrNameLst>
                                          <p:attrName>ppt_y</p:attrName>
                                        </p:attrNameLst>
                                      </p:cBhvr>
                                      <p:tavLst>
                                        <p:tav tm="0">
                                          <p:val>
                                            <p:strVal val="#ppt_y"/>
                                          </p:val>
                                        </p:tav>
                                        <p:tav tm="100000">
                                          <p:val>
                                            <p:strVal val="#ppt_y"/>
                                          </p:val>
                                        </p:tav>
                                      </p:tavLst>
                                    </p:anim>
                                  </p:childTnLst>
                                </p:cTn>
                              </p:par>
                            </p:childTnLst>
                          </p:cTn>
                        </p:par>
                        <p:par>
                          <p:cTn id="94" fill="hold">
                            <p:stCondLst>
                              <p:cond delay="2700"/>
                            </p:stCondLst>
                            <p:childTnLst>
                              <p:par>
                                <p:cTn id="95" presetID="2" presetClass="entr" presetSubtype="8" fill="hold" grpId="1" nodeType="afterEffect">
                                  <p:stCondLst>
                                    <p:cond delay="0"/>
                                  </p:stCondLst>
                                  <p:childTnLst>
                                    <p:set>
                                      <p:cBhvr>
                                        <p:cTn id="96" dur="1" fill="hold">
                                          <p:stCondLst>
                                            <p:cond delay="0"/>
                                          </p:stCondLst>
                                        </p:cTn>
                                        <p:tgtEl>
                                          <p:spTgt spid="10">
                                            <p:graphicEl>
                                              <a:chart seriesIdx="-4" categoryIdx="17" bldStep="category"/>
                                            </p:graphicEl>
                                          </p:spTgt>
                                        </p:tgtEl>
                                        <p:attrNameLst>
                                          <p:attrName>style.visibility</p:attrName>
                                        </p:attrNameLst>
                                      </p:cBhvr>
                                      <p:to>
                                        <p:strVal val="visible"/>
                                      </p:to>
                                    </p:set>
                                    <p:anim calcmode="lin" valueType="num">
                                      <p:cBhvr additive="base">
                                        <p:cTn id="97" dur="150" fill="hold"/>
                                        <p:tgtEl>
                                          <p:spTgt spid="10">
                                            <p:graphicEl>
                                              <a:chart seriesIdx="-4" categoryIdx="17" bldStep="category"/>
                                            </p:graphicEl>
                                          </p:spTgt>
                                        </p:tgtEl>
                                        <p:attrNameLst>
                                          <p:attrName>ppt_x</p:attrName>
                                        </p:attrNameLst>
                                      </p:cBhvr>
                                      <p:tavLst>
                                        <p:tav tm="0">
                                          <p:val>
                                            <p:strVal val="0-#ppt_w/2"/>
                                          </p:val>
                                        </p:tav>
                                        <p:tav tm="100000">
                                          <p:val>
                                            <p:strVal val="#ppt_x"/>
                                          </p:val>
                                        </p:tav>
                                      </p:tavLst>
                                    </p:anim>
                                    <p:anim calcmode="lin" valueType="num">
                                      <p:cBhvr additive="base">
                                        <p:cTn id="98" dur="150" fill="hold"/>
                                        <p:tgtEl>
                                          <p:spTgt spid="10">
                                            <p:graphicEl>
                                              <a:chart seriesIdx="-4" categoryIdx="17" bldStep="category"/>
                                            </p:graphicEl>
                                          </p:spTgt>
                                        </p:tgtEl>
                                        <p:attrNameLst>
                                          <p:attrName>ppt_y</p:attrName>
                                        </p:attrNameLst>
                                      </p:cBhvr>
                                      <p:tavLst>
                                        <p:tav tm="0">
                                          <p:val>
                                            <p:strVal val="#ppt_y"/>
                                          </p:val>
                                        </p:tav>
                                        <p:tav tm="100000">
                                          <p:val>
                                            <p:strVal val="#ppt_y"/>
                                          </p:val>
                                        </p:tav>
                                      </p:tavLst>
                                    </p:anim>
                                  </p:childTnLst>
                                </p:cTn>
                              </p:par>
                            </p:childTnLst>
                          </p:cTn>
                        </p:par>
                        <p:par>
                          <p:cTn id="99" fill="hold">
                            <p:stCondLst>
                              <p:cond delay="2850"/>
                            </p:stCondLst>
                            <p:childTnLst>
                              <p:par>
                                <p:cTn id="100" presetID="2" presetClass="entr" presetSubtype="8" fill="hold" grpId="1" nodeType="afterEffect">
                                  <p:stCondLst>
                                    <p:cond delay="0"/>
                                  </p:stCondLst>
                                  <p:childTnLst>
                                    <p:set>
                                      <p:cBhvr>
                                        <p:cTn id="101" dur="1" fill="hold">
                                          <p:stCondLst>
                                            <p:cond delay="0"/>
                                          </p:stCondLst>
                                        </p:cTn>
                                        <p:tgtEl>
                                          <p:spTgt spid="10">
                                            <p:graphicEl>
                                              <a:chart seriesIdx="-4" categoryIdx="18" bldStep="category"/>
                                            </p:graphicEl>
                                          </p:spTgt>
                                        </p:tgtEl>
                                        <p:attrNameLst>
                                          <p:attrName>style.visibility</p:attrName>
                                        </p:attrNameLst>
                                      </p:cBhvr>
                                      <p:to>
                                        <p:strVal val="visible"/>
                                      </p:to>
                                    </p:set>
                                    <p:anim calcmode="lin" valueType="num">
                                      <p:cBhvr additive="base">
                                        <p:cTn id="102" dur="150" fill="hold"/>
                                        <p:tgtEl>
                                          <p:spTgt spid="10">
                                            <p:graphicEl>
                                              <a:chart seriesIdx="-4" categoryIdx="18" bldStep="category"/>
                                            </p:graphicEl>
                                          </p:spTgt>
                                        </p:tgtEl>
                                        <p:attrNameLst>
                                          <p:attrName>ppt_x</p:attrName>
                                        </p:attrNameLst>
                                      </p:cBhvr>
                                      <p:tavLst>
                                        <p:tav tm="0">
                                          <p:val>
                                            <p:strVal val="0-#ppt_w/2"/>
                                          </p:val>
                                        </p:tav>
                                        <p:tav tm="100000">
                                          <p:val>
                                            <p:strVal val="#ppt_x"/>
                                          </p:val>
                                        </p:tav>
                                      </p:tavLst>
                                    </p:anim>
                                    <p:anim calcmode="lin" valueType="num">
                                      <p:cBhvr additive="base">
                                        <p:cTn id="103" dur="150" fill="hold"/>
                                        <p:tgtEl>
                                          <p:spTgt spid="10">
                                            <p:graphicEl>
                                              <a:chart seriesIdx="-4" categoryIdx="18" bldStep="category"/>
                                            </p:graphicEl>
                                          </p:spTgt>
                                        </p:tgtEl>
                                        <p:attrNameLst>
                                          <p:attrName>ppt_y</p:attrName>
                                        </p:attrNameLst>
                                      </p:cBhvr>
                                      <p:tavLst>
                                        <p:tav tm="0">
                                          <p:val>
                                            <p:strVal val="#ppt_y"/>
                                          </p:val>
                                        </p:tav>
                                        <p:tav tm="100000">
                                          <p:val>
                                            <p:strVal val="#ppt_y"/>
                                          </p:val>
                                        </p:tav>
                                      </p:tavLst>
                                    </p:anim>
                                  </p:childTnLst>
                                </p:cTn>
                              </p:par>
                            </p:childTnLst>
                          </p:cTn>
                        </p:par>
                        <p:par>
                          <p:cTn id="104" fill="hold">
                            <p:stCondLst>
                              <p:cond delay="3000"/>
                            </p:stCondLst>
                            <p:childTnLst>
                              <p:par>
                                <p:cTn id="105" presetID="2" presetClass="entr" presetSubtype="8" fill="hold" grpId="1" nodeType="afterEffect">
                                  <p:stCondLst>
                                    <p:cond delay="0"/>
                                  </p:stCondLst>
                                  <p:childTnLst>
                                    <p:set>
                                      <p:cBhvr>
                                        <p:cTn id="106" dur="1" fill="hold">
                                          <p:stCondLst>
                                            <p:cond delay="0"/>
                                          </p:stCondLst>
                                        </p:cTn>
                                        <p:tgtEl>
                                          <p:spTgt spid="10">
                                            <p:graphicEl>
                                              <a:chart seriesIdx="-4" categoryIdx="19" bldStep="category"/>
                                            </p:graphicEl>
                                          </p:spTgt>
                                        </p:tgtEl>
                                        <p:attrNameLst>
                                          <p:attrName>style.visibility</p:attrName>
                                        </p:attrNameLst>
                                      </p:cBhvr>
                                      <p:to>
                                        <p:strVal val="visible"/>
                                      </p:to>
                                    </p:set>
                                    <p:anim calcmode="lin" valueType="num">
                                      <p:cBhvr additive="base">
                                        <p:cTn id="107" dur="150" fill="hold"/>
                                        <p:tgtEl>
                                          <p:spTgt spid="10">
                                            <p:graphicEl>
                                              <a:chart seriesIdx="-4" categoryIdx="19" bldStep="category"/>
                                            </p:graphicEl>
                                          </p:spTgt>
                                        </p:tgtEl>
                                        <p:attrNameLst>
                                          <p:attrName>ppt_x</p:attrName>
                                        </p:attrNameLst>
                                      </p:cBhvr>
                                      <p:tavLst>
                                        <p:tav tm="0">
                                          <p:val>
                                            <p:strVal val="0-#ppt_w/2"/>
                                          </p:val>
                                        </p:tav>
                                        <p:tav tm="100000">
                                          <p:val>
                                            <p:strVal val="#ppt_x"/>
                                          </p:val>
                                        </p:tav>
                                      </p:tavLst>
                                    </p:anim>
                                    <p:anim calcmode="lin" valueType="num">
                                      <p:cBhvr additive="base">
                                        <p:cTn id="108" dur="150" fill="hold"/>
                                        <p:tgtEl>
                                          <p:spTgt spid="10">
                                            <p:graphicEl>
                                              <a:chart seriesIdx="-4" categoryIdx="19" bldStep="category"/>
                                            </p:graphicEl>
                                          </p:spTgt>
                                        </p:tgtEl>
                                        <p:attrNameLst>
                                          <p:attrName>ppt_y</p:attrName>
                                        </p:attrNameLst>
                                      </p:cBhvr>
                                      <p:tavLst>
                                        <p:tav tm="0">
                                          <p:val>
                                            <p:strVal val="#ppt_y"/>
                                          </p:val>
                                        </p:tav>
                                        <p:tav tm="100000">
                                          <p:val>
                                            <p:strVal val="#ppt_y"/>
                                          </p:val>
                                        </p:tav>
                                      </p:tavLst>
                                    </p:anim>
                                  </p:childTnLst>
                                </p:cTn>
                              </p:par>
                            </p:childTnLst>
                          </p:cTn>
                        </p:par>
                        <p:par>
                          <p:cTn id="109" fill="hold">
                            <p:stCondLst>
                              <p:cond delay="3150"/>
                            </p:stCondLst>
                            <p:childTnLst>
                              <p:par>
                                <p:cTn id="110" presetID="2" presetClass="entr" presetSubtype="8" fill="hold" grpId="1" nodeType="afterEffect">
                                  <p:stCondLst>
                                    <p:cond delay="0"/>
                                  </p:stCondLst>
                                  <p:childTnLst>
                                    <p:set>
                                      <p:cBhvr>
                                        <p:cTn id="111" dur="1" fill="hold">
                                          <p:stCondLst>
                                            <p:cond delay="0"/>
                                          </p:stCondLst>
                                        </p:cTn>
                                        <p:tgtEl>
                                          <p:spTgt spid="10">
                                            <p:graphicEl>
                                              <a:chart seriesIdx="-4" categoryIdx="20" bldStep="category"/>
                                            </p:graphicEl>
                                          </p:spTgt>
                                        </p:tgtEl>
                                        <p:attrNameLst>
                                          <p:attrName>style.visibility</p:attrName>
                                        </p:attrNameLst>
                                      </p:cBhvr>
                                      <p:to>
                                        <p:strVal val="visible"/>
                                      </p:to>
                                    </p:set>
                                    <p:anim calcmode="lin" valueType="num">
                                      <p:cBhvr additive="base">
                                        <p:cTn id="112" dur="150" fill="hold"/>
                                        <p:tgtEl>
                                          <p:spTgt spid="10">
                                            <p:graphicEl>
                                              <a:chart seriesIdx="-4" categoryIdx="20" bldStep="category"/>
                                            </p:graphicEl>
                                          </p:spTgt>
                                        </p:tgtEl>
                                        <p:attrNameLst>
                                          <p:attrName>ppt_x</p:attrName>
                                        </p:attrNameLst>
                                      </p:cBhvr>
                                      <p:tavLst>
                                        <p:tav tm="0">
                                          <p:val>
                                            <p:strVal val="0-#ppt_w/2"/>
                                          </p:val>
                                        </p:tav>
                                        <p:tav tm="100000">
                                          <p:val>
                                            <p:strVal val="#ppt_x"/>
                                          </p:val>
                                        </p:tav>
                                      </p:tavLst>
                                    </p:anim>
                                    <p:anim calcmode="lin" valueType="num">
                                      <p:cBhvr additive="base">
                                        <p:cTn id="113" dur="150" fill="hold"/>
                                        <p:tgtEl>
                                          <p:spTgt spid="10">
                                            <p:graphicEl>
                                              <a:chart seriesIdx="-4" categoryIdx="20"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4" restart="whenNotActive" fill="hold" evtFilter="cancelBubble" nodeType="interactiveSeq">
                <p:stCondLst>
                  <p:cond evt="onClick" delay="0">
                    <p:tgtEl>
                      <p:spTgt spid="2"/>
                    </p:tgtEl>
                  </p:cond>
                </p:stCondLst>
                <p:endSync evt="end" delay="0">
                  <p:rtn val="all"/>
                </p:endSync>
                <p:childTnLst>
                  <p:par>
                    <p:cTn id="115" fill="hold">
                      <p:stCondLst>
                        <p:cond delay="0"/>
                      </p:stCondLst>
                      <p:childTnLst>
                        <p:par>
                          <p:cTn id="116" fill="hold">
                            <p:stCondLst>
                              <p:cond delay="0"/>
                            </p:stCondLst>
                            <p:childTnLst>
                              <p:par>
                                <p:cTn id="117" presetID="2" presetClass="entr" presetSubtype="8" fill="hold" grpId="0" nodeType="afterEffect">
                                  <p:stCondLst>
                                    <p:cond delay="0"/>
                                  </p:stCondLst>
                                  <p:childTnLst>
                                    <p:set>
                                      <p:cBhvr>
                                        <p:cTn id="118"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119" dur="150" fill="hold"/>
                                        <p:tgtEl>
                                          <p:spTgt spid="10">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120" dur="150" fill="hold"/>
                                        <p:tgtEl>
                                          <p:spTgt spid="10">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par>
                          <p:cTn id="121" fill="hold">
                            <p:stCondLst>
                              <p:cond delay="150"/>
                            </p:stCondLst>
                            <p:childTnLst>
                              <p:par>
                                <p:cTn id="122" presetID="2" presetClass="entr" presetSubtype="8" fill="hold" grpId="0" nodeType="afterEffect">
                                  <p:stCondLst>
                                    <p:cond delay="0"/>
                                  </p:stCondLst>
                                  <p:childTnLst>
                                    <p:set>
                                      <p:cBhvr>
                                        <p:cTn id="123"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additive="base">
                                        <p:cTn id="124" dur="150" fill="hold"/>
                                        <p:tgtEl>
                                          <p:spTgt spid="10">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25" dur="150" fill="hold"/>
                                        <p:tgtEl>
                                          <p:spTgt spid="10">
                                            <p:graphicEl>
                                              <a:chart seriesIdx="-4" categoryIdx="0" bldStep="category"/>
                                            </p:graphicEl>
                                          </p:spTgt>
                                        </p:tgtEl>
                                        <p:attrNameLst>
                                          <p:attrName>ppt_y</p:attrName>
                                        </p:attrNameLst>
                                      </p:cBhvr>
                                      <p:tavLst>
                                        <p:tav tm="0">
                                          <p:val>
                                            <p:strVal val="#ppt_y"/>
                                          </p:val>
                                        </p:tav>
                                        <p:tav tm="100000">
                                          <p:val>
                                            <p:strVal val="#ppt_y"/>
                                          </p:val>
                                        </p:tav>
                                      </p:tavLst>
                                    </p:anim>
                                  </p:childTnLst>
                                </p:cTn>
                              </p:par>
                            </p:childTnLst>
                          </p:cTn>
                        </p:par>
                        <p:par>
                          <p:cTn id="126" fill="hold">
                            <p:stCondLst>
                              <p:cond delay="300"/>
                            </p:stCondLst>
                            <p:childTnLst>
                              <p:par>
                                <p:cTn id="127" presetID="2" presetClass="entr" presetSubtype="8" fill="hold" grpId="0" nodeType="afterEffect">
                                  <p:stCondLst>
                                    <p:cond delay="0"/>
                                  </p:stCondLst>
                                  <p:childTnLst>
                                    <p:set>
                                      <p:cBhvr>
                                        <p:cTn id="128"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additive="base">
                                        <p:cTn id="129" dur="150" fill="hold"/>
                                        <p:tgtEl>
                                          <p:spTgt spid="10">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30" dur="150" fill="hold"/>
                                        <p:tgtEl>
                                          <p:spTgt spid="10">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par>
                          <p:cTn id="131" fill="hold">
                            <p:stCondLst>
                              <p:cond delay="450"/>
                            </p:stCondLst>
                            <p:childTnLst>
                              <p:par>
                                <p:cTn id="132" presetID="2" presetClass="entr" presetSubtype="8" fill="hold" grpId="0" nodeType="afterEffect">
                                  <p:stCondLst>
                                    <p:cond delay="0"/>
                                  </p:stCondLst>
                                  <p:childTnLst>
                                    <p:set>
                                      <p:cBhvr>
                                        <p:cTn id="133"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additive="base">
                                        <p:cTn id="134" dur="150" fill="hold"/>
                                        <p:tgtEl>
                                          <p:spTgt spid="10">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135" dur="150" fill="hold"/>
                                        <p:tgtEl>
                                          <p:spTgt spid="10">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par>
                          <p:cTn id="136" fill="hold">
                            <p:stCondLst>
                              <p:cond delay="600"/>
                            </p:stCondLst>
                            <p:childTnLst>
                              <p:par>
                                <p:cTn id="137" presetID="2" presetClass="entr" presetSubtype="8" fill="hold" grpId="0" nodeType="afterEffect">
                                  <p:stCondLst>
                                    <p:cond delay="0"/>
                                  </p:stCondLst>
                                  <p:childTnLst>
                                    <p:set>
                                      <p:cBhvr>
                                        <p:cTn id="138"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additive="base">
                                        <p:cTn id="139" dur="150" fill="hold"/>
                                        <p:tgtEl>
                                          <p:spTgt spid="10">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140" dur="150" fill="hold"/>
                                        <p:tgtEl>
                                          <p:spTgt spid="10">
                                            <p:graphicEl>
                                              <a:chart seriesIdx="-4" categoryIdx="3" bldStep="category"/>
                                            </p:graphicEl>
                                          </p:spTgt>
                                        </p:tgtEl>
                                        <p:attrNameLst>
                                          <p:attrName>ppt_y</p:attrName>
                                        </p:attrNameLst>
                                      </p:cBhvr>
                                      <p:tavLst>
                                        <p:tav tm="0">
                                          <p:val>
                                            <p:strVal val="#ppt_y"/>
                                          </p:val>
                                        </p:tav>
                                        <p:tav tm="100000">
                                          <p:val>
                                            <p:strVal val="#ppt_y"/>
                                          </p:val>
                                        </p:tav>
                                      </p:tavLst>
                                    </p:anim>
                                  </p:childTnLst>
                                </p:cTn>
                              </p:par>
                            </p:childTnLst>
                          </p:cTn>
                        </p:par>
                        <p:par>
                          <p:cTn id="141" fill="hold">
                            <p:stCondLst>
                              <p:cond delay="750"/>
                            </p:stCondLst>
                            <p:childTnLst>
                              <p:par>
                                <p:cTn id="142" presetID="2" presetClass="entr" presetSubtype="8" fill="hold" grpId="0" nodeType="afterEffect">
                                  <p:stCondLst>
                                    <p:cond delay="0"/>
                                  </p:stCondLst>
                                  <p:childTnLst>
                                    <p:set>
                                      <p:cBhvr>
                                        <p:cTn id="143"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additive="base">
                                        <p:cTn id="144" dur="150" fill="hold"/>
                                        <p:tgtEl>
                                          <p:spTgt spid="10">
                                            <p:graphicEl>
                                              <a:chart seriesIdx="-4" categoryIdx="4" bldStep="category"/>
                                            </p:graphicEl>
                                          </p:spTgt>
                                        </p:tgtEl>
                                        <p:attrNameLst>
                                          <p:attrName>ppt_x</p:attrName>
                                        </p:attrNameLst>
                                      </p:cBhvr>
                                      <p:tavLst>
                                        <p:tav tm="0">
                                          <p:val>
                                            <p:strVal val="0-#ppt_w/2"/>
                                          </p:val>
                                        </p:tav>
                                        <p:tav tm="100000">
                                          <p:val>
                                            <p:strVal val="#ppt_x"/>
                                          </p:val>
                                        </p:tav>
                                      </p:tavLst>
                                    </p:anim>
                                    <p:anim calcmode="lin" valueType="num">
                                      <p:cBhvr additive="base">
                                        <p:cTn id="145" dur="150" fill="hold"/>
                                        <p:tgtEl>
                                          <p:spTgt spid="10">
                                            <p:graphicEl>
                                              <a:chart seriesIdx="-4" categoryIdx="4" bldStep="category"/>
                                            </p:graphicEl>
                                          </p:spTgt>
                                        </p:tgtEl>
                                        <p:attrNameLst>
                                          <p:attrName>ppt_y</p:attrName>
                                        </p:attrNameLst>
                                      </p:cBhvr>
                                      <p:tavLst>
                                        <p:tav tm="0">
                                          <p:val>
                                            <p:strVal val="#ppt_y"/>
                                          </p:val>
                                        </p:tav>
                                        <p:tav tm="100000">
                                          <p:val>
                                            <p:strVal val="#ppt_y"/>
                                          </p:val>
                                        </p:tav>
                                      </p:tavLst>
                                    </p:anim>
                                  </p:childTnLst>
                                </p:cTn>
                              </p:par>
                            </p:childTnLst>
                          </p:cTn>
                        </p:par>
                        <p:par>
                          <p:cTn id="146" fill="hold">
                            <p:stCondLst>
                              <p:cond delay="900"/>
                            </p:stCondLst>
                            <p:childTnLst>
                              <p:par>
                                <p:cTn id="147" presetID="2" presetClass="entr" presetSubtype="8" fill="hold" grpId="0" nodeType="afterEffect">
                                  <p:stCondLst>
                                    <p:cond delay="0"/>
                                  </p:stCondLst>
                                  <p:childTnLst>
                                    <p:set>
                                      <p:cBhvr>
                                        <p:cTn id="148"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additive="base">
                                        <p:cTn id="149" dur="150" fill="hold"/>
                                        <p:tgtEl>
                                          <p:spTgt spid="10">
                                            <p:graphicEl>
                                              <a:chart seriesIdx="-4" categoryIdx="5" bldStep="category"/>
                                            </p:graphicEl>
                                          </p:spTgt>
                                        </p:tgtEl>
                                        <p:attrNameLst>
                                          <p:attrName>ppt_x</p:attrName>
                                        </p:attrNameLst>
                                      </p:cBhvr>
                                      <p:tavLst>
                                        <p:tav tm="0">
                                          <p:val>
                                            <p:strVal val="0-#ppt_w/2"/>
                                          </p:val>
                                        </p:tav>
                                        <p:tav tm="100000">
                                          <p:val>
                                            <p:strVal val="#ppt_x"/>
                                          </p:val>
                                        </p:tav>
                                      </p:tavLst>
                                    </p:anim>
                                    <p:anim calcmode="lin" valueType="num">
                                      <p:cBhvr additive="base">
                                        <p:cTn id="150" dur="150" fill="hold"/>
                                        <p:tgtEl>
                                          <p:spTgt spid="10">
                                            <p:graphicEl>
                                              <a:chart seriesIdx="-4" categoryIdx="5" bldStep="category"/>
                                            </p:graphicEl>
                                          </p:spTgt>
                                        </p:tgtEl>
                                        <p:attrNameLst>
                                          <p:attrName>ppt_y</p:attrName>
                                        </p:attrNameLst>
                                      </p:cBhvr>
                                      <p:tavLst>
                                        <p:tav tm="0">
                                          <p:val>
                                            <p:strVal val="#ppt_y"/>
                                          </p:val>
                                        </p:tav>
                                        <p:tav tm="100000">
                                          <p:val>
                                            <p:strVal val="#ppt_y"/>
                                          </p:val>
                                        </p:tav>
                                      </p:tavLst>
                                    </p:anim>
                                  </p:childTnLst>
                                </p:cTn>
                              </p:par>
                            </p:childTnLst>
                          </p:cTn>
                        </p:par>
                        <p:par>
                          <p:cTn id="151" fill="hold">
                            <p:stCondLst>
                              <p:cond delay="1050"/>
                            </p:stCondLst>
                            <p:childTnLst>
                              <p:par>
                                <p:cTn id="152" presetID="2" presetClass="entr" presetSubtype="8" fill="hold" grpId="0" nodeType="afterEffect">
                                  <p:stCondLst>
                                    <p:cond delay="0"/>
                                  </p:stCondLst>
                                  <p:childTnLst>
                                    <p:set>
                                      <p:cBhvr>
                                        <p:cTn id="153"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additive="base">
                                        <p:cTn id="154" dur="150" fill="hold"/>
                                        <p:tgtEl>
                                          <p:spTgt spid="10">
                                            <p:graphicEl>
                                              <a:chart seriesIdx="-4" categoryIdx="6" bldStep="category"/>
                                            </p:graphicEl>
                                          </p:spTgt>
                                        </p:tgtEl>
                                        <p:attrNameLst>
                                          <p:attrName>ppt_x</p:attrName>
                                        </p:attrNameLst>
                                      </p:cBhvr>
                                      <p:tavLst>
                                        <p:tav tm="0">
                                          <p:val>
                                            <p:strVal val="0-#ppt_w/2"/>
                                          </p:val>
                                        </p:tav>
                                        <p:tav tm="100000">
                                          <p:val>
                                            <p:strVal val="#ppt_x"/>
                                          </p:val>
                                        </p:tav>
                                      </p:tavLst>
                                    </p:anim>
                                    <p:anim calcmode="lin" valueType="num">
                                      <p:cBhvr additive="base">
                                        <p:cTn id="155" dur="150" fill="hold"/>
                                        <p:tgtEl>
                                          <p:spTgt spid="10">
                                            <p:graphicEl>
                                              <a:chart seriesIdx="-4" categoryIdx="6" bldStep="category"/>
                                            </p:graphicEl>
                                          </p:spTgt>
                                        </p:tgtEl>
                                        <p:attrNameLst>
                                          <p:attrName>ppt_y</p:attrName>
                                        </p:attrNameLst>
                                      </p:cBhvr>
                                      <p:tavLst>
                                        <p:tav tm="0">
                                          <p:val>
                                            <p:strVal val="#ppt_y"/>
                                          </p:val>
                                        </p:tav>
                                        <p:tav tm="100000">
                                          <p:val>
                                            <p:strVal val="#ppt_y"/>
                                          </p:val>
                                        </p:tav>
                                      </p:tavLst>
                                    </p:anim>
                                  </p:childTnLst>
                                </p:cTn>
                              </p:par>
                            </p:childTnLst>
                          </p:cTn>
                        </p:par>
                        <p:par>
                          <p:cTn id="156" fill="hold">
                            <p:stCondLst>
                              <p:cond delay="1200"/>
                            </p:stCondLst>
                            <p:childTnLst>
                              <p:par>
                                <p:cTn id="157" presetID="2" presetClass="entr" presetSubtype="8" fill="hold" grpId="0" nodeType="afterEffect">
                                  <p:stCondLst>
                                    <p:cond delay="0"/>
                                  </p:stCondLst>
                                  <p:childTnLst>
                                    <p:set>
                                      <p:cBhvr>
                                        <p:cTn id="158"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additive="base">
                                        <p:cTn id="159" dur="150" fill="hold"/>
                                        <p:tgtEl>
                                          <p:spTgt spid="10">
                                            <p:graphicEl>
                                              <a:chart seriesIdx="-4" categoryIdx="7" bldStep="category"/>
                                            </p:graphicEl>
                                          </p:spTgt>
                                        </p:tgtEl>
                                        <p:attrNameLst>
                                          <p:attrName>ppt_x</p:attrName>
                                        </p:attrNameLst>
                                      </p:cBhvr>
                                      <p:tavLst>
                                        <p:tav tm="0">
                                          <p:val>
                                            <p:strVal val="0-#ppt_w/2"/>
                                          </p:val>
                                        </p:tav>
                                        <p:tav tm="100000">
                                          <p:val>
                                            <p:strVal val="#ppt_x"/>
                                          </p:val>
                                        </p:tav>
                                      </p:tavLst>
                                    </p:anim>
                                    <p:anim calcmode="lin" valueType="num">
                                      <p:cBhvr additive="base">
                                        <p:cTn id="160" dur="150" fill="hold"/>
                                        <p:tgtEl>
                                          <p:spTgt spid="10">
                                            <p:graphicEl>
                                              <a:chart seriesIdx="-4" categoryIdx="7" bldStep="category"/>
                                            </p:graphicEl>
                                          </p:spTgt>
                                        </p:tgtEl>
                                        <p:attrNameLst>
                                          <p:attrName>ppt_y</p:attrName>
                                        </p:attrNameLst>
                                      </p:cBhvr>
                                      <p:tavLst>
                                        <p:tav tm="0">
                                          <p:val>
                                            <p:strVal val="#ppt_y"/>
                                          </p:val>
                                        </p:tav>
                                        <p:tav tm="100000">
                                          <p:val>
                                            <p:strVal val="#ppt_y"/>
                                          </p:val>
                                        </p:tav>
                                      </p:tavLst>
                                    </p:anim>
                                  </p:childTnLst>
                                </p:cTn>
                              </p:par>
                            </p:childTnLst>
                          </p:cTn>
                        </p:par>
                        <p:par>
                          <p:cTn id="161" fill="hold">
                            <p:stCondLst>
                              <p:cond delay="1350"/>
                            </p:stCondLst>
                            <p:childTnLst>
                              <p:par>
                                <p:cTn id="162" presetID="2" presetClass="entr" presetSubtype="8" fill="hold" grpId="0" nodeType="afterEffect">
                                  <p:stCondLst>
                                    <p:cond delay="0"/>
                                  </p:stCondLst>
                                  <p:childTnLst>
                                    <p:set>
                                      <p:cBhvr>
                                        <p:cTn id="163" dur="1" fill="hold">
                                          <p:stCondLst>
                                            <p:cond delay="0"/>
                                          </p:stCondLst>
                                        </p:cTn>
                                        <p:tgtEl>
                                          <p:spTgt spid="10">
                                            <p:graphicEl>
                                              <a:chart seriesIdx="-4" categoryIdx="8" bldStep="category"/>
                                            </p:graphicEl>
                                          </p:spTgt>
                                        </p:tgtEl>
                                        <p:attrNameLst>
                                          <p:attrName>style.visibility</p:attrName>
                                        </p:attrNameLst>
                                      </p:cBhvr>
                                      <p:to>
                                        <p:strVal val="visible"/>
                                      </p:to>
                                    </p:set>
                                    <p:anim calcmode="lin" valueType="num">
                                      <p:cBhvr additive="base">
                                        <p:cTn id="164" dur="150" fill="hold"/>
                                        <p:tgtEl>
                                          <p:spTgt spid="10">
                                            <p:graphicEl>
                                              <a:chart seriesIdx="-4" categoryIdx="8" bldStep="category"/>
                                            </p:graphicEl>
                                          </p:spTgt>
                                        </p:tgtEl>
                                        <p:attrNameLst>
                                          <p:attrName>ppt_x</p:attrName>
                                        </p:attrNameLst>
                                      </p:cBhvr>
                                      <p:tavLst>
                                        <p:tav tm="0">
                                          <p:val>
                                            <p:strVal val="0-#ppt_w/2"/>
                                          </p:val>
                                        </p:tav>
                                        <p:tav tm="100000">
                                          <p:val>
                                            <p:strVal val="#ppt_x"/>
                                          </p:val>
                                        </p:tav>
                                      </p:tavLst>
                                    </p:anim>
                                    <p:anim calcmode="lin" valueType="num">
                                      <p:cBhvr additive="base">
                                        <p:cTn id="165" dur="150" fill="hold"/>
                                        <p:tgtEl>
                                          <p:spTgt spid="10">
                                            <p:graphicEl>
                                              <a:chart seriesIdx="-4" categoryIdx="8" bldStep="category"/>
                                            </p:graphicEl>
                                          </p:spTgt>
                                        </p:tgtEl>
                                        <p:attrNameLst>
                                          <p:attrName>ppt_y</p:attrName>
                                        </p:attrNameLst>
                                      </p:cBhvr>
                                      <p:tavLst>
                                        <p:tav tm="0">
                                          <p:val>
                                            <p:strVal val="#ppt_y"/>
                                          </p:val>
                                        </p:tav>
                                        <p:tav tm="100000">
                                          <p:val>
                                            <p:strVal val="#ppt_y"/>
                                          </p:val>
                                        </p:tav>
                                      </p:tavLst>
                                    </p:anim>
                                  </p:childTnLst>
                                </p:cTn>
                              </p:par>
                            </p:childTnLst>
                          </p:cTn>
                        </p:par>
                        <p:par>
                          <p:cTn id="166" fill="hold">
                            <p:stCondLst>
                              <p:cond delay="1500"/>
                            </p:stCondLst>
                            <p:childTnLst>
                              <p:par>
                                <p:cTn id="167" presetID="2" presetClass="entr" presetSubtype="8" fill="hold" grpId="0" nodeType="afterEffect">
                                  <p:stCondLst>
                                    <p:cond delay="0"/>
                                  </p:stCondLst>
                                  <p:childTnLst>
                                    <p:set>
                                      <p:cBhvr>
                                        <p:cTn id="168" dur="1" fill="hold">
                                          <p:stCondLst>
                                            <p:cond delay="0"/>
                                          </p:stCondLst>
                                        </p:cTn>
                                        <p:tgtEl>
                                          <p:spTgt spid="10">
                                            <p:graphicEl>
                                              <a:chart seriesIdx="-4" categoryIdx="9" bldStep="category"/>
                                            </p:graphicEl>
                                          </p:spTgt>
                                        </p:tgtEl>
                                        <p:attrNameLst>
                                          <p:attrName>style.visibility</p:attrName>
                                        </p:attrNameLst>
                                      </p:cBhvr>
                                      <p:to>
                                        <p:strVal val="visible"/>
                                      </p:to>
                                    </p:set>
                                    <p:anim calcmode="lin" valueType="num">
                                      <p:cBhvr additive="base">
                                        <p:cTn id="169" dur="150" fill="hold"/>
                                        <p:tgtEl>
                                          <p:spTgt spid="10">
                                            <p:graphicEl>
                                              <a:chart seriesIdx="-4" categoryIdx="9" bldStep="category"/>
                                            </p:graphicEl>
                                          </p:spTgt>
                                        </p:tgtEl>
                                        <p:attrNameLst>
                                          <p:attrName>ppt_x</p:attrName>
                                        </p:attrNameLst>
                                      </p:cBhvr>
                                      <p:tavLst>
                                        <p:tav tm="0">
                                          <p:val>
                                            <p:strVal val="0-#ppt_w/2"/>
                                          </p:val>
                                        </p:tav>
                                        <p:tav tm="100000">
                                          <p:val>
                                            <p:strVal val="#ppt_x"/>
                                          </p:val>
                                        </p:tav>
                                      </p:tavLst>
                                    </p:anim>
                                    <p:anim calcmode="lin" valueType="num">
                                      <p:cBhvr additive="base">
                                        <p:cTn id="170" dur="150" fill="hold"/>
                                        <p:tgtEl>
                                          <p:spTgt spid="10">
                                            <p:graphicEl>
                                              <a:chart seriesIdx="-4" categoryIdx="9" bldStep="category"/>
                                            </p:graphicEl>
                                          </p:spTgt>
                                        </p:tgtEl>
                                        <p:attrNameLst>
                                          <p:attrName>ppt_y</p:attrName>
                                        </p:attrNameLst>
                                      </p:cBhvr>
                                      <p:tavLst>
                                        <p:tav tm="0">
                                          <p:val>
                                            <p:strVal val="#ppt_y"/>
                                          </p:val>
                                        </p:tav>
                                        <p:tav tm="100000">
                                          <p:val>
                                            <p:strVal val="#ppt_y"/>
                                          </p:val>
                                        </p:tav>
                                      </p:tavLst>
                                    </p:anim>
                                  </p:childTnLst>
                                </p:cTn>
                              </p:par>
                            </p:childTnLst>
                          </p:cTn>
                        </p:par>
                        <p:par>
                          <p:cTn id="171" fill="hold">
                            <p:stCondLst>
                              <p:cond delay="1650"/>
                            </p:stCondLst>
                            <p:childTnLst>
                              <p:par>
                                <p:cTn id="172" presetID="2" presetClass="entr" presetSubtype="8" fill="hold" grpId="0" nodeType="afterEffect">
                                  <p:stCondLst>
                                    <p:cond delay="0"/>
                                  </p:stCondLst>
                                  <p:childTnLst>
                                    <p:set>
                                      <p:cBhvr>
                                        <p:cTn id="173" dur="1" fill="hold">
                                          <p:stCondLst>
                                            <p:cond delay="0"/>
                                          </p:stCondLst>
                                        </p:cTn>
                                        <p:tgtEl>
                                          <p:spTgt spid="10">
                                            <p:graphicEl>
                                              <a:chart seriesIdx="-4" categoryIdx="10" bldStep="category"/>
                                            </p:graphicEl>
                                          </p:spTgt>
                                        </p:tgtEl>
                                        <p:attrNameLst>
                                          <p:attrName>style.visibility</p:attrName>
                                        </p:attrNameLst>
                                      </p:cBhvr>
                                      <p:to>
                                        <p:strVal val="visible"/>
                                      </p:to>
                                    </p:set>
                                    <p:anim calcmode="lin" valueType="num">
                                      <p:cBhvr additive="base">
                                        <p:cTn id="174" dur="150" fill="hold"/>
                                        <p:tgtEl>
                                          <p:spTgt spid="10">
                                            <p:graphicEl>
                                              <a:chart seriesIdx="-4" categoryIdx="10" bldStep="category"/>
                                            </p:graphicEl>
                                          </p:spTgt>
                                        </p:tgtEl>
                                        <p:attrNameLst>
                                          <p:attrName>ppt_x</p:attrName>
                                        </p:attrNameLst>
                                      </p:cBhvr>
                                      <p:tavLst>
                                        <p:tav tm="0">
                                          <p:val>
                                            <p:strVal val="0-#ppt_w/2"/>
                                          </p:val>
                                        </p:tav>
                                        <p:tav tm="100000">
                                          <p:val>
                                            <p:strVal val="#ppt_x"/>
                                          </p:val>
                                        </p:tav>
                                      </p:tavLst>
                                    </p:anim>
                                    <p:anim calcmode="lin" valueType="num">
                                      <p:cBhvr additive="base">
                                        <p:cTn id="175" dur="150" fill="hold"/>
                                        <p:tgtEl>
                                          <p:spTgt spid="10">
                                            <p:graphicEl>
                                              <a:chart seriesIdx="-4" categoryIdx="10" bldStep="category"/>
                                            </p:graphicEl>
                                          </p:spTgt>
                                        </p:tgtEl>
                                        <p:attrNameLst>
                                          <p:attrName>ppt_y</p:attrName>
                                        </p:attrNameLst>
                                      </p:cBhvr>
                                      <p:tavLst>
                                        <p:tav tm="0">
                                          <p:val>
                                            <p:strVal val="#ppt_y"/>
                                          </p:val>
                                        </p:tav>
                                        <p:tav tm="100000">
                                          <p:val>
                                            <p:strVal val="#ppt_y"/>
                                          </p:val>
                                        </p:tav>
                                      </p:tavLst>
                                    </p:anim>
                                  </p:childTnLst>
                                </p:cTn>
                              </p:par>
                            </p:childTnLst>
                          </p:cTn>
                        </p:par>
                        <p:par>
                          <p:cTn id="176" fill="hold">
                            <p:stCondLst>
                              <p:cond delay="1800"/>
                            </p:stCondLst>
                            <p:childTnLst>
                              <p:par>
                                <p:cTn id="177" presetID="2" presetClass="entr" presetSubtype="8" fill="hold" grpId="0" nodeType="afterEffect">
                                  <p:stCondLst>
                                    <p:cond delay="0"/>
                                  </p:stCondLst>
                                  <p:childTnLst>
                                    <p:set>
                                      <p:cBhvr>
                                        <p:cTn id="178" dur="1" fill="hold">
                                          <p:stCondLst>
                                            <p:cond delay="0"/>
                                          </p:stCondLst>
                                        </p:cTn>
                                        <p:tgtEl>
                                          <p:spTgt spid="10">
                                            <p:graphicEl>
                                              <a:chart seriesIdx="-4" categoryIdx="11" bldStep="category"/>
                                            </p:graphicEl>
                                          </p:spTgt>
                                        </p:tgtEl>
                                        <p:attrNameLst>
                                          <p:attrName>style.visibility</p:attrName>
                                        </p:attrNameLst>
                                      </p:cBhvr>
                                      <p:to>
                                        <p:strVal val="visible"/>
                                      </p:to>
                                    </p:set>
                                    <p:anim calcmode="lin" valueType="num">
                                      <p:cBhvr additive="base">
                                        <p:cTn id="179" dur="150" fill="hold"/>
                                        <p:tgtEl>
                                          <p:spTgt spid="10">
                                            <p:graphicEl>
                                              <a:chart seriesIdx="-4" categoryIdx="11" bldStep="category"/>
                                            </p:graphicEl>
                                          </p:spTgt>
                                        </p:tgtEl>
                                        <p:attrNameLst>
                                          <p:attrName>ppt_x</p:attrName>
                                        </p:attrNameLst>
                                      </p:cBhvr>
                                      <p:tavLst>
                                        <p:tav tm="0">
                                          <p:val>
                                            <p:strVal val="0-#ppt_w/2"/>
                                          </p:val>
                                        </p:tav>
                                        <p:tav tm="100000">
                                          <p:val>
                                            <p:strVal val="#ppt_x"/>
                                          </p:val>
                                        </p:tav>
                                      </p:tavLst>
                                    </p:anim>
                                    <p:anim calcmode="lin" valueType="num">
                                      <p:cBhvr additive="base">
                                        <p:cTn id="180" dur="150" fill="hold"/>
                                        <p:tgtEl>
                                          <p:spTgt spid="10">
                                            <p:graphicEl>
                                              <a:chart seriesIdx="-4" categoryIdx="11" bldStep="category"/>
                                            </p:graphicEl>
                                          </p:spTgt>
                                        </p:tgtEl>
                                        <p:attrNameLst>
                                          <p:attrName>ppt_y</p:attrName>
                                        </p:attrNameLst>
                                      </p:cBhvr>
                                      <p:tavLst>
                                        <p:tav tm="0">
                                          <p:val>
                                            <p:strVal val="#ppt_y"/>
                                          </p:val>
                                        </p:tav>
                                        <p:tav tm="100000">
                                          <p:val>
                                            <p:strVal val="#ppt_y"/>
                                          </p:val>
                                        </p:tav>
                                      </p:tavLst>
                                    </p:anim>
                                  </p:childTnLst>
                                </p:cTn>
                              </p:par>
                            </p:childTnLst>
                          </p:cTn>
                        </p:par>
                        <p:par>
                          <p:cTn id="181" fill="hold">
                            <p:stCondLst>
                              <p:cond delay="1950"/>
                            </p:stCondLst>
                            <p:childTnLst>
                              <p:par>
                                <p:cTn id="182" presetID="2" presetClass="entr" presetSubtype="8" fill="hold" grpId="0" nodeType="afterEffect">
                                  <p:stCondLst>
                                    <p:cond delay="0"/>
                                  </p:stCondLst>
                                  <p:childTnLst>
                                    <p:set>
                                      <p:cBhvr>
                                        <p:cTn id="183" dur="1" fill="hold">
                                          <p:stCondLst>
                                            <p:cond delay="0"/>
                                          </p:stCondLst>
                                        </p:cTn>
                                        <p:tgtEl>
                                          <p:spTgt spid="10">
                                            <p:graphicEl>
                                              <a:chart seriesIdx="-4" categoryIdx="12" bldStep="category"/>
                                            </p:graphicEl>
                                          </p:spTgt>
                                        </p:tgtEl>
                                        <p:attrNameLst>
                                          <p:attrName>style.visibility</p:attrName>
                                        </p:attrNameLst>
                                      </p:cBhvr>
                                      <p:to>
                                        <p:strVal val="visible"/>
                                      </p:to>
                                    </p:set>
                                    <p:anim calcmode="lin" valueType="num">
                                      <p:cBhvr additive="base">
                                        <p:cTn id="184" dur="150" fill="hold"/>
                                        <p:tgtEl>
                                          <p:spTgt spid="10">
                                            <p:graphicEl>
                                              <a:chart seriesIdx="-4" categoryIdx="12" bldStep="category"/>
                                            </p:graphicEl>
                                          </p:spTgt>
                                        </p:tgtEl>
                                        <p:attrNameLst>
                                          <p:attrName>ppt_x</p:attrName>
                                        </p:attrNameLst>
                                      </p:cBhvr>
                                      <p:tavLst>
                                        <p:tav tm="0">
                                          <p:val>
                                            <p:strVal val="0-#ppt_w/2"/>
                                          </p:val>
                                        </p:tav>
                                        <p:tav tm="100000">
                                          <p:val>
                                            <p:strVal val="#ppt_x"/>
                                          </p:val>
                                        </p:tav>
                                      </p:tavLst>
                                    </p:anim>
                                    <p:anim calcmode="lin" valueType="num">
                                      <p:cBhvr additive="base">
                                        <p:cTn id="185" dur="150" fill="hold"/>
                                        <p:tgtEl>
                                          <p:spTgt spid="10">
                                            <p:graphicEl>
                                              <a:chart seriesIdx="-4" categoryIdx="12" bldStep="category"/>
                                            </p:graphicEl>
                                          </p:spTgt>
                                        </p:tgtEl>
                                        <p:attrNameLst>
                                          <p:attrName>ppt_y</p:attrName>
                                        </p:attrNameLst>
                                      </p:cBhvr>
                                      <p:tavLst>
                                        <p:tav tm="0">
                                          <p:val>
                                            <p:strVal val="#ppt_y"/>
                                          </p:val>
                                        </p:tav>
                                        <p:tav tm="100000">
                                          <p:val>
                                            <p:strVal val="#ppt_y"/>
                                          </p:val>
                                        </p:tav>
                                      </p:tavLst>
                                    </p:anim>
                                  </p:childTnLst>
                                </p:cTn>
                              </p:par>
                            </p:childTnLst>
                          </p:cTn>
                        </p:par>
                        <p:par>
                          <p:cTn id="186" fill="hold">
                            <p:stCondLst>
                              <p:cond delay="2100"/>
                            </p:stCondLst>
                            <p:childTnLst>
                              <p:par>
                                <p:cTn id="187" presetID="2" presetClass="entr" presetSubtype="8" fill="hold" grpId="0" nodeType="afterEffect">
                                  <p:stCondLst>
                                    <p:cond delay="0"/>
                                  </p:stCondLst>
                                  <p:childTnLst>
                                    <p:set>
                                      <p:cBhvr>
                                        <p:cTn id="188" dur="1" fill="hold">
                                          <p:stCondLst>
                                            <p:cond delay="0"/>
                                          </p:stCondLst>
                                        </p:cTn>
                                        <p:tgtEl>
                                          <p:spTgt spid="10">
                                            <p:graphicEl>
                                              <a:chart seriesIdx="-4" categoryIdx="13" bldStep="category"/>
                                            </p:graphicEl>
                                          </p:spTgt>
                                        </p:tgtEl>
                                        <p:attrNameLst>
                                          <p:attrName>style.visibility</p:attrName>
                                        </p:attrNameLst>
                                      </p:cBhvr>
                                      <p:to>
                                        <p:strVal val="visible"/>
                                      </p:to>
                                    </p:set>
                                    <p:anim calcmode="lin" valueType="num">
                                      <p:cBhvr additive="base">
                                        <p:cTn id="189" dur="150" fill="hold"/>
                                        <p:tgtEl>
                                          <p:spTgt spid="10">
                                            <p:graphicEl>
                                              <a:chart seriesIdx="-4" categoryIdx="13" bldStep="category"/>
                                            </p:graphicEl>
                                          </p:spTgt>
                                        </p:tgtEl>
                                        <p:attrNameLst>
                                          <p:attrName>ppt_x</p:attrName>
                                        </p:attrNameLst>
                                      </p:cBhvr>
                                      <p:tavLst>
                                        <p:tav tm="0">
                                          <p:val>
                                            <p:strVal val="0-#ppt_w/2"/>
                                          </p:val>
                                        </p:tav>
                                        <p:tav tm="100000">
                                          <p:val>
                                            <p:strVal val="#ppt_x"/>
                                          </p:val>
                                        </p:tav>
                                      </p:tavLst>
                                    </p:anim>
                                    <p:anim calcmode="lin" valueType="num">
                                      <p:cBhvr additive="base">
                                        <p:cTn id="190" dur="150" fill="hold"/>
                                        <p:tgtEl>
                                          <p:spTgt spid="10">
                                            <p:graphicEl>
                                              <a:chart seriesIdx="-4" categoryIdx="13" bldStep="category"/>
                                            </p:graphicEl>
                                          </p:spTgt>
                                        </p:tgtEl>
                                        <p:attrNameLst>
                                          <p:attrName>ppt_y</p:attrName>
                                        </p:attrNameLst>
                                      </p:cBhvr>
                                      <p:tavLst>
                                        <p:tav tm="0">
                                          <p:val>
                                            <p:strVal val="#ppt_y"/>
                                          </p:val>
                                        </p:tav>
                                        <p:tav tm="100000">
                                          <p:val>
                                            <p:strVal val="#ppt_y"/>
                                          </p:val>
                                        </p:tav>
                                      </p:tavLst>
                                    </p:anim>
                                  </p:childTnLst>
                                </p:cTn>
                              </p:par>
                            </p:childTnLst>
                          </p:cTn>
                        </p:par>
                        <p:par>
                          <p:cTn id="191" fill="hold">
                            <p:stCondLst>
                              <p:cond delay="2250"/>
                            </p:stCondLst>
                            <p:childTnLst>
                              <p:par>
                                <p:cTn id="192" presetID="2" presetClass="entr" presetSubtype="8" fill="hold" grpId="0" nodeType="afterEffect">
                                  <p:stCondLst>
                                    <p:cond delay="0"/>
                                  </p:stCondLst>
                                  <p:childTnLst>
                                    <p:set>
                                      <p:cBhvr>
                                        <p:cTn id="193" dur="1" fill="hold">
                                          <p:stCondLst>
                                            <p:cond delay="0"/>
                                          </p:stCondLst>
                                        </p:cTn>
                                        <p:tgtEl>
                                          <p:spTgt spid="10">
                                            <p:graphicEl>
                                              <a:chart seriesIdx="-4" categoryIdx="14" bldStep="category"/>
                                            </p:graphicEl>
                                          </p:spTgt>
                                        </p:tgtEl>
                                        <p:attrNameLst>
                                          <p:attrName>style.visibility</p:attrName>
                                        </p:attrNameLst>
                                      </p:cBhvr>
                                      <p:to>
                                        <p:strVal val="visible"/>
                                      </p:to>
                                    </p:set>
                                    <p:anim calcmode="lin" valueType="num">
                                      <p:cBhvr additive="base">
                                        <p:cTn id="194" dur="150" fill="hold"/>
                                        <p:tgtEl>
                                          <p:spTgt spid="10">
                                            <p:graphicEl>
                                              <a:chart seriesIdx="-4" categoryIdx="14" bldStep="category"/>
                                            </p:graphicEl>
                                          </p:spTgt>
                                        </p:tgtEl>
                                        <p:attrNameLst>
                                          <p:attrName>ppt_x</p:attrName>
                                        </p:attrNameLst>
                                      </p:cBhvr>
                                      <p:tavLst>
                                        <p:tav tm="0">
                                          <p:val>
                                            <p:strVal val="0-#ppt_w/2"/>
                                          </p:val>
                                        </p:tav>
                                        <p:tav tm="100000">
                                          <p:val>
                                            <p:strVal val="#ppt_x"/>
                                          </p:val>
                                        </p:tav>
                                      </p:tavLst>
                                    </p:anim>
                                    <p:anim calcmode="lin" valueType="num">
                                      <p:cBhvr additive="base">
                                        <p:cTn id="195" dur="150" fill="hold"/>
                                        <p:tgtEl>
                                          <p:spTgt spid="10">
                                            <p:graphicEl>
                                              <a:chart seriesIdx="-4" categoryIdx="14" bldStep="category"/>
                                            </p:graphicEl>
                                          </p:spTgt>
                                        </p:tgtEl>
                                        <p:attrNameLst>
                                          <p:attrName>ppt_y</p:attrName>
                                        </p:attrNameLst>
                                      </p:cBhvr>
                                      <p:tavLst>
                                        <p:tav tm="0">
                                          <p:val>
                                            <p:strVal val="#ppt_y"/>
                                          </p:val>
                                        </p:tav>
                                        <p:tav tm="100000">
                                          <p:val>
                                            <p:strVal val="#ppt_y"/>
                                          </p:val>
                                        </p:tav>
                                      </p:tavLst>
                                    </p:anim>
                                  </p:childTnLst>
                                </p:cTn>
                              </p:par>
                            </p:childTnLst>
                          </p:cTn>
                        </p:par>
                        <p:par>
                          <p:cTn id="196" fill="hold">
                            <p:stCondLst>
                              <p:cond delay="2400"/>
                            </p:stCondLst>
                            <p:childTnLst>
                              <p:par>
                                <p:cTn id="197" presetID="2" presetClass="entr" presetSubtype="8" fill="hold" grpId="0" nodeType="afterEffect">
                                  <p:stCondLst>
                                    <p:cond delay="0"/>
                                  </p:stCondLst>
                                  <p:childTnLst>
                                    <p:set>
                                      <p:cBhvr>
                                        <p:cTn id="198" dur="1" fill="hold">
                                          <p:stCondLst>
                                            <p:cond delay="0"/>
                                          </p:stCondLst>
                                        </p:cTn>
                                        <p:tgtEl>
                                          <p:spTgt spid="10">
                                            <p:graphicEl>
                                              <a:chart seriesIdx="-4" categoryIdx="15" bldStep="category"/>
                                            </p:graphicEl>
                                          </p:spTgt>
                                        </p:tgtEl>
                                        <p:attrNameLst>
                                          <p:attrName>style.visibility</p:attrName>
                                        </p:attrNameLst>
                                      </p:cBhvr>
                                      <p:to>
                                        <p:strVal val="visible"/>
                                      </p:to>
                                    </p:set>
                                    <p:anim calcmode="lin" valueType="num">
                                      <p:cBhvr additive="base">
                                        <p:cTn id="199" dur="150" fill="hold"/>
                                        <p:tgtEl>
                                          <p:spTgt spid="10">
                                            <p:graphicEl>
                                              <a:chart seriesIdx="-4" categoryIdx="15" bldStep="category"/>
                                            </p:graphicEl>
                                          </p:spTgt>
                                        </p:tgtEl>
                                        <p:attrNameLst>
                                          <p:attrName>ppt_x</p:attrName>
                                        </p:attrNameLst>
                                      </p:cBhvr>
                                      <p:tavLst>
                                        <p:tav tm="0">
                                          <p:val>
                                            <p:strVal val="0-#ppt_w/2"/>
                                          </p:val>
                                        </p:tav>
                                        <p:tav tm="100000">
                                          <p:val>
                                            <p:strVal val="#ppt_x"/>
                                          </p:val>
                                        </p:tav>
                                      </p:tavLst>
                                    </p:anim>
                                    <p:anim calcmode="lin" valueType="num">
                                      <p:cBhvr additive="base">
                                        <p:cTn id="200" dur="150" fill="hold"/>
                                        <p:tgtEl>
                                          <p:spTgt spid="10">
                                            <p:graphicEl>
                                              <a:chart seriesIdx="-4" categoryIdx="15" bldStep="category"/>
                                            </p:graphicEl>
                                          </p:spTgt>
                                        </p:tgtEl>
                                        <p:attrNameLst>
                                          <p:attrName>ppt_y</p:attrName>
                                        </p:attrNameLst>
                                      </p:cBhvr>
                                      <p:tavLst>
                                        <p:tav tm="0">
                                          <p:val>
                                            <p:strVal val="#ppt_y"/>
                                          </p:val>
                                        </p:tav>
                                        <p:tav tm="100000">
                                          <p:val>
                                            <p:strVal val="#ppt_y"/>
                                          </p:val>
                                        </p:tav>
                                      </p:tavLst>
                                    </p:anim>
                                  </p:childTnLst>
                                </p:cTn>
                              </p:par>
                            </p:childTnLst>
                          </p:cTn>
                        </p:par>
                        <p:par>
                          <p:cTn id="201" fill="hold">
                            <p:stCondLst>
                              <p:cond delay="2550"/>
                            </p:stCondLst>
                            <p:childTnLst>
                              <p:par>
                                <p:cTn id="202" presetID="2" presetClass="entr" presetSubtype="8" fill="hold" grpId="0" nodeType="afterEffect">
                                  <p:stCondLst>
                                    <p:cond delay="0"/>
                                  </p:stCondLst>
                                  <p:childTnLst>
                                    <p:set>
                                      <p:cBhvr>
                                        <p:cTn id="203" dur="1" fill="hold">
                                          <p:stCondLst>
                                            <p:cond delay="0"/>
                                          </p:stCondLst>
                                        </p:cTn>
                                        <p:tgtEl>
                                          <p:spTgt spid="10">
                                            <p:graphicEl>
                                              <a:chart seriesIdx="-4" categoryIdx="16" bldStep="category"/>
                                            </p:graphicEl>
                                          </p:spTgt>
                                        </p:tgtEl>
                                        <p:attrNameLst>
                                          <p:attrName>style.visibility</p:attrName>
                                        </p:attrNameLst>
                                      </p:cBhvr>
                                      <p:to>
                                        <p:strVal val="visible"/>
                                      </p:to>
                                    </p:set>
                                    <p:anim calcmode="lin" valueType="num">
                                      <p:cBhvr additive="base">
                                        <p:cTn id="204" dur="150" fill="hold"/>
                                        <p:tgtEl>
                                          <p:spTgt spid="10">
                                            <p:graphicEl>
                                              <a:chart seriesIdx="-4" categoryIdx="16" bldStep="category"/>
                                            </p:graphicEl>
                                          </p:spTgt>
                                        </p:tgtEl>
                                        <p:attrNameLst>
                                          <p:attrName>ppt_x</p:attrName>
                                        </p:attrNameLst>
                                      </p:cBhvr>
                                      <p:tavLst>
                                        <p:tav tm="0">
                                          <p:val>
                                            <p:strVal val="0-#ppt_w/2"/>
                                          </p:val>
                                        </p:tav>
                                        <p:tav tm="100000">
                                          <p:val>
                                            <p:strVal val="#ppt_x"/>
                                          </p:val>
                                        </p:tav>
                                      </p:tavLst>
                                    </p:anim>
                                    <p:anim calcmode="lin" valueType="num">
                                      <p:cBhvr additive="base">
                                        <p:cTn id="205" dur="150" fill="hold"/>
                                        <p:tgtEl>
                                          <p:spTgt spid="10">
                                            <p:graphicEl>
                                              <a:chart seriesIdx="-4" categoryIdx="16" bldStep="category"/>
                                            </p:graphicEl>
                                          </p:spTgt>
                                        </p:tgtEl>
                                        <p:attrNameLst>
                                          <p:attrName>ppt_y</p:attrName>
                                        </p:attrNameLst>
                                      </p:cBhvr>
                                      <p:tavLst>
                                        <p:tav tm="0">
                                          <p:val>
                                            <p:strVal val="#ppt_y"/>
                                          </p:val>
                                        </p:tav>
                                        <p:tav tm="100000">
                                          <p:val>
                                            <p:strVal val="#ppt_y"/>
                                          </p:val>
                                        </p:tav>
                                      </p:tavLst>
                                    </p:anim>
                                  </p:childTnLst>
                                </p:cTn>
                              </p:par>
                            </p:childTnLst>
                          </p:cTn>
                        </p:par>
                        <p:par>
                          <p:cTn id="206" fill="hold">
                            <p:stCondLst>
                              <p:cond delay="2700"/>
                            </p:stCondLst>
                            <p:childTnLst>
                              <p:par>
                                <p:cTn id="207" presetID="2" presetClass="entr" presetSubtype="8" fill="hold" grpId="0" nodeType="afterEffect">
                                  <p:stCondLst>
                                    <p:cond delay="0"/>
                                  </p:stCondLst>
                                  <p:childTnLst>
                                    <p:set>
                                      <p:cBhvr>
                                        <p:cTn id="208" dur="1" fill="hold">
                                          <p:stCondLst>
                                            <p:cond delay="0"/>
                                          </p:stCondLst>
                                        </p:cTn>
                                        <p:tgtEl>
                                          <p:spTgt spid="10">
                                            <p:graphicEl>
                                              <a:chart seriesIdx="-4" categoryIdx="17" bldStep="category"/>
                                            </p:graphicEl>
                                          </p:spTgt>
                                        </p:tgtEl>
                                        <p:attrNameLst>
                                          <p:attrName>style.visibility</p:attrName>
                                        </p:attrNameLst>
                                      </p:cBhvr>
                                      <p:to>
                                        <p:strVal val="visible"/>
                                      </p:to>
                                    </p:set>
                                    <p:anim calcmode="lin" valueType="num">
                                      <p:cBhvr additive="base">
                                        <p:cTn id="209" dur="150" fill="hold"/>
                                        <p:tgtEl>
                                          <p:spTgt spid="10">
                                            <p:graphicEl>
                                              <a:chart seriesIdx="-4" categoryIdx="17" bldStep="category"/>
                                            </p:graphicEl>
                                          </p:spTgt>
                                        </p:tgtEl>
                                        <p:attrNameLst>
                                          <p:attrName>ppt_x</p:attrName>
                                        </p:attrNameLst>
                                      </p:cBhvr>
                                      <p:tavLst>
                                        <p:tav tm="0">
                                          <p:val>
                                            <p:strVal val="0-#ppt_w/2"/>
                                          </p:val>
                                        </p:tav>
                                        <p:tav tm="100000">
                                          <p:val>
                                            <p:strVal val="#ppt_x"/>
                                          </p:val>
                                        </p:tav>
                                      </p:tavLst>
                                    </p:anim>
                                    <p:anim calcmode="lin" valueType="num">
                                      <p:cBhvr additive="base">
                                        <p:cTn id="210" dur="150" fill="hold"/>
                                        <p:tgtEl>
                                          <p:spTgt spid="10">
                                            <p:graphicEl>
                                              <a:chart seriesIdx="-4" categoryIdx="17" bldStep="category"/>
                                            </p:graphicEl>
                                          </p:spTgt>
                                        </p:tgtEl>
                                        <p:attrNameLst>
                                          <p:attrName>ppt_y</p:attrName>
                                        </p:attrNameLst>
                                      </p:cBhvr>
                                      <p:tavLst>
                                        <p:tav tm="0">
                                          <p:val>
                                            <p:strVal val="#ppt_y"/>
                                          </p:val>
                                        </p:tav>
                                        <p:tav tm="100000">
                                          <p:val>
                                            <p:strVal val="#ppt_y"/>
                                          </p:val>
                                        </p:tav>
                                      </p:tavLst>
                                    </p:anim>
                                  </p:childTnLst>
                                </p:cTn>
                              </p:par>
                            </p:childTnLst>
                          </p:cTn>
                        </p:par>
                        <p:par>
                          <p:cTn id="211" fill="hold">
                            <p:stCondLst>
                              <p:cond delay="2850"/>
                            </p:stCondLst>
                            <p:childTnLst>
                              <p:par>
                                <p:cTn id="212" presetID="2" presetClass="entr" presetSubtype="8" fill="hold" grpId="0" nodeType="afterEffect">
                                  <p:stCondLst>
                                    <p:cond delay="0"/>
                                  </p:stCondLst>
                                  <p:childTnLst>
                                    <p:set>
                                      <p:cBhvr>
                                        <p:cTn id="213" dur="1" fill="hold">
                                          <p:stCondLst>
                                            <p:cond delay="0"/>
                                          </p:stCondLst>
                                        </p:cTn>
                                        <p:tgtEl>
                                          <p:spTgt spid="10">
                                            <p:graphicEl>
                                              <a:chart seriesIdx="-4" categoryIdx="18" bldStep="category"/>
                                            </p:graphicEl>
                                          </p:spTgt>
                                        </p:tgtEl>
                                        <p:attrNameLst>
                                          <p:attrName>style.visibility</p:attrName>
                                        </p:attrNameLst>
                                      </p:cBhvr>
                                      <p:to>
                                        <p:strVal val="visible"/>
                                      </p:to>
                                    </p:set>
                                    <p:anim calcmode="lin" valueType="num">
                                      <p:cBhvr additive="base">
                                        <p:cTn id="214" dur="150" fill="hold"/>
                                        <p:tgtEl>
                                          <p:spTgt spid="10">
                                            <p:graphicEl>
                                              <a:chart seriesIdx="-4" categoryIdx="18" bldStep="category"/>
                                            </p:graphicEl>
                                          </p:spTgt>
                                        </p:tgtEl>
                                        <p:attrNameLst>
                                          <p:attrName>ppt_x</p:attrName>
                                        </p:attrNameLst>
                                      </p:cBhvr>
                                      <p:tavLst>
                                        <p:tav tm="0">
                                          <p:val>
                                            <p:strVal val="0-#ppt_w/2"/>
                                          </p:val>
                                        </p:tav>
                                        <p:tav tm="100000">
                                          <p:val>
                                            <p:strVal val="#ppt_x"/>
                                          </p:val>
                                        </p:tav>
                                      </p:tavLst>
                                    </p:anim>
                                    <p:anim calcmode="lin" valueType="num">
                                      <p:cBhvr additive="base">
                                        <p:cTn id="215" dur="150" fill="hold"/>
                                        <p:tgtEl>
                                          <p:spTgt spid="10">
                                            <p:graphicEl>
                                              <a:chart seriesIdx="-4" categoryIdx="18" bldStep="category"/>
                                            </p:graphicEl>
                                          </p:spTgt>
                                        </p:tgtEl>
                                        <p:attrNameLst>
                                          <p:attrName>ppt_y</p:attrName>
                                        </p:attrNameLst>
                                      </p:cBhvr>
                                      <p:tavLst>
                                        <p:tav tm="0">
                                          <p:val>
                                            <p:strVal val="#ppt_y"/>
                                          </p:val>
                                        </p:tav>
                                        <p:tav tm="100000">
                                          <p:val>
                                            <p:strVal val="#ppt_y"/>
                                          </p:val>
                                        </p:tav>
                                      </p:tavLst>
                                    </p:anim>
                                  </p:childTnLst>
                                </p:cTn>
                              </p:par>
                            </p:childTnLst>
                          </p:cTn>
                        </p:par>
                        <p:par>
                          <p:cTn id="216" fill="hold">
                            <p:stCondLst>
                              <p:cond delay="3000"/>
                            </p:stCondLst>
                            <p:childTnLst>
                              <p:par>
                                <p:cTn id="217" presetID="2" presetClass="entr" presetSubtype="8" fill="hold" grpId="0" nodeType="afterEffect">
                                  <p:stCondLst>
                                    <p:cond delay="0"/>
                                  </p:stCondLst>
                                  <p:childTnLst>
                                    <p:set>
                                      <p:cBhvr>
                                        <p:cTn id="218" dur="1" fill="hold">
                                          <p:stCondLst>
                                            <p:cond delay="0"/>
                                          </p:stCondLst>
                                        </p:cTn>
                                        <p:tgtEl>
                                          <p:spTgt spid="10">
                                            <p:graphicEl>
                                              <a:chart seriesIdx="-4" categoryIdx="19" bldStep="category"/>
                                            </p:graphicEl>
                                          </p:spTgt>
                                        </p:tgtEl>
                                        <p:attrNameLst>
                                          <p:attrName>style.visibility</p:attrName>
                                        </p:attrNameLst>
                                      </p:cBhvr>
                                      <p:to>
                                        <p:strVal val="visible"/>
                                      </p:to>
                                    </p:set>
                                    <p:anim calcmode="lin" valueType="num">
                                      <p:cBhvr additive="base">
                                        <p:cTn id="219" dur="150" fill="hold"/>
                                        <p:tgtEl>
                                          <p:spTgt spid="10">
                                            <p:graphicEl>
                                              <a:chart seriesIdx="-4" categoryIdx="19" bldStep="category"/>
                                            </p:graphicEl>
                                          </p:spTgt>
                                        </p:tgtEl>
                                        <p:attrNameLst>
                                          <p:attrName>ppt_x</p:attrName>
                                        </p:attrNameLst>
                                      </p:cBhvr>
                                      <p:tavLst>
                                        <p:tav tm="0">
                                          <p:val>
                                            <p:strVal val="0-#ppt_w/2"/>
                                          </p:val>
                                        </p:tav>
                                        <p:tav tm="100000">
                                          <p:val>
                                            <p:strVal val="#ppt_x"/>
                                          </p:val>
                                        </p:tav>
                                      </p:tavLst>
                                    </p:anim>
                                    <p:anim calcmode="lin" valueType="num">
                                      <p:cBhvr additive="base">
                                        <p:cTn id="220" dur="150" fill="hold"/>
                                        <p:tgtEl>
                                          <p:spTgt spid="10">
                                            <p:graphicEl>
                                              <a:chart seriesIdx="-4" categoryIdx="19" bldStep="category"/>
                                            </p:graphicEl>
                                          </p:spTgt>
                                        </p:tgtEl>
                                        <p:attrNameLst>
                                          <p:attrName>ppt_y</p:attrName>
                                        </p:attrNameLst>
                                      </p:cBhvr>
                                      <p:tavLst>
                                        <p:tav tm="0">
                                          <p:val>
                                            <p:strVal val="#ppt_y"/>
                                          </p:val>
                                        </p:tav>
                                        <p:tav tm="100000">
                                          <p:val>
                                            <p:strVal val="#ppt_y"/>
                                          </p:val>
                                        </p:tav>
                                      </p:tavLst>
                                    </p:anim>
                                  </p:childTnLst>
                                </p:cTn>
                              </p:par>
                            </p:childTnLst>
                          </p:cTn>
                        </p:par>
                        <p:par>
                          <p:cTn id="221" fill="hold">
                            <p:stCondLst>
                              <p:cond delay="3150"/>
                            </p:stCondLst>
                            <p:childTnLst>
                              <p:par>
                                <p:cTn id="222" presetID="2" presetClass="entr" presetSubtype="8" fill="hold" grpId="0" nodeType="afterEffect">
                                  <p:stCondLst>
                                    <p:cond delay="0"/>
                                  </p:stCondLst>
                                  <p:childTnLst>
                                    <p:set>
                                      <p:cBhvr>
                                        <p:cTn id="223" dur="1" fill="hold">
                                          <p:stCondLst>
                                            <p:cond delay="0"/>
                                          </p:stCondLst>
                                        </p:cTn>
                                        <p:tgtEl>
                                          <p:spTgt spid="10">
                                            <p:graphicEl>
                                              <a:chart seriesIdx="-4" categoryIdx="20" bldStep="category"/>
                                            </p:graphicEl>
                                          </p:spTgt>
                                        </p:tgtEl>
                                        <p:attrNameLst>
                                          <p:attrName>style.visibility</p:attrName>
                                        </p:attrNameLst>
                                      </p:cBhvr>
                                      <p:to>
                                        <p:strVal val="visible"/>
                                      </p:to>
                                    </p:set>
                                    <p:anim calcmode="lin" valueType="num">
                                      <p:cBhvr additive="base">
                                        <p:cTn id="224" dur="150" fill="hold"/>
                                        <p:tgtEl>
                                          <p:spTgt spid="10">
                                            <p:graphicEl>
                                              <a:chart seriesIdx="-4" categoryIdx="20" bldStep="category"/>
                                            </p:graphicEl>
                                          </p:spTgt>
                                        </p:tgtEl>
                                        <p:attrNameLst>
                                          <p:attrName>ppt_x</p:attrName>
                                        </p:attrNameLst>
                                      </p:cBhvr>
                                      <p:tavLst>
                                        <p:tav tm="0">
                                          <p:val>
                                            <p:strVal val="0-#ppt_w/2"/>
                                          </p:val>
                                        </p:tav>
                                        <p:tav tm="100000">
                                          <p:val>
                                            <p:strVal val="#ppt_x"/>
                                          </p:val>
                                        </p:tav>
                                      </p:tavLst>
                                    </p:anim>
                                    <p:anim calcmode="lin" valueType="num">
                                      <p:cBhvr additive="base">
                                        <p:cTn id="225" dur="150" fill="hold"/>
                                        <p:tgtEl>
                                          <p:spTgt spid="10">
                                            <p:graphicEl>
                                              <a:chart seriesIdx="-4" categoryIdx="20"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Graphic spid="10" grpId="0">
        <p:bldSub>
          <a:bldChart bld="category"/>
        </p:bldSub>
      </p:bldGraphic>
      <p:bldGraphic spid="10" grpId="1">
        <p:bldSub>
          <a:bldChart bld="category"/>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Minneapolis Summary</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59</a:t>
            </a:fld>
            <a:endParaRPr lang="en-US"/>
          </a:p>
        </p:txBody>
      </p:sp>
      <p:sp>
        <p:nvSpPr>
          <p:cNvPr id="6" name="Content Placeholder 5"/>
          <p:cNvSpPr>
            <a:spLocks noGrp="1"/>
          </p:cNvSpPr>
          <p:nvPr>
            <p:ph sz="quarter" idx="18"/>
          </p:nvPr>
        </p:nvSpPr>
        <p:spPr/>
        <p:txBody>
          <a:bodyPr>
            <a:normAutofit fontScale="92500" lnSpcReduction="20000"/>
          </a:bodyPr>
          <a:lstStyle/>
          <a:p>
            <a:pPr marL="342900" indent="-342900">
              <a:spcAft>
                <a:spcPts val="1200"/>
              </a:spcAft>
              <a:buFont typeface="Arial" panose="020B0604020202020204" pitchFamily="34" charset="0"/>
              <a:buChar char="•"/>
            </a:pPr>
            <a:r>
              <a:rPr lang="en-US" dirty="0" smtClean="0"/>
              <a:t>After a long string of strong job growth numbers Minneapolis economic trends recently exhibited rare degree of weakness. Although a quick rebound is possible, MSP likely to lag peers.</a:t>
            </a:r>
          </a:p>
          <a:p>
            <a:pPr marL="342900" indent="-342900">
              <a:spcAft>
                <a:spcPts val="1200"/>
              </a:spcAft>
              <a:buFont typeface="Arial" panose="020B0604020202020204" pitchFamily="34" charset="0"/>
              <a:buChar char="•"/>
            </a:pPr>
            <a:r>
              <a:rPr lang="en-US" dirty="0" smtClean="0"/>
              <a:t>Pent up demand for new space remains but increasing product delivery will exert downward pressure on occupancy.</a:t>
            </a:r>
          </a:p>
          <a:p>
            <a:pPr marL="342900" indent="-342900">
              <a:spcAft>
                <a:spcPts val="1200"/>
              </a:spcAft>
              <a:buFont typeface="Arial" panose="020B0604020202020204" pitchFamily="34" charset="0"/>
              <a:buChar char="•"/>
            </a:pPr>
            <a:r>
              <a:rPr lang="en-US" dirty="0" smtClean="0"/>
              <a:t>Metro occupancy likely to decline slightly but remain above 95% for the foreseeable future.</a:t>
            </a:r>
          </a:p>
          <a:p>
            <a:pPr marL="342900" indent="-342900">
              <a:spcAft>
                <a:spcPts val="1200"/>
              </a:spcAft>
              <a:buFont typeface="Arial" panose="020B0604020202020204" pitchFamily="34" charset="0"/>
              <a:buChar char="•"/>
            </a:pPr>
            <a:r>
              <a:rPr lang="en-US" dirty="0" smtClean="0"/>
              <a:t>Rent trends decelerated as job gains waned.  Near-term growth is likely to fall below the robust levels observed earlier in the cycle.</a:t>
            </a:r>
          </a:p>
          <a:p>
            <a:pPr marL="342900" indent="-342900">
              <a:spcAft>
                <a:spcPts val="1200"/>
              </a:spcAft>
              <a:buFont typeface="Arial" panose="020B0604020202020204" pitchFamily="34" charset="0"/>
              <a:buChar char="•"/>
            </a:pPr>
            <a:r>
              <a:rPr lang="en-US" dirty="0" smtClean="0"/>
              <a:t>The investor bid for MSP properties did not wane, however, and cap rates continued to compress during the recent soft patch. </a:t>
            </a:r>
          </a:p>
          <a:p>
            <a:pPr marL="342900" indent="-342900">
              <a:spcAft>
                <a:spcPts val="1200"/>
              </a:spcAft>
              <a:buFont typeface="Arial" panose="020B0604020202020204" pitchFamily="34" charset="0"/>
              <a:buChar char="•"/>
            </a:pPr>
            <a:r>
              <a:rPr lang="en-US" dirty="0" smtClean="0"/>
              <a:t>Expected returns are constructive but MSP </a:t>
            </a:r>
            <a:r>
              <a:rPr lang="en-US" dirty="0" smtClean="0"/>
              <a:t>has </a:t>
            </a:r>
            <a:r>
              <a:rPr lang="en-US" dirty="0" smtClean="0"/>
              <a:t>fallen down in the large market rankings.  Central Minneapolis may be entering an period of oversupply with potentially negative impact on returns.</a:t>
            </a:r>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spTree>
    <p:extLst>
      <p:ext uri="{BB962C8B-B14F-4D97-AF65-F5344CB8AC3E}">
        <p14:creationId xmlns:p14="http://schemas.microsoft.com/office/powerpoint/2010/main" val="316752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6">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6">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6">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6">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6">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59" y="276225"/>
            <a:ext cx="8077249" cy="823913"/>
          </a:xfrm>
        </p:spPr>
        <p:txBody>
          <a:bodyPr>
            <a:normAutofit fontScale="90000"/>
          </a:bodyPr>
          <a:lstStyle/>
          <a:p>
            <a:r>
              <a:rPr lang="en-US" sz="3100" dirty="0" smtClean="0"/>
              <a:t>Real Personal Income and Expenditure Growth:  Constructive, Non-inflationary Trends</a:t>
            </a:r>
            <a:br>
              <a:rPr lang="en-US" sz="3100" dirty="0" smtClean="0"/>
            </a:br>
            <a:r>
              <a:rPr lang="en-US" dirty="0" smtClean="0"/>
              <a:t>	</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6</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24735640"/>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021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additive="base">
                                        <p:cTn id="7" dur="1250" fill="hold"/>
                                        <p:tgtEl>
                                          <p:spTgt spid="1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1250" fill="hold"/>
                                        <p:tgtEl>
                                          <p:spTgt spid="10">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grpId="0" nodeType="afterEffect">
                                  <p:stCondLst>
                                    <p:cond delay="0"/>
                                  </p:stCondLst>
                                  <p:childTnLst>
                                    <p:set>
                                      <p:cBhvr>
                                        <p:cTn id="11" dur="1" fill="hold">
                                          <p:stCondLst>
                                            <p:cond delay="0"/>
                                          </p:stCondLst>
                                        </p:cTn>
                                        <p:tgtEl>
                                          <p:spTgt spid="10">
                                            <p:graphicEl>
                                              <a:chart seriesIdx="0" categoryIdx="-4" bldStep="series"/>
                                            </p:graphicEl>
                                          </p:spTgt>
                                        </p:tgtEl>
                                        <p:attrNameLst>
                                          <p:attrName>style.visibility</p:attrName>
                                        </p:attrNameLst>
                                      </p:cBhvr>
                                      <p:to>
                                        <p:strVal val="visible"/>
                                      </p:to>
                                    </p:set>
                                    <p:anim calcmode="lin" valueType="num">
                                      <p:cBhvr additive="base">
                                        <p:cTn id="12" dur="1250" fill="hold"/>
                                        <p:tgtEl>
                                          <p:spTgt spid="10">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3" dur="1250" fill="hold"/>
                                        <p:tgtEl>
                                          <p:spTgt spid="10">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graphicEl>
                                              <a:chart seriesIdx="1" categoryIdx="-4" bldStep="series"/>
                                            </p:graphicEl>
                                          </p:spTgt>
                                        </p:tgtEl>
                                        <p:attrNameLst>
                                          <p:attrName>style.visibility</p:attrName>
                                        </p:attrNameLst>
                                      </p:cBhvr>
                                      <p:to>
                                        <p:strVal val="visible"/>
                                      </p:to>
                                    </p:set>
                                    <p:anim calcmode="lin" valueType="num">
                                      <p:cBhvr additive="base">
                                        <p:cTn id="17" dur="1250" fill="hold"/>
                                        <p:tgtEl>
                                          <p:spTgt spid="10">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1250" fill="hold"/>
                                        <p:tgtEl>
                                          <p:spTgt spid="10">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Midwest Market Total Performance Rankings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60</a:t>
            </a:fld>
            <a:endParaRPr lang="en-US" dirty="0"/>
          </a:p>
        </p:txBody>
      </p:sp>
      <p:graphicFrame>
        <p:nvGraphicFramePr>
          <p:cNvPr id="6" name="Content Placeholder 5"/>
          <p:cNvGraphicFramePr>
            <a:graphicFrameLocks noGrp="1"/>
          </p:cNvGraphicFramePr>
          <p:nvPr>
            <p:ph sz="quarter" idx="18"/>
            <p:extLst>
              <p:ext uri="{D42A27DB-BD31-4B8C-83A1-F6EECF244321}">
                <p14:modId xmlns:p14="http://schemas.microsoft.com/office/powerpoint/2010/main" val="925530301"/>
              </p:ext>
            </p:extLst>
          </p:nvPr>
        </p:nvGraphicFramePr>
        <p:xfrm>
          <a:off x="358558" y="1371600"/>
          <a:ext cx="8213944" cy="4653280"/>
        </p:xfrm>
        <a:graphic>
          <a:graphicData uri="http://schemas.openxmlformats.org/drawingml/2006/table">
            <a:tbl>
              <a:tblPr firstRow="1" bandRow="1">
                <a:tableStyleId>{8EC20E35-A176-4012-BC5E-935CFFF8708E}</a:tableStyleId>
              </a:tblPr>
              <a:tblGrid>
                <a:gridCol w="1325387"/>
                <a:gridCol w="959667"/>
                <a:gridCol w="1210936"/>
                <a:gridCol w="872197"/>
                <a:gridCol w="886404"/>
                <a:gridCol w="1267485"/>
                <a:gridCol w="823865"/>
                <a:gridCol w="868003"/>
              </a:tblGrid>
              <a:tr h="370840">
                <a:tc>
                  <a:txBody>
                    <a:bodyPr/>
                    <a:lstStyle/>
                    <a:p>
                      <a:r>
                        <a:rPr lang="en-US" sz="1400" dirty="0" smtClean="0"/>
                        <a:t>Metro</a:t>
                      </a:r>
                      <a:endParaRPr lang="en-US" sz="1400" dirty="0"/>
                    </a:p>
                  </a:txBody>
                  <a:tcPr anchor="b"/>
                </a:tc>
                <a:tc>
                  <a:txBody>
                    <a:bodyPr/>
                    <a:lstStyle/>
                    <a:p>
                      <a:r>
                        <a:rPr lang="en-US" sz="1400" dirty="0" smtClean="0"/>
                        <a:t>5-yr Rent CAGR</a:t>
                      </a:r>
                      <a:endParaRPr lang="en-US" sz="1400" dirty="0"/>
                    </a:p>
                  </a:txBody>
                  <a:tcPr anchor="b"/>
                </a:tc>
                <a:tc>
                  <a:txBody>
                    <a:bodyPr/>
                    <a:lstStyle/>
                    <a:p>
                      <a:r>
                        <a:rPr lang="en-US" sz="1400" dirty="0" smtClean="0"/>
                        <a:t>5-yr Occupancy Change</a:t>
                      </a:r>
                      <a:endParaRPr lang="en-US" sz="1400" dirty="0"/>
                    </a:p>
                  </a:txBody>
                  <a:tcPr anchor="b"/>
                </a:tc>
                <a:tc>
                  <a:txBody>
                    <a:bodyPr/>
                    <a:lstStyle/>
                    <a:p>
                      <a:r>
                        <a:rPr lang="en-US" sz="1400" dirty="0" smtClean="0"/>
                        <a:t>Going-in Cap Rate</a:t>
                      </a:r>
                      <a:endParaRPr lang="en-US" sz="1400" dirty="0"/>
                    </a:p>
                  </a:txBody>
                  <a:tcPr anchor="b"/>
                </a:tc>
                <a:tc>
                  <a:txBody>
                    <a:bodyPr/>
                    <a:lstStyle/>
                    <a:p>
                      <a:r>
                        <a:rPr lang="en-US" sz="1400" dirty="0" smtClean="0"/>
                        <a:t>Exit Cap Rate</a:t>
                      </a:r>
                      <a:endParaRPr lang="en-US" sz="1400" dirty="0"/>
                    </a:p>
                  </a:txBody>
                  <a:tcPr anchor="b"/>
                </a:tc>
                <a:tc>
                  <a:txBody>
                    <a:bodyPr/>
                    <a:lstStyle/>
                    <a:p>
                      <a:r>
                        <a:rPr lang="en-US" sz="1400" dirty="0" smtClean="0"/>
                        <a:t>Expected</a:t>
                      </a:r>
                      <a:r>
                        <a:rPr lang="en-US" sz="1400" baseline="0" dirty="0" smtClean="0"/>
                        <a:t> Total Return</a:t>
                      </a:r>
                      <a:endParaRPr lang="en-US" sz="1400" dirty="0"/>
                    </a:p>
                  </a:txBody>
                  <a:tcPr anchor="b"/>
                </a:tc>
                <a:tc>
                  <a:txBody>
                    <a:bodyPr/>
                    <a:lstStyle/>
                    <a:p>
                      <a:r>
                        <a:rPr lang="en-US" sz="1400" dirty="0" smtClean="0"/>
                        <a:t>RED 50 Rank</a:t>
                      </a:r>
                      <a:endParaRPr lang="en-US" sz="1400" dirty="0"/>
                    </a:p>
                  </a:txBody>
                  <a:tcPr anchor="b"/>
                </a:tc>
                <a:tc>
                  <a:txBody>
                    <a:bodyPr/>
                    <a:lstStyle/>
                    <a:p>
                      <a:r>
                        <a:rPr lang="en-US" sz="1400" dirty="0" smtClean="0"/>
                        <a:t>Risk-adjusted Index Rank</a:t>
                      </a:r>
                      <a:endParaRPr lang="en-US" sz="1400" dirty="0"/>
                    </a:p>
                  </a:txBody>
                  <a:tcPr anchor="b"/>
                </a:tc>
              </a:tr>
              <a:tr h="370840">
                <a:tc>
                  <a:txBody>
                    <a:bodyPr/>
                    <a:lstStyle/>
                    <a:p>
                      <a:r>
                        <a:rPr lang="en-US" sz="1400" dirty="0" smtClean="0"/>
                        <a:t>Chicago</a:t>
                      </a:r>
                      <a:endParaRPr lang="en-US" sz="1400" dirty="0"/>
                    </a:p>
                  </a:txBody>
                  <a:tcPr/>
                </a:tc>
                <a:tc>
                  <a:txBody>
                    <a:bodyPr/>
                    <a:lstStyle/>
                    <a:p>
                      <a:pPr algn="ctr"/>
                      <a:r>
                        <a:rPr lang="en-US" sz="1400" dirty="0" smtClean="0"/>
                        <a:t>2.4%</a:t>
                      </a:r>
                      <a:endParaRPr lang="en-US" sz="1400" dirty="0"/>
                    </a:p>
                  </a:txBody>
                  <a:tcPr/>
                </a:tc>
                <a:tc>
                  <a:txBody>
                    <a:bodyPr/>
                    <a:lstStyle/>
                    <a:p>
                      <a:pPr algn="ctr"/>
                      <a:r>
                        <a:rPr lang="en-US" sz="1400" dirty="0" smtClean="0"/>
                        <a:t>-0.1%</a:t>
                      </a:r>
                      <a:endParaRPr lang="en-US" sz="1400" dirty="0"/>
                    </a:p>
                  </a:txBody>
                  <a:tcPr/>
                </a:tc>
                <a:tc>
                  <a:txBody>
                    <a:bodyPr/>
                    <a:lstStyle/>
                    <a:p>
                      <a:pPr algn="ctr"/>
                      <a:r>
                        <a:rPr lang="en-US" sz="1400" dirty="0" smtClean="0"/>
                        <a:t>5.20%</a:t>
                      </a:r>
                      <a:endParaRPr lang="en-US" sz="1400" dirty="0"/>
                    </a:p>
                  </a:txBody>
                  <a:tcPr/>
                </a:tc>
                <a:tc>
                  <a:txBody>
                    <a:bodyPr/>
                    <a:lstStyle/>
                    <a:p>
                      <a:pPr algn="ctr"/>
                      <a:r>
                        <a:rPr lang="en-US" sz="1400" dirty="0" smtClean="0"/>
                        <a:t>5.20%</a:t>
                      </a:r>
                      <a:endParaRPr lang="en-US" sz="1400" dirty="0"/>
                    </a:p>
                  </a:txBody>
                  <a:tcPr/>
                </a:tc>
                <a:tc>
                  <a:txBody>
                    <a:bodyPr/>
                    <a:lstStyle/>
                    <a:p>
                      <a:pPr algn="ctr"/>
                      <a:r>
                        <a:rPr lang="en-US" sz="1400" dirty="0" smtClean="0"/>
                        <a:t>7.79%</a:t>
                      </a:r>
                      <a:endParaRPr lang="en-US" sz="1400" dirty="0"/>
                    </a:p>
                  </a:txBody>
                  <a:tcPr/>
                </a:tc>
                <a:tc>
                  <a:txBody>
                    <a:bodyPr/>
                    <a:lstStyle/>
                    <a:p>
                      <a:pPr algn="ctr"/>
                      <a:r>
                        <a:rPr lang="en-US" sz="1400" dirty="0" smtClean="0"/>
                        <a:t>25</a:t>
                      </a:r>
                      <a:endParaRPr lang="en-US" sz="1400" dirty="0"/>
                    </a:p>
                  </a:txBody>
                  <a:tcPr/>
                </a:tc>
                <a:tc>
                  <a:txBody>
                    <a:bodyPr/>
                    <a:lstStyle/>
                    <a:p>
                      <a:pPr algn="ctr"/>
                      <a:r>
                        <a:rPr lang="en-US" sz="1400" dirty="0" smtClean="0"/>
                        <a:t>9</a:t>
                      </a:r>
                      <a:endParaRPr lang="en-US" sz="1400" dirty="0"/>
                    </a:p>
                  </a:txBody>
                  <a:tcPr/>
                </a:tc>
              </a:tr>
              <a:tr h="370840">
                <a:tc>
                  <a:txBody>
                    <a:bodyPr/>
                    <a:lstStyle/>
                    <a:p>
                      <a:r>
                        <a:rPr lang="en-US" sz="1400" dirty="0" smtClean="0"/>
                        <a:t>Cincinnati</a:t>
                      </a:r>
                      <a:endParaRPr lang="en-US" sz="1400" dirty="0"/>
                    </a:p>
                  </a:txBody>
                  <a:tcPr/>
                </a:tc>
                <a:tc>
                  <a:txBody>
                    <a:bodyPr/>
                    <a:lstStyle/>
                    <a:p>
                      <a:pPr algn="ctr"/>
                      <a:r>
                        <a:rPr lang="en-US" sz="1400" dirty="0" smtClean="0"/>
                        <a:t>2.5%</a:t>
                      </a:r>
                      <a:endParaRPr lang="en-US" sz="1400" dirty="0"/>
                    </a:p>
                  </a:txBody>
                  <a:tcPr/>
                </a:tc>
                <a:tc>
                  <a:txBody>
                    <a:bodyPr/>
                    <a:lstStyle/>
                    <a:p>
                      <a:pPr algn="ctr"/>
                      <a:r>
                        <a:rPr lang="en-US" sz="1400" dirty="0" smtClean="0"/>
                        <a:t>-0.7%</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8.59%</a:t>
                      </a:r>
                      <a:endParaRPr lang="en-US" sz="1400" dirty="0"/>
                    </a:p>
                  </a:txBody>
                  <a:tcPr/>
                </a:tc>
                <a:tc>
                  <a:txBody>
                    <a:bodyPr/>
                    <a:lstStyle/>
                    <a:p>
                      <a:pPr algn="ctr"/>
                      <a:r>
                        <a:rPr lang="en-US" sz="1400" dirty="0" smtClean="0"/>
                        <a:t>8</a:t>
                      </a:r>
                      <a:endParaRPr lang="en-US" sz="1400" dirty="0"/>
                    </a:p>
                  </a:txBody>
                  <a:tcPr/>
                </a:tc>
                <a:tc>
                  <a:txBody>
                    <a:bodyPr/>
                    <a:lstStyle/>
                    <a:p>
                      <a:pPr algn="ctr"/>
                      <a:r>
                        <a:rPr lang="en-US" sz="1400" dirty="0" smtClean="0"/>
                        <a:t>16</a:t>
                      </a:r>
                      <a:endParaRPr lang="en-US" sz="1400" dirty="0"/>
                    </a:p>
                  </a:txBody>
                  <a:tcPr/>
                </a:tc>
              </a:tr>
              <a:tr h="370840">
                <a:tc>
                  <a:txBody>
                    <a:bodyPr/>
                    <a:lstStyle/>
                    <a:p>
                      <a:r>
                        <a:rPr lang="en-US" sz="1400" dirty="0" smtClean="0"/>
                        <a:t>Columbus</a:t>
                      </a:r>
                      <a:endParaRPr lang="en-US" sz="1400" dirty="0"/>
                    </a:p>
                  </a:txBody>
                  <a:tcPr/>
                </a:tc>
                <a:tc>
                  <a:txBody>
                    <a:bodyPr/>
                    <a:lstStyle/>
                    <a:p>
                      <a:pPr algn="ctr"/>
                      <a:r>
                        <a:rPr lang="en-US" sz="1400" dirty="0" smtClean="0"/>
                        <a:t>2.8%</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5.80%</a:t>
                      </a:r>
                      <a:endParaRPr lang="en-US" sz="1400" dirty="0"/>
                    </a:p>
                  </a:txBody>
                  <a:tcPr/>
                </a:tc>
                <a:tc>
                  <a:txBody>
                    <a:bodyPr/>
                    <a:lstStyle/>
                    <a:p>
                      <a:pPr algn="ctr"/>
                      <a:r>
                        <a:rPr lang="en-US" sz="1400" dirty="0" smtClean="0"/>
                        <a:t>5.80%</a:t>
                      </a:r>
                      <a:endParaRPr lang="en-US" sz="1400" dirty="0"/>
                    </a:p>
                  </a:txBody>
                  <a:tcPr/>
                </a:tc>
                <a:tc>
                  <a:txBody>
                    <a:bodyPr/>
                    <a:lstStyle/>
                    <a:p>
                      <a:pPr algn="ctr"/>
                      <a:r>
                        <a:rPr lang="en-US" sz="1400" dirty="0" smtClean="0"/>
                        <a:t>8.83%</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3</a:t>
                      </a:r>
                      <a:endParaRPr lang="en-US" sz="1400" dirty="0"/>
                    </a:p>
                  </a:txBody>
                  <a:tcPr/>
                </a:tc>
              </a:tr>
              <a:tr h="370840">
                <a:tc>
                  <a:txBody>
                    <a:bodyPr/>
                    <a:lstStyle/>
                    <a:p>
                      <a:r>
                        <a:rPr lang="en-US" sz="1400" dirty="0" smtClean="0"/>
                        <a:t>Detroit</a:t>
                      </a:r>
                      <a:endParaRPr lang="en-US" sz="1400" dirty="0"/>
                    </a:p>
                  </a:txBody>
                  <a:tcPr/>
                </a:tc>
                <a:tc>
                  <a:txBody>
                    <a:bodyPr/>
                    <a:lstStyle/>
                    <a:p>
                      <a:pPr algn="ctr"/>
                      <a:r>
                        <a:rPr lang="en-US" sz="1400" dirty="0" smtClean="0"/>
                        <a:t>1.7%</a:t>
                      </a:r>
                      <a:endParaRPr lang="en-US" sz="1400" dirty="0"/>
                    </a:p>
                  </a:txBody>
                  <a:tcPr/>
                </a:tc>
                <a:tc>
                  <a:txBody>
                    <a:bodyPr/>
                    <a:lstStyle/>
                    <a:p>
                      <a:pPr algn="ctr"/>
                      <a:r>
                        <a:rPr lang="en-US" sz="1400" dirty="0" smtClean="0"/>
                        <a:t>0.0%</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7.61%</a:t>
                      </a:r>
                      <a:endParaRPr lang="en-US" sz="1400" dirty="0"/>
                    </a:p>
                  </a:txBody>
                  <a:tcPr/>
                </a:tc>
                <a:tc>
                  <a:txBody>
                    <a:bodyPr/>
                    <a:lstStyle/>
                    <a:p>
                      <a:pPr algn="ctr"/>
                      <a:r>
                        <a:rPr lang="en-US" sz="1400" dirty="0" smtClean="0"/>
                        <a:t>35</a:t>
                      </a:r>
                      <a:endParaRPr lang="en-US" sz="1400" dirty="0"/>
                    </a:p>
                  </a:txBody>
                  <a:tcPr/>
                </a:tc>
                <a:tc>
                  <a:txBody>
                    <a:bodyPr/>
                    <a:lstStyle/>
                    <a:p>
                      <a:pPr algn="ctr"/>
                      <a:r>
                        <a:rPr lang="en-US" sz="1400" dirty="0" smtClean="0"/>
                        <a:t>14</a:t>
                      </a:r>
                      <a:endParaRPr lang="en-US" sz="1400" dirty="0"/>
                    </a:p>
                  </a:txBody>
                  <a:tcPr/>
                </a:tc>
              </a:tr>
              <a:tr h="370840">
                <a:tc>
                  <a:txBody>
                    <a:bodyPr/>
                    <a:lstStyle/>
                    <a:p>
                      <a:r>
                        <a:rPr lang="en-US" sz="1400" dirty="0" smtClean="0"/>
                        <a:t>Indianapolis</a:t>
                      </a:r>
                      <a:endParaRPr lang="en-US" sz="1400" dirty="0"/>
                    </a:p>
                  </a:txBody>
                  <a:tcPr/>
                </a:tc>
                <a:tc>
                  <a:txBody>
                    <a:bodyPr/>
                    <a:lstStyle/>
                    <a:p>
                      <a:pPr algn="ctr"/>
                      <a:r>
                        <a:rPr lang="en-US" sz="1400" dirty="0" smtClean="0"/>
                        <a:t>2.9%</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5.70%</a:t>
                      </a:r>
                      <a:endParaRPr lang="en-US" sz="1400" dirty="0"/>
                    </a:p>
                  </a:txBody>
                  <a:tcPr/>
                </a:tc>
                <a:tc>
                  <a:txBody>
                    <a:bodyPr/>
                    <a:lstStyle/>
                    <a:p>
                      <a:pPr algn="ctr"/>
                      <a:r>
                        <a:rPr lang="en-US" sz="1400" dirty="0" smtClean="0"/>
                        <a:t>5.70%</a:t>
                      </a:r>
                      <a:endParaRPr lang="en-US" sz="1400" dirty="0"/>
                    </a:p>
                  </a:txBody>
                  <a:tcPr/>
                </a:tc>
                <a:tc>
                  <a:txBody>
                    <a:bodyPr/>
                    <a:lstStyle/>
                    <a:p>
                      <a:pPr algn="ctr"/>
                      <a:r>
                        <a:rPr lang="en-US" sz="1400" dirty="0" smtClean="0"/>
                        <a:t>8.55%</a:t>
                      </a:r>
                      <a:endParaRPr lang="en-US" sz="1400" dirty="0"/>
                    </a:p>
                  </a:txBody>
                  <a:tcPr/>
                </a:tc>
                <a:tc>
                  <a:txBody>
                    <a:bodyPr/>
                    <a:lstStyle/>
                    <a:p>
                      <a:pPr algn="ctr"/>
                      <a:r>
                        <a:rPr lang="en-US" sz="1400" dirty="0" smtClean="0"/>
                        <a:t>9</a:t>
                      </a:r>
                      <a:endParaRPr lang="en-US" sz="1400" dirty="0"/>
                    </a:p>
                  </a:txBody>
                  <a:tcPr/>
                </a:tc>
                <a:tc>
                  <a:txBody>
                    <a:bodyPr/>
                    <a:lstStyle/>
                    <a:p>
                      <a:pPr algn="ctr"/>
                      <a:r>
                        <a:rPr lang="en-US" sz="1400" dirty="0" smtClean="0"/>
                        <a:t>6</a:t>
                      </a:r>
                      <a:endParaRPr lang="en-US" sz="1400" dirty="0"/>
                    </a:p>
                  </a:txBody>
                  <a:tcPr/>
                </a:tc>
              </a:tr>
              <a:tr h="370840">
                <a:tc>
                  <a:txBody>
                    <a:bodyPr/>
                    <a:lstStyle/>
                    <a:p>
                      <a:r>
                        <a:rPr lang="en-US" sz="1400" dirty="0" smtClean="0"/>
                        <a:t>Kansas City</a:t>
                      </a:r>
                      <a:endParaRPr lang="en-US" sz="1400" dirty="0"/>
                    </a:p>
                  </a:txBody>
                  <a:tcPr/>
                </a:tc>
                <a:tc>
                  <a:txBody>
                    <a:bodyPr/>
                    <a:lstStyle/>
                    <a:p>
                      <a:pPr algn="ctr"/>
                      <a:r>
                        <a:rPr lang="en-US" sz="1400" dirty="0" smtClean="0"/>
                        <a:t>2.3%</a:t>
                      </a:r>
                      <a:endParaRPr lang="en-US" sz="1400" dirty="0"/>
                    </a:p>
                  </a:txBody>
                  <a:tcPr/>
                </a:tc>
                <a:tc>
                  <a:txBody>
                    <a:bodyPr/>
                    <a:lstStyle/>
                    <a:p>
                      <a:pPr algn="ctr"/>
                      <a:r>
                        <a:rPr lang="en-US" sz="1400" dirty="0" smtClean="0"/>
                        <a:t>-0.2%</a:t>
                      </a:r>
                      <a:endParaRPr lang="en-US" sz="1400" dirty="0"/>
                    </a:p>
                  </a:txBody>
                  <a:tcPr/>
                </a:tc>
                <a:tc>
                  <a:txBody>
                    <a:bodyPr/>
                    <a:lstStyle/>
                    <a:p>
                      <a:pPr algn="ctr"/>
                      <a:r>
                        <a:rPr lang="en-US" sz="1400" dirty="0" smtClean="0"/>
                        <a:t>5.60%</a:t>
                      </a:r>
                      <a:endParaRPr lang="en-US" sz="1400" dirty="0"/>
                    </a:p>
                  </a:txBody>
                  <a:tcPr/>
                </a:tc>
                <a:tc>
                  <a:txBody>
                    <a:bodyPr/>
                    <a:lstStyle/>
                    <a:p>
                      <a:pPr algn="ctr"/>
                      <a:r>
                        <a:rPr lang="en-US" sz="1400" dirty="0" smtClean="0"/>
                        <a:t>5.60%</a:t>
                      </a:r>
                      <a:endParaRPr lang="en-US" sz="1400" dirty="0"/>
                    </a:p>
                  </a:txBody>
                  <a:tcPr/>
                </a:tc>
                <a:tc>
                  <a:txBody>
                    <a:bodyPr/>
                    <a:lstStyle/>
                    <a:p>
                      <a:pPr algn="ctr"/>
                      <a:r>
                        <a:rPr lang="en-US" sz="1400" dirty="0" smtClean="0"/>
                        <a:t>7.90%</a:t>
                      </a:r>
                      <a:endParaRPr lang="en-US" sz="1400" dirty="0"/>
                    </a:p>
                  </a:txBody>
                  <a:tcPr/>
                </a:tc>
                <a:tc>
                  <a:txBody>
                    <a:bodyPr/>
                    <a:lstStyle/>
                    <a:p>
                      <a:pPr algn="ctr"/>
                      <a:r>
                        <a:rPr lang="en-US" sz="1400" dirty="0" smtClean="0"/>
                        <a:t>23</a:t>
                      </a:r>
                      <a:endParaRPr lang="en-US" sz="1400" dirty="0"/>
                    </a:p>
                  </a:txBody>
                  <a:tcPr/>
                </a:tc>
                <a:tc>
                  <a:txBody>
                    <a:bodyPr/>
                    <a:lstStyle/>
                    <a:p>
                      <a:pPr algn="ctr"/>
                      <a:r>
                        <a:rPr lang="en-US" sz="1400" dirty="0" smtClean="0"/>
                        <a:t>20</a:t>
                      </a:r>
                      <a:endParaRPr lang="en-US" sz="1400" dirty="0"/>
                    </a:p>
                  </a:txBody>
                  <a:tcPr/>
                </a:tc>
              </a:tr>
              <a:tr h="370840">
                <a:tc>
                  <a:txBody>
                    <a:bodyPr/>
                    <a:lstStyle/>
                    <a:p>
                      <a:r>
                        <a:rPr lang="en-US" sz="1400" dirty="0" smtClean="0"/>
                        <a:t>Milwaukee</a:t>
                      </a:r>
                      <a:endParaRPr lang="en-US" sz="1400" dirty="0"/>
                    </a:p>
                  </a:txBody>
                  <a:tcPr/>
                </a:tc>
                <a:tc>
                  <a:txBody>
                    <a:bodyPr/>
                    <a:lstStyle/>
                    <a:p>
                      <a:pPr algn="ctr"/>
                      <a:r>
                        <a:rPr lang="en-US" sz="1400" dirty="0" smtClean="0"/>
                        <a:t>1.8%</a:t>
                      </a:r>
                      <a:endParaRPr lang="en-US" sz="1400" dirty="0"/>
                    </a:p>
                  </a:txBody>
                  <a:tcPr/>
                </a:tc>
                <a:tc>
                  <a:txBody>
                    <a:bodyPr/>
                    <a:lstStyle/>
                    <a:p>
                      <a:pPr algn="ctr"/>
                      <a:r>
                        <a:rPr lang="en-US" sz="1400" dirty="0" smtClean="0"/>
                        <a:t>1.2%</a:t>
                      </a:r>
                      <a:endParaRPr lang="en-US" sz="1400" dirty="0"/>
                    </a:p>
                  </a:txBody>
                  <a:tcPr/>
                </a:tc>
                <a:tc>
                  <a:txBody>
                    <a:bodyPr/>
                    <a:lstStyle/>
                    <a:p>
                      <a:pPr algn="ctr"/>
                      <a:r>
                        <a:rPr lang="en-US" sz="1400" dirty="0" smtClean="0"/>
                        <a:t>6.10%</a:t>
                      </a:r>
                      <a:endParaRPr lang="en-US" sz="1400" dirty="0"/>
                    </a:p>
                  </a:txBody>
                  <a:tcPr/>
                </a:tc>
                <a:tc>
                  <a:txBody>
                    <a:bodyPr/>
                    <a:lstStyle/>
                    <a:p>
                      <a:pPr algn="ctr"/>
                      <a:r>
                        <a:rPr lang="en-US" sz="1400" dirty="0" smtClean="0"/>
                        <a:t>6.10%</a:t>
                      </a:r>
                      <a:endParaRPr lang="en-US" sz="1400" dirty="0"/>
                    </a:p>
                  </a:txBody>
                  <a:tcPr/>
                </a:tc>
                <a:tc>
                  <a:txBody>
                    <a:bodyPr/>
                    <a:lstStyle/>
                    <a:p>
                      <a:pPr algn="ctr"/>
                      <a:r>
                        <a:rPr lang="en-US" sz="1400" dirty="0" smtClean="0"/>
                        <a:t>8.04%</a:t>
                      </a:r>
                      <a:endParaRPr lang="en-US" sz="1400" dirty="0"/>
                    </a:p>
                  </a:txBody>
                  <a:tcPr/>
                </a:tc>
                <a:tc>
                  <a:txBody>
                    <a:bodyPr/>
                    <a:lstStyle/>
                    <a:p>
                      <a:pPr algn="ctr"/>
                      <a:r>
                        <a:rPr lang="en-US" sz="1400" dirty="0" smtClean="0"/>
                        <a:t>18</a:t>
                      </a:r>
                      <a:endParaRPr lang="en-US" sz="1400" dirty="0"/>
                    </a:p>
                  </a:txBody>
                  <a:tcPr/>
                </a:tc>
                <a:tc>
                  <a:txBody>
                    <a:bodyPr/>
                    <a:lstStyle/>
                    <a:p>
                      <a:pPr algn="ctr"/>
                      <a:r>
                        <a:rPr lang="en-US" sz="1400" dirty="0" smtClean="0"/>
                        <a:t>8</a:t>
                      </a:r>
                      <a:endParaRPr lang="en-US" sz="1400" dirty="0"/>
                    </a:p>
                  </a:txBody>
                  <a:tcPr/>
                </a:tc>
              </a:tr>
              <a:tr h="370840">
                <a:tc>
                  <a:txBody>
                    <a:bodyPr/>
                    <a:lstStyle/>
                    <a:p>
                      <a:r>
                        <a:rPr lang="en-US" sz="1400" dirty="0" smtClean="0"/>
                        <a:t>Minneapolis</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-0.1%</a:t>
                      </a:r>
                      <a:endParaRPr lang="en-US" sz="1400" dirty="0"/>
                    </a:p>
                  </a:txBody>
                  <a:tcPr/>
                </a:tc>
                <a:tc>
                  <a:txBody>
                    <a:bodyPr/>
                    <a:lstStyle/>
                    <a:p>
                      <a:pPr algn="ctr"/>
                      <a:r>
                        <a:rPr lang="en-US" sz="1400" dirty="0" smtClean="0"/>
                        <a:t>5.15%</a:t>
                      </a:r>
                      <a:endParaRPr lang="en-US" sz="1400" dirty="0"/>
                    </a:p>
                  </a:txBody>
                  <a:tcPr/>
                </a:tc>
                <a:tc>
                  <a:txBody>
                    <a:bodyPr/>
                    <a:lstStyle/>
                    <a:p>
                      <a:pPr algn="ctr"/>
                      <a:r>
                        <a:rPr lang="en-US" sz="1400" dirty="0" smtClean="0"/>
                        <a:t>5.15%</a:t>
                      </a:r>
                      <a:endParaRPr lang="en-US" sz="1400" dirty="0"/>
                    </a:p>
                  </a:txBody>
                  <a:tcPr/>
                </a:tc>
                <a:tc>
                  <a:txBody>
                    <a:bodyPr/>
                    <a:lstStyle/>
                    <a:p>
                      <a:pPr algn="ctr"/>
                      <a:r>
                        <a:rPr lang="en-US" sz="1400" dirty="0" smtClean="0"/>
                        <a:t>7.56%</a:t>
                      </a:r>
                      <a:endParaRPr lang="en-US" sz="1400" dirty="0"/>
                    </a:p>
                  </a:txBody>
                  <a:tcPr/>
                </a:tc>
                <a:tc>
                  <a:txBody>
                    <a:bodyPr/>
                    <a:lstStyle/>
                    <a:p>
                      <a:pPr algn="ctr"/>
                      <a:r>
                        <a:rPr lang="en-US" sz="1400" dirty="0" smtClean="0"/>
                        <a:t>36</a:t>
                      </a:r>
                      <a:endParaRPr lang="en-US" sz="1400" dirty="0"/>
                    </a:p>
                  </a:txBody>
                  <a:tcPr/>
                </a:tc>
                <a:tc>
                  <a:txBody>
                    <a:bodyPr/>
                    <a:lstStyle/>
                    <a:p>
                      <a:pPr algn="ctr"/>
                      <a:r>
                        <a:rPr lang="en-US" sz="1400" dirty="0" smtClean="0"/>
                        <a:t>24</a:t>
                      </a:r>
                      <a:endParaRPr lang="en-US" sz="1400" dirty="0"/>
                    </a:p>
                  </a:txBody>
                  <a:tcPr/>
                </a:tc>
              </a:tr>
              <a:tr h="370840">
                <a:tc>
                  <a:txBody>
                    <a:bodyPr/>
                    <a:lstStyle/>
                    <a:p>
                      <a:r>
                        <a:rPr lang="en-US" sz="1400" dirty="0" smtClean="0"/>
                        <a:t>Saint Louis</a:t>
                      </a:r>
                      <a:endParaRPr lang="en-US" sz="1400" dirty="0"/>
                    </a:p>
                  </a:txBody>
                  <a:tcPr/>
                </a:tc>
                <a:tc>
                  <a:txBody>
                    <a:bodyPr/>
                    <a:lstStyle/>
                    <a:p>
                      <a:pPr algn="ctr"/>
                      <a:r>
                        <a:rPr lang="en-US" sz="1400" dirty="0" smtClean="0"/>
                        <a:t>2.7%</a:t>
                      </a:r>
                      <a:endParaRPr lang="en-US" sz="1400" dirty="0"/>
                    </a:p>
                  </a:txBody>
                  <a:tcPr/>
                </a:tc>
                <a:tc>
                  <a:txBody>
                    <a:bodyPr/>
                    <a:lstStyle/>
                    <a:p>
                      <a:pPr algn="ctr"/>
                      <a:r>
                        <a:rPr lang="en-US" sz="1400" dirty="0" smtClean="0"/>
                        <a:t>-2.0%</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8.32%</a:t>
                      </a:r>
                      <a:endParaRPr lang="en-US" sz="1400" dirty="0"/>
                    </a:p>
                  </a:txBody>
                  <a:tcPr/>
                </a:tc>
                <a:tc>
                  <a:txBody>
                    <a:bodyPr/>
                    <a:lstStyle/>
                    <a:p>
                      <a:pPr algn="ctr"/>
                      <a:r>
                        <a:rPr lang="en-US" sz="1400" dirty="0" smtClean="0"/>
                        <a:t>14</a:t>
                      </a:r>
                      <a:endParaRPr lang="en-US" sz="1400" dirty="0"/>
                    </a:p>
                  </a:txBody>
                  <a:tcPr/>
                </a:tc>
                <a:tc>
                  <a:txBody>
                    <a:bodyPr/>
                    <a:lstStyle/>
                    <a:p>
                      <a:pPr algn="ctr"/>
                      <a:r>
                        <a:rPr lang="en-US" sz="1400" dirty="0" smtClean="0"/>
                        <a:t>5</a:t>
                      </a:r>
                      <a:endParaRPr lang="en-US" sz="1400" dirty="0"/>
                    </a:p>
                  </a:txBody>
                  <a:tcPr/>
                </a:tc>
              </a:tr>
              <a:tr h="370840">
                <a:tc>
                  <a:txBody>
                    <a:bodyPr/>
                    <a:lstStyle/>
                    <a:p>
                      <a:r>
                        <a:rPr lang="en-US" sz="1400" dirty="0" smtClean="0"/>
                        <a:t>  </a:t>
                      </a:r>
                      <a:r>
                        <a:rPr lang="en-US" sz="1400" b="1" dirty="0" smtClean="0">
                          <a:solidFill>
                            <a:srgbClr val="C00000"/>
                          </a:solidFill>
                        </a:rPr>
                        <a:t>RED</a:t>
                      </a:r>
                      <a:r>
                        <a:rPr lang="en-US" sz="1400" b="1" baseline="0" dirty="0" smtClean="0">
                          <a:solidFill>
                            <a:srgbClr val="C00000"/>
                          </a:solidFill>
                        </a:rPr>
                        <a:t> </a:t>
                      </a:r>
                      <a:r>
                        <a:rPr lang="en-US" sz="1400" b="1" baseline="0" dirty="0" smtClean="0">
                          <a:solidFill>
                            <a:schemeClr val="tx1">
                              <a:lumMod val="50000"/>
                            </a:schemeClr>
                          </a:solidFill>
                        </a:rPr>
                        <a:t>50</a:t>
                      </a:r>
                      <a:endParaRPr lang="en-US" sz="1400" dirty="0"/>
                    </a:p>
                  </a:txBody>
                  <a:tcPr/>
                </a:tc>
                <a:tc>
                  <a:txBody>
                    <a:bodyPr/>
                    <a:lstStyle/>
                    <a:p>
                      <a:pPr algn="ctr"/>
                      <a:r>
                        <a:rPr lang="en-US" sz="1400" dirty="0" smtClean="0"/>
                        <a:t>2.5%</a:t>
                      </a:r>
                      <a:endParaRPr lang="en-US" sz="1400" dirty="0"/>
                    </a:p>
                  </a:txBody>
                  <a:tcPr/>
                </a:tc>
                <a:tc>
                  <a:txBody>
                    <a:bodyPr/>
                    <a:lstStyle/>
                    <a:p>
                      <a:pPr algn="ctr"/>
                      <a:r>
                        <a:rPr lang="en-US" sz="1400" dirty="0" smtClean="0"/>
                        <a:t>-0.5%</a:t>
                      </a:r>
                      <a:endParaRPr lang="en-US" sz="1400" dirty="0"/>
                    </a:p>
                  </a:txBody>
                  <a:tcPr/>
                </a:tc>
                <a:tc>
                  <a:txBody>
                    <a:bodyPr/>
                    <a:lstStyle/>
                    <a:p>
                      <a:pPr algn="ctr"/>
                      <a:r>
                        <a:rPr lang="en-US" sz="1400" dirty="0" smtClean="0"/>
                        <a:t>5.12%</a:t>
                      </a:r>
                      <a:endParaRPr lang="en-US" sz="1400" dirty="0"/>
                    </a:p>
                  </a:txBody>
                  <a:tcPr/>
                </a:tc>
                <a:tc>
                  <a:txBody>
                    <a:bodyPr/>
                    <a:lstStyle/>
                    <a:p>
                      <a:pPr algn="ctr"/>
                      <a:r>
                        <a:rPr lang="en-US" sz="1400" dirty="0" smtClean="0"/>
                        <a:t>5.12%</a:t>
                      </a:r>
                      <a:endParaRPr lang="en-US" sz="1400" dirty="0"/>
                    </a:p>
                  </a:txBody>
                  <a:tcPr/>
                </a:tc>
                <a:tc>
                  <a:txBody>
                    <a:bodyPr/>
                    <a:lstStyle/>
                    <a:p>
                      <a:pPr algn="ctr"/>
                      <a:r>
                        <a:rPr lang="en-US" sz="1400" dirty="0" smtClean="0"/>
                        <a:t>7.75%</a:t>
                      </a:r>
                      <a:endParaRPr lang="en-US" sz="1400" dirty="0"/>
                    </a:p>
                  </a:txBody>
                  <a:tcPr/>
                </a:tc>
                <a:tc>
                  <a:txBody>
                    <a:bodyPr/>
                    <a:lstStyle/>
                    <a:p>
                      <a:pPr algn="ctr"/>
                      <a:endParaRPr lang="en-US" sz="1400" dirty="0"/>
                    </a:p>
                  </a:txBody>
                  <a:tcPr/>
                </a:tc>
                <a:tc>
                  <a:txBody>
                    <a:bodyPr/>
                    <a:lstStyle/>
                    <a:p>
                      <a:pPr algn="ctr"/>
                      <a:endParaRPr lang="en-US" sz="1400" dirty="0"/>
                    </a:p>
                  </a:txBody>
                  <a:tcPr/>
                </a:tc>
              </a:tr>
            </a:tbl>
          </a:graphicData>
        </a:graphic>
      </p:graphicFrame>
      <p:sp>
        <p:nvSpPr>
          <p:cNvPr id="4" name="Oval 3"/>
          <p:cNvSpPr/>
          <p:nvPr/>
        </p:nvSpPr>
        <p:spPr bwMode="auto">
          <a:xfrm>
            <a:off x="5829300" y="2686050"/>
            <a:ext cx="790575" cy="295275"/>
          </a:xfrm>
          <a:prstGeom prst="ellipse">
            <a:avLst/>
          </a:prstGeom>
          <a:noFill/>
          <a:ln w="127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
        <p:nvSpPr>
          <p:cNvPr id="7" name="Oval 6"/>
          <p:cNvSpPr/>
          <p:nvPr/>
        </p:nvSpPr>
        <p:spPr bwMode="auto">
          <a:xfrm>
            <a:off x="5867400" y="3095624"/>
            <a:ext cx="790575" cy="295275"/>
          </a:xfrm>
          <a:prstGeom prst="ellipse">
            <a:avLst/>
          </a:prstGeom>
          <a:noFill/>
          <a:ln w="127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
        <p:nvSpPr>
          <p:cNvPr id="8" name="Oval 7"/>
          <p:cNvSpPr/>
          <p:nvPr/>
        </p:nvSpPr>
        <p:spPr bwMode="auto">
          <a:xfrm>
            <a:off x="5829299" y="3836352"/>
            <a:ext cx="790575" cy="295275"/>
          </a:xfrm>
          <a:prstGeom prst="ellipse">
            <a:avLst/>
          </a:prstGeom>
          <a:noFill/>
          <a:ln w="127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
        <p:nvSpPr>
          <p:cNvPr id="9" name="Oval 8"/>
          <p:cNvSpPr/>
          <p:nvPr/>
        </p:nvSpPr>
        <p:spPr bwMode="auto">
          <a:xfrm>
            <a:off x="5829300" y="4557711"/>
            <a:ext cx="790575" cy="295275"/>
          </a:xfrm>
          <a:prstGeom prst="ellipse">
            <a:avLst/>
          </a:prstGeom>
          <a:noFill/>
          <a:ln w="127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
        <p:nvSpPr>
          <p:cNvPr id="10" name="Oval 9"/>
          <p:cNvSpPr/>
          <p:nvPr/>
        </p:nvSpPr>
        <p:spPr bwMode="auto">
          <a:xfrm>
            <a:off x="5829298" y="5291295"/>
            <a:ext cx="790575" cy="295275"/>
          </a:xfrm>
          <a:prstGeom prst="ellipse">
            <a:avLst/>
          </a:prstGeom>
          <a:noFill/>
          <a:ln w="127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
        <p:nvSpPr>
          <p:cNvPr id="5" name="TextBox 4"/>
          <p:cNvSpPr txBox="1"/>
          <p:nvPr/>
        </p:nvSpPr>
        <p:spPr>
          <a:xfrm>
            <a:off x="533399" y="6019800"/>
            <a:ext cx="7858125" cy="307777"/>
          </a:xfrm>
          <a:prstGeom prst="rect">
            <a:avLst/>
          </a:prstGeom>
          <a:noFill/>
        </p:spPr>
        <p:txBody>
          <a:bodyPr wrap="square" rtlCol="0">
            <a:spAutoFit/>
          </a:bodyPr>
          <a:lstStyle/>
          <a:p>
            <a:r>
              <a:rPr lang="en-US" sz="1400" dirty="0" smtClean="0"/>
              <a:t>Five of the Top Nine Midwest Markets in the RED 50 Top 10 for Expected Total Returns.</a:t>
            </a:r>
            <a:endParaRPr lang="en-US" sz="1400" dirty="0"/>
          </a:p>
        </p:txBody>
      </p:sp>
    </p:spTree>
    <p:extLst>
      <p:ext uri="{BB962C8B-B14F-4D97-AF65-F5344CB8AC3E}">
        <p14:creationId xmlns:p14="http://schemas.microsoft.com/office/powerpoint/2010/main" val="24042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42"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5250"/>
                            </p:stCondLst>
                            <p:childTnLst>
                              <p:par>
                                <p:cTn id="38" presetID="1"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par>
                          <p:cTn id="40" fill="hold">
                            <p:stCondLst>
                              <p:cond delay="5250"/>
                            </p:stCondLst>
                            <p:childTnLst>
                              <p:par>
                                <p:cTn id="41" presetID="1" presetClass="entr" presetSubtype="0" fill="hold" nodeType="afterEffect">
                                  <p:stCondLst>
                                    <p:cond delay="0"/>
                                  </p:stCondLst>
                                  <p:childTnLst>
                                    <p:set>
                                      <p:cBhvr>
                                        <p:cTn id="42"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Midwest Market Total Performance Rankings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61</a:t>
            </a:fld>
            <a:endParaRPr lang="en-US" dirty="0"/>
          </a:p>
        </p:txBody>
      </p:sp>
      <p:graphicFrame>
        <p:nvGraphicFramePr>
          <p:cNvPr id="6" name="Content Placeholder 5"/>
          <p:cNvGraphicFramePr>
            <a:graphicFrameLocks noGrp="1"/>
          </p:cNvGraphicFramePr>
          <p:nvPr>
            <p:ph sz="quarter" idx="18"/>
            <p:extLst>
              <p:ext uri="{D42A27DB-BD31-4B8C-83A1-F6EECF244321}">
                <p14:modId xmlns:p14="http://schemas.microsoft.com/office/powerpoint/2010/main" val="925530301"/>
              </p:ext>
            </p:extLst>
          </p:nvPr>
        </p:nvGraphicFramePr>
        <p:xfrm>
          <a:off x="358558" y="1371600"/>
          <a:ext cx="8213944" cy="4653280"/>
        </p:xfrm>
        <a:graphic>
          <a:graphicData uri="http://schemas.openxmlformats.org/drawingml/2006/table">
            <a:tbl>
              <a:tblPr firstRow="1" bandRow="1">
                <a:tableStyleId>{8EC20E35-A176-4012-BC5E-935CFFF8708E}</a:tableStyleId>
              </a:tblPr>
              <a:tblGrid>
                <a:gridCol w="1325387"/>
                <a:gridCol w="959667"/>
                <a:gridCol w="1210936"/>
                <a:gridCol w="872197"/>
                <a:gridCol w="886404"/>
                <a:gridCol w="1267485"/>
                <a:gridCol w="823865"/>
                <a:gridCol w="868003"/>
              </a:tblGrid>
              <a:tr h="370840">
                <a:tc>
                  <a:txBody>
                    <a:bodyPr/>
                    <a:lstStyle/>
                    <a:p>
                      <a:r>
                        <a:rPr lang="en-US" sz="1400" dirty="0" smtClean="0"/>
                        <a:t>Metro</a:t>
                      </a:r>
                      <a:endParaRPr lang="en-US" sz="1400" dirty="0"/>
                    </a:p>
                  </a:txBody>
                  <a:tcPr anchor="b"/>
                </a:tc>
                <a:tc>
                  <a:txBody>
                    <a:bodyPr/>
                    <a:lstStyle/>
                    <a:p>
                      <a:r>
                        <a:rPr lang="en-US" sz="1400" dirty="0" smtClean="0"/>
                        <a:t>5-yr Rent CAGR</a:t>
                      </a:r>
                      <a:endParaRPr lang="en-US" sz="1400" dirty="0"/>
                    </a:p>
                  </a:txBody>
                  <a:tcPr anchor="b"/>
                </a:tc>
                <a:tc>
                  <a:txBody>
                    <a:bodyPr/>
                    <a:lstStyle/>
                    <a:p>
                      <a:r>
                        <a:rPr lang="en-US" sz="1400" dirty="0" smtClean="0"/>
                        <a:t>5-yr Occupancy Change</a:t>
                      </a:r>
                      <a:endParaRPr lang="en-US" sz="1400" dirty="0"/>
                    </a:p>
                  </a:txBody>
                  <a:tcPr anchor="b"/>
                </a:tc>
                <a:tc>
                  <a:txBody>
                    <a:bodyPr/>
                    <a:lstStyle/>
                    <a:p>
                      <a:r>
                        <a:rPr lang="en-US" sz="1400" dirty="0" smtClean="0"/>
                        <a:t>Going-in Cap Rate</a:t>
                      </a:r>
                      <a:endParaRPr lang="en-US" sz="1400" dirty="0"/>
                    </a:p>
                  </a:txBody>
                  <a:tcPr anchor="b"/>
                </a:tc>
                <a:tc>
                  <a:txBody>
                    <a:bodyPr/>
                    <a:lstStyle/>
                    <a:p>
                      <a:r>
                        <a:rPr lang="en-US" sz="1400" dirty="0" smtClean="0"/>
                        <a:t>Exit Cap Rate</a:t>
                      </a:r>
                      <a:endParaRPr lang="en-US" sz="1400" dirty="0"/>
                    </a:p>
                  </a:txBody>
                  <a:tcPr anchor="b"/>
                </a:tc>
                <a:tc>
                  <a:txBody>
                    <a:bodyPr/>
                    <a:lstStyle/>
                    <a:p>
                      <a:r>
                        <a:rPr lang="en-US" sz="1400" dirty="0" smtClean="0"/>
                        <a:t>Expected</a:t>
                      </a:r>
                      <a:r>
                        <a:rPr lang="en-US" sz="1400" baseline="0" dirty="0" smtClean="0"/>
                        <a:t> Total Return</a:t>
                      </a:r>
                      <a:endParaRPr lang="en-US" sz="1400" dirty="0"/>
                    </a:p>
                  </a:txBody>
                  <a:tcPr anchor="b"/>
                </a:tc>
                <a:tc>
                  <a:txBody>
                    <a:bodyPr/>
                    <a:lstStyle/>
                    <a:p>
                      <a:r>
                        <a:rPr lang="en-US" sz="1400" dirty="0" smtClean="0"/>
                        <a:t>RED 50 Rank</a:t>
                      </a:r>
                      <a:endParaRPr lang="en-US" sz="1400" dirty="0"/>
                    </a:p>
                  </a:txBody>
                  <a:tcPr anchor="b"/>
                </a:tc>
                <a:tc>
                  <a:txBody>
                    <a:bodyPr/>
                    <a:lstStyle/>
                    <a:p>
                      <a:r>
                        <a:rPr lang="en-US" sz="1400" dirty="0" smtClean="0"/>
                        <a:t>Risk-adjusted Index Rank</a:t>
                      </a:r>
                      <a:endParaRPr lang="en-US" sz="1400" dirty="0"/>
                    </a:p>
                  </a:txBody>
                  <a:tcPr anchor="b"/>
                </a:tc>
              </a:tr>
              <a:tr h="370840">
                <a:tc>
                  <a:txBody>
                    <a:bodyPr/>
                    <a:lstStyle/>
                    <a:p>
                      <a:r>
                        <a:rPr lang="en-US" sz="1400" dirty="0" smtClean="0"/>
                        <a:t>Chicago</a:t>
                      </a:r>
                      <a:endParaRPr lang="en-US" sz="1400" dirty="0"/>
                    </a:p>
                  </a:txBody>
                  <a:tcPr/>
                </a:tc>
                <a:tc>
                  <a:txBody>
                    <a:bodyPr/>
                    <a:lstStyle/>
                    <a:p>
                      <a:pPr algn="ctr"/>
                      <a:r>
                        <a:rPr lang="en-US" sz="1400" dirty="0" smtClean="0"/>
                        <a:t>2.4%</a:t>
                      </a:r>
                      <a:endParaRPr lang="en-US" sz="1400" dirty="0"/>
                    </a:p>
                  </a:txBody>
                  <a:tcPr/>
                </a:tc>
                <a:tc>
                  <a:txBody>
                    <a:bodyPr/>
                    <a:lstStyle/>
                    <a:p>
                      <a:pPr algn="ctr"/>
                      <a:r>
                        <a:rPr lang="en-US" sz="1400" dirty="0" smtClean="0"/>
                        <a:t>-0.1%</a:t>
                      </a:r>
                      <a:endParaRPr lang="en-US" sz="1400" dirty="0"/>
                    </a:p>
                  </a:txBody>
                  <a:tcPr/>
                </a:tc>
                <a:tc>
                  <a:txBody>
                    <a:bodyPr/>
                    <a:lstStyle/>
                    <a:p>
                      <a:pPr algn="ctr"/>
                      <a:r>
                        <a:rPr lang="en-US" sz="1400" dirty="0" smtClean="0"/>
                        <a:t>5.20%</a:t>
                      </a:r>
                      <a:endParaRPr lang="en-US" sz="1400" dirty="0"/>
                    </a:p>
                  </a:txBody>
                  <a:tcPr/>
                </a:tc>
                <a:tc>
                  <a:txBody>
                    <a:bodyPr/>
                    <a:lstStyle/>
                    <a:p>
                      <a:pPr algn="ctr"/>
                      <a:r>
                        <a:rPr lang="en-US" sz="1400" dirty="0" smtClean="0"/>
                        <a:t>5.20%</a:t>
                      </a:r>
                      <a:endParaRPr lang="en-US" sz="1400" dirty="0"/>
                    </a:p>
                  </a:txBody>
                  <a:tcPr/>
                </a:tc>
                <a:tc>
                  <a:txBody>
                    <a:bodyPr/>
                    <a:lstStyle/>
                    <a:p>
                      <a:pPr algn="ctr"/>
                      <a:r>
                        <a:rPr lang="en-US" sz="1400" dirty="0" smtClean="0"/>
                        <a:t>7.79%</a:t>
                      </a:r>
                      <a:endParaRPr lang="en-US" sz="1400" dirty="0"/>
                    </a:p>
                  </a:txBody>
                  <a:tcPr/>
                </a:tc>
                <a:tc>
                  <a:txBody>
                    <a:bodyPr/>
                    <a:lstStyle/>
                    <a:p>
                      <a:pPr algn="ctr"/>
                      <a:r>
                        <a:rPr lang="en-US" sz="1400" dirty="0" smtClean="0"/>
                        <a:t>25</a:t>
                      </a:r>
                      <a:endParaRPr lang="en-US" sz="1400" dirty="0"/>
                    </a:p>
                  </a:txBody>
                  <a:tcPr/>
                </a:tc>
                <a:tc>
                  <a:txBody>
                    <a:bodyPr/>
                    <a:lstStyle/>
                    <a:p>
                      <a:pPr algn="ctr"/>
                      <a:r>
                        <a:rPr lang="en-US" sz="1400" dirty="0" smtClean="0"/>
                        <a:t>9</a:t>
                      </a:r>
                      <a:endParaRPr lang="en-US" sz="1400" dirty="0"/>
                    </a:p>
                  </a:txBody>
                  <a:tcPr/>
                </a:tc>
              </a:tr>
              <a:tr h="370840">
                <a:tc>
                  <a:txBody>
                    <a:bodyPr/>
                    <a:lstStyle/>
                    <a:p>
                      <a:r>
                        <a:rPr lang="en-US" sz="1400" dirty="0" smtClean="0"/>
                        <a:t>Cincinnati</a:t>
                      </a:r>
                      <a:endParaRPr lang="en-US" sz="1400" dirty="0"/>
                    </a:p>
                  </a:txBody>
                  <a:tcPr/>
                </a:tc>
                <a:tc>
                  <a:txBody>
                    <a:bodyPr/>
                    <a:lstStyle/>
                    <a:p>
                      <a:pPr algn="ctr"/>
                      <a:r>
                        <a:rPr lang="en-US" sz="1400" dirty="0" smtClean="0"/>
                        <a:t>2.5%</a:t>
                      </a:r>
                      <a:endParaRPr lang="en-US" sz="1400" dirty="0"/>
                    </a:p>
                  </a:txBody>
                  <a:tcPr/>
                </a:tc>
                <a:tc>
                  <a:txBody>
                    <a:bodyPr/>
                    <a:lstStyle/>
                    <a:p>
                      <a:pPr algn="ctr"/>
                      <a:r>
                        <a:rPr lang="en-US" sz="1400" dirty="0" smtClean="0"/>
                        <a:t>-0.7%</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8.59%</a:t>
                      </a:r>
                      <a:endParaRPr lang="en-US" sz="1400" dirty="0"/>
                    </a:p>
                  </a:txBody>
                  <a:tcPr/>
                </a:tc>
                <a:tc>
                  <a:txBody>
                    <a:bodyPr/>
                    <a:lstStyle/>
                    <a:p>
                      <a:pPr algn="ctr"/>
                      <a:r>
                        <a:rPr lang="en-US" sz="1400" dirty="0" smtClean="0"/>
                        <a:t>8</a:t>
                      </a:r>
                      <a:endParaRPr lang="en-US" sz="1400" dirty="0"/>
                    </a:p>
                  </a:txBody>
                  <a:tcPr/>
                </a:tc>
                <a:tc>
                  <a:txBody>
                    <a:bodyPr/>
                    <a:lstStyle/>
                    <a:p>
                      <a:pPr algn="ctr"/>
                      <a:r>
                        <a:rPr lang="en-US" sz="1400" dirty="0" smtClean="0"/>
                        <a:t>16</a:t>
                      </a:r>
                      <a:endParaRPr lang="en-US" sz="1400" dirty="0"/>
                    </a:p>
                  </a:txBody>
                  <a:tcPr/>
                </a:tc>
              </a:tr>
              <a:tr h="370840">
                <a:tc>
                  <a:txBody>
                    <a:bodyPr/>
                    <a:lstStyle/>
                    <a:p>
                      <a:r>
                        <a:rPr lang="en-US" sz="1400" dirty="0" smtClean="0"/>
                        <a:t>Columbus</a:t>
                      </a:r>
                      <a:endParaRPr lang="en-US" sz="1400" dirty="0"/>
                    </a:p>
                  </a:txBody>
                  <a:tcPr/>
                </a:tc>
                <a:tc>
                  <a:txBody>
                    <a:bodyPr/>
                    <a:lstStyle/>
                    <a:p>
                      <a:pPr algn="ctr"/>
                      <a:r>
                        <a:rPr lang="en-US" sz="1400" dirty="0" smtClean="0"/>
                        <a:t>2.8%</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5.80%</a:t>
                      </a:r>
                      <a:endParaRPr lang="en-US" sz="1400" dirty="0"/>
                    </a:p>
                  </a:txBody>
                  <a:tcPr/>
                </a:tc>
                <a:tc>
                  <a:txBody>
                    <a:bodyPr/>
                    <a:lstStyle/>
                    <a:p>
                      <a:pPr algn="ctr"/>
                      <a:r>
                        <a:rPr lang="en-US" sz="1400" dirty="0" smtClean="0"/>
                        <a:t>5.80%</a:t>
                      </a:r>
                      <a:endParaRPr lang="en-US" sz="1400" dirty="0"/>
                    </a:p>
                  </a:txBody>
                  <a:tcPr/>
                </a:tc>
                <a:tc>
                  <a:txBody>
                    <a:bodyPr/>
                    <a:lstStyle/>
                    <a:p>
                      <a:pPr algn="ctr"/>
                      <a:r>
                        <a:rPr lang="en-US" sz="1400" dirty="0" smtClean="0"/>
                        <a:t>8.83%</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3</a:t>
                      </a:r>
                      <a:endParaRPr lang="en-US" sz="1400" dirty="0"/>
                    </a:p>
                  </a:txBody>
                  <a:tcPr/>
                </a:tc>
              </a:tr>
              <a:tr h="370840">
                <a:tc>
                  <a:txBody>
                    <a:bodyPr/>
                    <a:lstStyle/>
                    <a:p>
                      <a:r>
                        <a:rPr lang="en-US" sz="1400" dirty="0" smtClean="0"/>
                        <a:t>Detroit</a:t>
                      </a:r>
                      <a:endParaRPr lang="en-US" sz="1400" dirty="0"/>
                    </a:p>
                  </a:txBody>
                  <a:tcPr/>
                </a:tc>
                <a:tc>
                  <a:txBody>
                    <a:bodyPr/>
                    <a:lstStyle/>
                    <a:p>
                      <a:pPr algn="ctr"/>
                      <a:r>
                        <a:rPr lang="en-US" sz="1400" dirty="0" smtClean="0"/>
                        <a:t>1.7%</a:t>
                      </a:r>
                      <a:endParaRPr lang="en-US" sz="1400" dirty="0"/>
                    </a:p>
                  </a:txBody>
                  <a:tcPr/>
                </a:tc>
                <a:tc>
                  <a:txBody>
                    <a:bodyPr/>
                    <a:lstStyle/>
                    <a:p>
                      <a:pPr algn="ctr"/>
                      <a:r>
                        <a:rPr lang="en-US" sz="1400" dirty="0" smtClean="0"/>
                        <a:t>0.0%</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7.61%</a:t>
                      </a:r>
                      <a:endParaRPr lang="en-US" sz="1400" dirty="0"/>
                    </a:p>
                  </a:txBody>
                  <a:tcPr/>
                </a:tc>
                <a:tc>
                  <a:txBody>
                    <a:bodyPr/>
                    <a:lstStyle/>
                    <a:p>
                      <a:pPr algn="ctr"/>
                      <a:r>
                        <a:rPr lang="en-US" sz="1400" dirty="0" smtClean="0"/>
                        <a:t>35</a:t>
                      </a:r>
                      <a:endParaRPr lang="en-US" sz="1400" dirty="0"/>
                    </a:p>
                  </a:txBody>
                  <a:tcPr/>
                </a:tc>
                <a:tc>
                  <a:txBody>
                    <a:bodyPr/>
                    <a:lstStyle/>
                    <a:p>
                      <a:pPr algn="ctr"/>
                      <a:r>
                        <a:rPr lang="en-US" sz="1400" dirty="0" smtClean="0"/>
                        <a:t>14</a:t>
                      </a:r>
                      <a:endParaRPr lang="en-US" sz="1400" dirty="0"/>
                    </a:p>
                  </a:txBody>
                  <a:tcPr/>
                </a:tc>
              </a:tr>
              <a:tr h="370840">
                <a:tc>
                  <a:txBody>
                    <a:bodyPr/>
                    <a:lstStyle/>
                    <a:p>
                      <a:r>
                        <a:rPr lang="en-US" sz="1400" dirty="0" smtClean="0"/>
                        <a:t>Indianapolis</a:t>
                      </a:r>
                      <a:endParaRPr lang="en-US" sz="1400" dirty="0"/>
                    </a:p>
                  </a:txBody>
                  <a:tcPr/>
                </a:tc>
                <a:tc>
                  <a:txBody>
                    <a:bodyPr/>
                    <a:lstStyle/>
                    <a:p>
                      <a:pPr algn="ctr"/>
                      <a:r>
                        <a:rPr lang="en-US" sz="1400" dirty="0" smtClean="0"/>
                        <a:t>2.9%</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5.70%</a:t>
                      </a:r>
                      <a:endParaRPr lang="en-US" sz="1400" dirty="0"/>
                    </a:p>
                  </a:txBody>
                  <a:tcPr/>
                </a:tc>
                <a:tc>
                  <a:txBody>
                    <a:bodyPr/>
                    <a:lstStyle/>
                    <a:p>
                      <a:pPr algn="ctr"/>
                      <a:r>
                        <a:rPr lang="en-US" sz="1400" dirty="0" smtClean="0"/>
                        <a:t>5.70%</a:t>
                      </a:r>
                      <a:endParaRPr lang="en-US" sz="1400" dirty="0"/>
                    </a:p>
                  </a:txBody>
                  <a:tcPr/>
                </a:tc>
                <a:tc>
                  <a:txBody>
                    <a:bodyPr/>
                    <a:lstStyle/>
                    <a:p>
                      <a:pPr algn="ctr"/>
                      <a:r>
                        <a:rPr lang="en-US" sz="1400" dirty="0" smtClean="0"/>
                        <a:t>8.55%</a:t>
                      </a:r>
                      <a:endParaRPr lang="en-US" sz="1400" dirty="0"/>
                    </a:p>
                  </a:txBody>
                  <a:tcPr/>
                </a:tc>
                <a:tc>
                  <a:txBody>
                    <a:bodyPr/>
                    <a:lstStyle/>
                    <a:p>
                      <a:pPr algn="ctr"/>
                      <a:r>
                        <a:rPr lang="en-US" sz="1400" dirty="0" smtClean="0"/>
                        <a:t>9</a:t>
                      </a:r>
                      <a:endParaRPr lang="en-US" sz="1400" dirty="0"/>
                    </a:p>
                  </a:txBody>
                  <a:tcPr/>
                </a:tc>
                <a:tc>
                  <a:txBody>
                    <a:bodyPr/>
                    <a:lstStyle/>
                    <a:p>
                      <a:pPr algn="ctr"/>
                      <a:r>
                        <a:rPr lang="en-US" sz="1400" dirty="0" smtClean="0"/>
                        <a:t>6</a:t>
                      </a:r>
                      <a:endParaRPr lang="en-US" sz="1400" dirty="0"/>
                    </a:p>
                  </a:txBody>
                  <a:tcPr/>
                </a:tc>
              </a:tr>
              <a:tr h="370840">
                <a:tc>
                  <a:txBody>
                    <a:bodyPr/>
                    <a:lstStyle/>
                    <a:p>
                      <a:r>
                        <a:rPr lang="en-US" sz="1400" dirty="0" smtClean="0"/>
                        <a:t>Kansas City</a:t>
                      </a:r>
                      <a:endParaRPr lang="en-US" sz="1400" dirty="0"/>
                    </a:p>
                  </a:txBody>
                  <a:tcPr/>
                </a:tc>
                <a:tc>
                  <a:txBody>
                    <a:bodyPr/>
                    <a:lstStyle/>
                    <a:p>
                      <a:pPr algn="ctr"/>
                      <a:r>
                        <a:rPr lang="en-US" sz="1400" dirty="0" smtClean="0"/>
                        <a:t>2.3%</a:t>
                      </a:r>
                      <a:endParaRPr lang="en-US" sz="1400" dirty="0"/>
                    </a:p>
                  </a:txBody>
                  <a:tcPr/>
                </a:tc>
                <a:tc>
                  <a:txBody>
                    <a:bodyPr/>
                    <a:lstStyle/>
                    <a:p>
                      <a:pPr algn="ctr"/>
                      <a:r>
                        <a:rPr lang="en-US" sz="1400" dirty="0" smtClean="0"/>
                        <a:t>-0.2%</a:t>
                      </a:r>
                      <a:endParaRPr lang="en-US" sz="1400" dirty="0"/>
                    </a:p>
                  </a:txBody>
                  <a:tcPr/>
                </a:tc>
                <a:tc>
                  <a:txBody>
                    <a:bodyPr/>
                    <a:lstStyle/>
                    <a:p>
                      <a:pPr algn="ctr"/>
                      <a:r>
                        <a:rPr lang="en-US" sz="1400" dirty="0" smtClean="0"/>
                        <a:t>5.60%</a:t>
                      </a:r>
                      <a:endParaRPr lang="en-US" sz="1400" dirty="0"/>
                    </a:p>
                  </a:txBody>
                  <a:tcPr/>
                </a:tc>
                <a:tc>
                  <a:txBody>
                    <a:bodyPr/>
                    <a:lstStyle/>
                    <a:p>
                      <a:pPr algn="ctr"/>
                      <a:r>
                        <a:rPr lang="en-US" sz="1400" dirty="0" smtClean="0"/>
                        <a:t>5.60%</a:t>
                      </a:r>
                      <a:endParaRPr lang="en-US" sz="1400" dirty="0"/>
                    </a:p>
                  </a:txBody>
                  <a:tcPr/>
                </a:tc>
                <a:tc>
                  <a:txBody>
                    <a:bodyPr/>
                    <a:lstStyle/>
                    <a:p>
                      <a:pPr algn="ctr"/>
                      <a:r>
                        <a:rPr lang="en-US" sz="1400" dirty="0" smtClean="0"/>
                        <a:t>7.90%</a:t>
                      </a:r>
                      <a:endParaRPr lang="en-US" sz="1400" dirty="0"/>
                    </a:p>
                  </a:txBody>
                  <a:tcPr/>
                </a:tc>
                <a:tc>
                  <a:txBody>
                    <a:bodyPr/>
                    <a:lstStyle/>
                    <a:p>
                      <a:pPr algn="ctr"/>
                      <a:r>
                        <a:rPr lang="en-US" sz="1400" dirty="0" smtClean="0"/>
                        <a:t>23</a:t>
                      </a:r>
                      <a:endParaRPr lang="en-US" sz="1400" dirty="0"/>
                    </a:p>
                  </a:txBody>
                  <a:tcPr/>
                </a:tc>
                <a:tc>
                  <a:txBody>
                    <a:bodyPr/>
                    <a:lstStyle/>
                    <a:p>
                      <a:pPr algn="ctr"/>
                      <a:r>
                        <a:rPr lang="en-US" sz="1400" dirty="0" smtClean="0"/>
                        <a:t>20</a:t>
                      </a:r>
                      <a:endParaRPr lang="en-US" sz="1400" dirty="0"/>
                    </a:p>
                  </a:txBody>
                  <a:tcPr/>
                </a:tc>
              </a:tr>
              <a:tr h="370840">
                <a:tc>
                  <a:txBody>
                    <a:bodyPr/>
                    <a:lstStyle/>
                    <a:p>
                      <a:r>
                        <a:rPr lang="en-US" sz="1400" dirty="0" smtClean="0"/>
                        <a:t>Milwaukee</a:t>
                      </a:r>
                      <a:endParaRPr lang="en-US" sz="1400" dirty="0"/>
                    </a:p>
                  </a:txBody>
                  <a:tcPr/>
                </a:tc>
                <a:tc>
                  <a:txBody>
                    <a:bodyPr/>
                    <a:lstStyle/>
                    <a:p>
                      <a:pPr algn="ctr"/>
                      <a:r>
                        <a:rPr lang="en-US" sz="1400" dirty="0" smtClean="0"/>
                        <a:t>1.8%</a:t>
                      </a:r>
                      <a:endParaRPr lang="en-US" sz="1400" dirty="0"/>
                    </a:p>
                  </a:txBody>
                  <a:tcPr/>
                </a:tc>
                <a:tc>
                  <a:txBody>
                    <a:bodyPr/>
                    <a:lstStyle/>
                    <a:p>
                      <a:pPr algn="ctr"/>
                      <a:r>
                        <a:rPr lang="en-US" sz="1400" dirty="0" smtClean="0"/>
                        <a:t>1.2%</a:t>
                      </a:r>
                      <a:endParaRPr lang="en-US" sz="1400" dirty="0"/>
                    </a:p>
                  </a:txBody>
                  <a:tcPr/>
                </a:tc>
                <a:tc>
                  <a:txBody>
                    <a:bodyPr/>
                    <a:lstStyle/>
                    <a:p>
                      <a:pPr algn="ctr"/>
                      <a:r>
                        <a:rPr lang="en-US" sz="1400" dirty="0" smtClean="0"/>
                        <a:t>6.10%</a:t>
                      </a:r>
                      <a:endParaRPr lang="en-US" sz="1400" dirty="0"/>
                    </a:p>
                  </a:txBody>
                  <a:tcPr/>
                </a:tc>
                <a:tc>
                  <a:txBody>
                    <a:bodyPr/>
                    <a:lstStyle/>
                    <a:p>
                      <a:pPr algn="ctr"/>
                      <a:r>
                        <a:rPr lang="en-US" sz="1400" dirty="0" smtClean="0"/>
                        <a:t>6.10%</a:t>
                      </a:r>
                      <a:endParaRPr lang="en-US" sz="1400" dirty="0"/>
                    </a:p>
                  </a:txBody>
                  <a:tcPr/>
                </a:tc>
                <a:tc>
                  <a:txBody>
                    <a:bodyPr/>
                    <a:lstStyle/>
                    <a:p>
                      <a:pPr algn="ctr"/>
                      <a:r>
                        <a:rPr lang="en-US" sz="1400" dirty="0" smtClean="0"/>
                        <a:t>8.04%</a:t>
                      </a:r>
                      <a:endParaRPr lang="en-US" sz="1400" dirty="0"/>
                    </a:p>
                  </a:txBody>
                  <a:tcPr/>
                </a:tc>
                <a:tc>
                  <a:txBody>
                    <a:bodyPr/>
                    <a:lstStyle/>
                    <a:p>
                      <a:pPr algn="ctr"/>
                      <a:r>
                        <a:rPr lang="en-US" sz="1400" dirty="0" smtClean="0"/>
                        <a:t>18</a:t>
                      </a:r>
                      <a:endParaRPr lang="en-US" sz="1400" dirty="0"/>
                    </a:p>
                  </a:txBody>
                  <a:tcPr/>
                </a:tc>
                <a:tc>
                  <a:txBody>
                    <a:bodyPr/>
                    <a:lstStyle/>
                    <a:p>
                      <a:pPr algn="ctr"/>
                      <a:r>
                        <a:rPr lang="en-US" sz="1400" dirty="0" smtClean="0"/>
                        <a:t>8</a:t>
                      </a:r>
                      <a:endParaRPr lang="en-US" sz="1400" dirty="0"/>
                    </a:p>
                  </a:txBody>
                  <a:tcPr/>
                </a:tc>
              </a:tr>
              <a:tr h="370840">
                <a:tc>
                  <a:txBody>
                    <a:bodyPr/>
                    <a:lstStyle/>
                    <a:p>
                      <a:r>
                        <a:rPr lang="en-US" sz="1400" dirty="0" smtClean="0"/>
                        <a:t>Minneapolis</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-0.1%</a:t>
                      </a:r>
                      <a:endParaRPr lang="en-US" sz="1400" dirty="0"/>
                    </a:p>
                  </a:txBody>
                  <a:tcPr/>
                </a:tc>
                <a:tc>
                  <a:txBody>
                    <a:bodyPr/>
                    <a:lstStyle/>
                    <a:p>
                      <a:pPr algn="ctr"/>
                      <a:r>
                        <a:rPr lang="en-US" sz="1400" dirty="0" smtClean="0"/>
                        <a:t>5.15%</a:t>
                      </a:r>
                      <a:endParaRPr lang="en-US" sz="1400" dirty="0"/>
                    </a:p>
                  </a:txBody>
                  <a:tcPr/>
                </a:tc>
                <a:tc>
                  <a:txBody>
                    <a:bodyPr/>
                    <a:lstStyle/>
                    <a:p>
                      <a:pPr algn="ctr"/>
                      <a:r>
                        <a:rPr lang="en-US" sz="1400" dirty="0" smtClean="0"/>
                        <a:t>5.15%</a:t>
                      </a:r>
                      <a:endParaRPr lang="en-US" sz="1400" dirty="0"/>
                    </a:p>
                  </a:txBody>
                  <a:tcPr/>
                </a:tc>
                <a:tc>
                  <a:txBody>
                    <a:bodyPr/>
                    <a:lstStyle/>
                    <a:p>
                      <a:pPr algn="ctr"/>
                      <a:r>
                        <a:rPr lang="en-US" sz="1400" dirty="0" smtClean="0"/>
                        <a:t>7.56%</a:t>
                      </a:r>
                      <a:endParaRPr lang="en-US" sz="1400" dirty="0"/>
                    </a:p>
                  </a:txBody>
                  <a:tcPr/>
                </a:tc>
                <a:tc>
                  <a:txBody>
                    <a:bodyPr/>
                    <a:lstStyle/>
                    <a:p>
                      <a:pPr algn="ctr"/>
                      <a:r>
                        <a:rPr lang="en-US" sz="1400" dirty="0" smtClean="0"/>
                        <a:t>36</a:t>
                      </a:r>
                      <a:endParaRPr lang="en-US" sz="1400" dirty="0"/>
                    </a:p>
                  </a:txBody>
                  <a:tcPr/>
                </a:tc>
                <a:tc>
                  <a:txBody>
                    <a:bodyPr/>
                    <a:lstStyle/>
                    <a:p>
                      <a:pPr algn="ctr"/>
                      <a:r>
                        <a:rPr lang="en-US" sz="1400" dirty="0" smtClean="0"/>
                        <a:t>24</a:t>
                      </a:r>
                      <a:endParaRPr lang="en-US" sz="1400" dirty="0"/>
                    </a:p>
                  </a:txBody>
                  <a:tcPr/>
                </a:tc>
              </a:tr>
              <a:tr h="370840">
                <a:tc>
                  <a:txBody>
                    <a:bodyPr/>
                    <a:lstStyle/>
                    <a:p>
                      <a:r>
                        <a:rPr lang="en-US" sz="1400" dirty="0" smtClean="0"/>
                        <a:t>Saint Louis</a:t>
                      </a:r>
                      <a:endParaRPr lang="en-US" sz="1400" dirty="0"/>
                    </a:p>
                  </a:txBody>
                  <a:tcPr/>
                </a:tc>
                <a:tc>
                  <a:txBody>
                    <a:bodyPr/>
                    <a:lstStyle/>
                    <a:p>
                      <a:pPr algn="ctr"/>
                      <a:r>
                        <a:rPr lang="en-US" sz="1400" dirty="0" smtClean="0"/>
                        <a:t>2.7%</a:t>
                      </a:r>
                      <a:endParaRPr lang="en-US" sz="1400" dirty="0"/>
                    </a:p>
                  </a:txBody>
                  <a:tcPr/>
                </a:tc>
                <a:tc>
                  <a:txBody>
                    <a:bodyPr/>
                    <a:lstStyle/>
                    <a:p>
                      <a:pPr algn="ctr"/>
                      <a:r>
                        <a:rPr lang="en-US" sz="1400" dirty="0" smtClean="0"/>
                        <a:t>-2.0%</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6.00%</a:t>
                      </a:r>
                      <a:endParaRPr lang="en-US" sz="1400" dirty="0"/>
                    </a:p>
                  </a:txBody>
                  <a:tcPr/>
                </a:tc>
                <a:tc>
                  <a:txBody>
                    <a:bodyPr/>
                    <a:lstStyle/>
                    <a:p>
                      <a:pPr algn="ctr"/>
                      <a:r>
                        <a:rPr lang="en-US" sz="1400" dirty="0" smtClean="0"/>
                        <a:t>8.32%</a:t>
                      </a:r>
                      <a:endParaRPr lang="en-US" sz="1400" dirty="0"/>
                    </a:p>
                  </a:txBody>
                  <a:tcPr/>
                </a:tc>
                <a:tc>
                  <a:txBody>
                    <a:bodyPr/>
                    <a:lstStyle/>
                    <a:p>
                      <a:pPr algn="ctr"/>
                      <a:r>
                        <a:rPr lang="en-US" sz="1400" dirty="0" smtClean="0"/>
                        <a:t>14</a:t>
                      </a:r>
                      <a:endParaRPr lang="en-US" sz="1400" dirty="0"/>
                    </a:p>
                  </a:txBody>
                  <a:tcPr/>
                </a:tc>
                <a:tc>
                  <a:txBody>
                    <a:bodyPr/>
                    <a:lstStyle/>
                    <a:p>
                      <a:pPr algn="ctr"/>
                      <a:r>
                        <a:rPr lang="en-US" sz="1400" dirty="0" smtClean="0"/>
                        <a:t>5</a:t>
                      </a:r>
                      <a:endParaRPr lang="en-US" sz="1400" dirty="0"/>
                    </a:p>
                  </a:txBody>
                  <a:tcPr/>
                </a:tc>
              </a:tr>
              <a:tr h="370840">
                <a:tc>
                  <a:txBody>
                    <a:bodyPr/>
                    <a:lstStyle/>
                    <a:p>
                      <a:r>
                        <a:rPr lang="en-US" sz="1400" dirty="0" smtClean="0"/>
                        <a:t>  </a:t>
                      </a:r>
                      <a:r>
                        <a:rPr lang="en-US" sz="1400" b="1" dirty="0" smtClean="0">
                          <a:solidFill>
                            <a:srgbClr val="C00000"/>
                          </a:solidFill>
                        </a:rPr>
                        <a:t>RED</a:t>
                      </a:r>
                      <a:r>
                        <a:rPr lang="en-US" sz="1400" b="1" baseline="0" dirty="0" smtClean="0">
                          <a:solidFill>
                            <a:srgbClr val="C00000"/>
                          </a:solidFill>
                        </a:rPr>
                        <a:t> </a:t>
                      </a:r>
                      <a:r>
                        <a:rPr lang="en-US" sz="1400" b="1" baseline="0" dirty="0" smtClean="0">
                          <a:solidFill>
                            <a:schemeClr val="tx1">
                              <a:lumMod val="50000"/>
                            </a:schemeClr>
                          </a:solidFill>
                        </a:rPr>
                        <a:t>50</a:t>
                      </a:r>
                      <a:endParaRPr lang="en-US" sz="1400" dirty="0"/>
                    </a:p>
                  </a:txBody>
                  <a:tcPr/>
                </a:tc>
                <a:tc>
                  <a:txBody>
                    <a:bodyPr/>
                    <a:lstStyle/>
                    <a:p>
                      <a:pPr algn="ctr"/>
                      <a:r>
                        <a:rPr lang="en-US" sz="1400" dirty="0" smtClean="0"/>
                        <a:t>2.5%</a:t>
                      </a:r>
                      <a:endParaRPr lang="en-US" sz="1400" dirty="0"/>
                    </a:p>
                  </a:txBody>
                  <a:tcPr/>
                </a:tc>
                <a:tc>
                  <a:txBody>
                    <a:bodyPr/>
                    <a:lstStyle/>
                    <a:p>
                      <a:pPr algn="ctr"/>
                      <a:r>
                        <a:rPr lang="en-US" sz="1400" dirty="0" smtClean="0"/>
                        <a:t>-0.5%</a:t>
                      </a:r>
                      <a:endParaRPr lang="en-US" sz="1400" dirty="0"/>
                    </a:p>
                  </a:txBody>
                  <a:tcPr/>
                </a:tc>
                <a:tc>
                  <a:txBody>
                    <a:bodyPr/>
                    <a:lstStyle/>
                    <a:p>
                      <a:pPr algn="ctr"/>
                      <a:r>
                        <a:rPr lang="en-US" sz="1400" dirty="0" smtClean="0"/>
                        <a:t>5.12%</a:t>
                      </a:r>
                      <a:endParaRPr lang="en-US" sz="1400" dirty="0"/>
                    </a:p>
                  </a:txBody>
                  <a:tcPr/>
                </a:tc>
                <a:tc>
                  <a:txBody>
                    <a:bodyPr/>
                    <a:lstStyle/>
                    <a:p>
                      <a:pPr algn="ctr"/>
                      <a:r>
                        <a:rPr lang="en-US" sz="1400" dirty="0" smtClean="0"/>
                        <a:t>5.12%</a:t>
                      </a:r>
                      <a:endParaRPr lang="en-US" sz="1400" dirty="0"/>
                    </a:p>
                  </a:txBody>
                  <a:tcPr/>
                </a:tc>
                <a:tc>
                  <a:txBody>
                    <a:bodyPr/>
                    <a:lstStyle/>
                    <a:p>
                      <a:pPr algn="ctr"/>
                      <a:r>
                        <a:rPr lang="en-US" sz="1400" dirty="0" smtClean="0"/>
                        <a:t>7.75%</a:t>
                      </a:r>
                      <a:endParaRPr lang="en-US" sz="1400" dirty="0"/>
                    </a:p>
                  </a:txBody>
                  <a:tcPr/>
                </a:tc>
                <a:tc>
                  <a:txBody>
                    <a:bodyPr/>
                    <a:lstStyle/>
                    <a:p>
                      <a:pPr algn="ctr"/>
                      <a:endParaRPr lang="en-US" sz="1400" dirty="0"/>
                    </a:p>
                  </a:txBody>
                  <a:tcPr/>
                </a:tc>
                <a:tc>
                  <a:txBody>
                    <a:bodyPr/>
                    <a:lstStyle/>
                    <a:p>
                      <a:pPr algn="ctr"/>
                      <a:endParaRPr lang="en-US" sz="1400" dirty="0"/>
                    </a:p>
                  </a:txBody>
                  <a:tcPr/>
                </a:tc>
              </a:tr>
            </a:tbl>
          </a:graphicData>
        </a:graphic>
      </p:graphicFrame>
      <p:sp>
        <p:nvSpPr>
          <p:cNvPr id="4" name="Oval 3"/>
          <p:cNvSpPr/>
          <p:nvPr/>
        </p:nvSpPr>
        <p:spPr bwMode="auto">
          <a:xfrm>
            <a:off x="7753350" y="2312037"/>
            <a:ext cx="790575" cy="295275"/>
          </a:xfrm>
          <a:prstGeom prst="ellipse">
            <a:avLst/>
          </a:prstGeom>
          <a:noFill/>
          <a:ln w="127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
        <p:nvSpPr>
          <p:cNvPr id="7" name="Oval 6"/>
          <p:cNvSpPr/>
          <p:nvPr/>
        </p:nvSpPr>
        <p:spPr bwMode="auto">
          <a:xfrm>
            <a:off x="7753350" y="3095624"/>
            <a:ext cx="790575" cy="295275"/>
          </a:xfrm>
          <a:prstGeom prst="ellipse">
            <a:avLst/>
          </a:prstGeom>
          <a:noFill/>
          <a:ln w="127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
        <p:nvSpPr>
          <p:cNvPr id="8" name="Oval 7"/>
          <p:cNvSpPr/>
          <p:nvPr/>
        </p:nvSpPr>
        <p:spPr bwMode="auto">
          <a:xfrm>
            <a:off x="7781927" y="3824129"/>
            <a:ext cx="790575" cy="295275"/>
          </a:xfrm>
          <a:prstGeom prst="ellipse">
            <a:avLst/>
          </a:prstGeom>
          <a:noFill/>
          <a:ln w="127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
        <p:nvSpPr>
          <p:cNvPr id="9" name="Oval 8"/>
          <p:cNvSpPr/>
          <p:nvPr/>
        </p:nvSpPr>
        <p:spPr bwMode="auto">
          <a:xfrm>
            <a:off x="7781927" y="4557711"/>
            <a:ext cx="790575" cy="295275"/>
          </a:xfrm>
          <a:prstGeom prst="ellipse">
            <a:avLst/>
          </a:prstGeom>
          <a:noFill/>
          <a:ln w="127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
        <p:nvSpPr>
          <p:cNvPr id="10" name="Oval 9"/>
          <p:cNvSpPr/>
          <p:nvPr/>
        </p:nvSpPr>
        <p:spPr bwMode="auto">
          <a:xfrm>
            <a:off x="7721433" y="5281613"/>
            <a:ext cx="790575" cy="295275"/>
          </a:xfrm>
          <a:prstGeom prst="ellipse">
            <a:avLst/>
          </a:prstGeom>
          <a:noFill/>
          <a:ln w="127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
        <p:nvSpPr>
          <p:cNvPr id="5" name="TextBox 4"/>
          <p:cNvSpPr txBox="1"/>
          <p:nvPr/>
        </p:nvSpPr>
        <p:spPr>
          <a:xfrm>
            <a:off x="533399" y="6019800"/>
            <a:ext cx="7858125" cy="307777"/>
          </a:xfrm>
          <a:prstGeom prst="rect">
            <a:avLst/>
          </a:prstGeom>
          <a:noFill/>
        </p:spPr>
        <p:txBody>
          <a:bodyPr wrap="square" rtlCol="0">
            <a:spAutoFit/>
          </a:bodyPr>
          <a:lstStyle/>
          <a:p>
            <a:r>
              <a:rPr lang="en-US" sz="1400" dirty="0" smtClean="0"/>
              <a:t>Five of the Top Nine Midwest Markets in the RED 50 Top 10 for Risk-adjusted Returns.</a:t>
            </a:r>
            <a:endParaRPr lang="en-US" sz="1400" dirty="0"/>
          </a:p>
        </p:txBody>
      </p:sp>
    </p:spTree>
    <p:extLst>
      <p:ext uri="{BB962C8B-B14F-4D97-AF65-F5344CB8AC3E}">
        <p14:creationId xmlns:p14="http://schemas.microsoft.com/office/powerpoint/2010/main" val="14081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par>
                          <p:cTn id="7" fill="hold">
                            <p:stCondLst>
                              <p:cond delay="10"/>
                            </p:stCondLst>
                            <p:childTnLst>
                              <p:par>
                                <p:cTn id="8" presetID="42"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1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1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01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401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5010"/>
                            </p:stCondLst>
                            <p:childTnLst>
                              <p:par>
                                <p:cTn id="38" presetID="1"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par>
                          <p:cTn id="40" fill="hold">
                            <p:stCondLst>
                              <p:cond delay="5010"/>
                            </p:stCondLst>
                            <p:childTnLst>
                              <p:par>
                                <p:cTn id="41" presetID="1" presetClass="entr" presetSubtype="0" fill="hold" nodeType="afterEffect">
                                  <p:stCondLst>
                                    <p:cond delay="0"/>
                                  </p:stCondLst>
                                  <p:childTnLst>
                                    <p:set>
                                      <p:cBhvr>
                                        <p:cTn id="42"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Columbus Downtown Lease-up Trends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t>62</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26296453"/>
              </p:ext>
            </p:extLst>
          </p:nvPr>
        </p:nvGraphicFramePr>
        <p:xfrm>
          <a:off x="425557" y="1494954"/>
          <a:ext cx="8057539" cy="3683628"/>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bwMode="auto">
          <a:xfrm>
            <a:off x="4300396" y="2154725"/>
            <a:ext cx="3159660" cy="1294646"/>
          </a:xfrm>
          <a:prstGeom prst="ellipse">
            <a:avLst/>
          </a:prstGeom>
          <a:noFill/>
          <a:ln w="127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7323" tIns="48663" rIns="97323" bIns="48663"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2"/>
              </a:solidFill>
              <a:effectLst/>
              <a:latin typeface="Verdana" pitchFamily="34" charset="0"/>
            </a:endParaRPr>
          </a:p>
        </p:txBody>
      </p:sp>
      <p:sp>
        <p:nvSpPr>
          <p:cNvPr id="8" name="TextBox 7"/>
          <p:cNvSpPr txBox="1"/>
          <p:nvPr/>
        </p:nvSpPr>
        <p:spPr>
          <a:xfrm>
            <a:off x="688063" y="5178582"/>
            <a:ext cx="7876515" cy="523220"/>
          </a:xfrm>
          <a:prstGeom prst="rect">
            <a:avLst/>
          </a:prstGeom>
          <a:noFill/>
        </p:spPr>
        <p:txBody>
          <a:bodyPr wrap="square" rtlCol="0">
            <a:spAutoFit/>
          </a:bodyPr>
          <a:lstStyle/>
          <a:p>
            <a:r>
              <a:rPr lang="en-US" sz="1400" dirty="0" smtClean="0"/>
              <a:t>Columbus Downtown space demand was unusually strong last summer.  Absorption year-to-date 2019 was in line with the 2017 </a:t>
            </a:r>
            <a:r>
              <a:rPr lang="en-US" sz="1400" dirty="0" err="1" smtClean="0"/>
              <a:t>nd</a:t>
            </a:r>
            <a:r>
              <a:rPr lang="en-US" sz="1400" dirty="0" smtClean="0"/>
              <a:t> 2018 experience.</a:t>
            </a:r>
            <a:endParaRPr lang="en-US" sz="1400" dirty="0"/>
          </a:p>
        </p:txBody>
      </p:sp>
    </p:spTree>
    <p:extLst>
      <p:ext uri="{BB962C8B-B14F-4D97-AF65-F5344CB8AC3E}">
        <p14:creationId xmlns:p14="http://schemas.microsoft.com/office/powerpoint/2010/main" val="26536662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63</a:t>
            </a:fld>
            <a:endParaRPr lang="en-US" dirty="0"/>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648719703"/>
              </p:ext>
            </p:extLst>
          </p:nvPr>
        </p:nvGraphicFramePr>
        <p:xfrm>
          <a:off x="279574" y="995881"/>
          <a:ext cx="8577281" cy="4795319"/>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446772" y="49770"/>
            <a:ext cx="8077249" cy="823913"/>
          </a:xfrm>
        </p:spPr>
        <p:txBody>
          <a:bodyPr>
            <a:normAutofit fontScale="90000"/>
          </a:bodyPr>
          <a:lstStyle/>
          <a:p>
            <a:r>
              <a:rPr lang="en-US" sz="3100" dirty="0" smtClean="0"/>
              <a:t>Urban Core: Stabilized Same-store Occupancy</a:t>
            </a:r>
            <a:endParaRPr lang="en-US" dirty="0"/>
          </a:p>
        </p:txBody>
      </p:sp>
    </p:spTree>
    <p:extLst>
      <p:ext uri="{BB962C8B-B14F-4D97-AF65-F5344CB8AC3E}">
        <p14:creationId xmlns:p14="http://schemas.microsoft.com/office/powerpoint/2010/main" val="186644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64</a:t>
            </a:fld>
            <a:endParaRPr lang="en-US" dirty="0"/>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1044842040"/>
              </p:ext>
            </p:extLst>
          </p:nvPr>
        </p:nvGraphicFramePr>
        <p:xfrm>
          <a:off x="279574" y="995881"/>
          <a:ext cx="8577281" cy="4795319"/>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446772" y="49770"/>
            <a:ext cx="8077249" cy="823913"/>
          </a:xfrm>
        </p:spPr>
        <p:txBody>
          <a:bodyPr>
            <a:normAutofit fontScale="90000"/>
          </a:bodyPr>
          <a:lstStyle/>
          <a:p>
            <a:r>
              <a:rPr lang="en-US" sz="3100" dirty="0" smtClean="0"/>
              <a:t>Urban Core: Stabilized Same-store Rent Trends</a:t>
            </a:r>
            <a:endParaRPr lang="en-US" dirty="0"/>
          </a:p>
        </p:txBody>
      </p:sp>
    </p:spTree>
    <p:extLst>
      <p:ext uri="{BB962C8B-B14F-4D97-AF65-F5344CB8AC3E}">
        <p14:creationId xmlns:p14="http://schemas.microsoft.com/office/powerpoint/2010/main" val="1606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128586"/>
            <a:ext cx="8077249" cy="823913"/>
          </a:xfrm>
        </p:spPr>
        <p:txBody>
          <a:bodyPr>
            <a:normAutofit/>
          </a:bodyPr>
          <a:lstStyle/>
          <a:p>
            <a:r>
              <a:rPr lang="en-US" sz="2000" dirty="0" smtClean="0"/>
              <a:t>Downtown Columbus: Under Construction 50 Units+</a:t>
            </a:r>
            <a:endParaRPr lang="en-US" sz="2000" dirty="0"/>
          </a:p>
        </p:txBody>
      </p:sp>
      <p:sp>
        <p:nvSpPr>
          <p:cNvPr id="4" name="Slide Number Placeholder 3"/>
          <p:cNvSpPr>
            <a:spLocks noGrp="1"/>
          </p:cNvSpPr>
          <p:nvPr>
            <p:ph type="sldNum" sz="quarter" idx="15"/>
          </p:nvPr>
        </p:nvSpPr>
        <p:spPr/>
        <p:txBody>
          <a:bodyPr/>
          <a:lstStyle/>
          <a:p>
            <a:fld id="{839D1246-EA95-F149-9963-985D7879D2E4}" type="slidenum">
              <a:rPr lang="en-US" smtClean="0"/>
              <a:t>65</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sp>
        <p:nvSpPr>
          <p:cNvPr id="8" name="TextBox 7"/>
          <p:cNvSpPr txBox="1"/>
          <p:nvPr/>
        </p:nvSpPr>
        <p:spPr>
          <a:xfrm>
            <a:off x="6953251" y="3819525"/>
            <a:ext cx="1448040" cy="1569660"/>
          </a:xfrm>
          <a:prstGeom prst="rect">
            <a:avLst/>
          </a:prstGeom>
          <a:noFill/>
        </p:spPr>
        <p:txBody>
          <a:bodyPr wrap="square" rtlCol="0">
            <a:spAutoFit/>
          </a:bodyPr>
          <a:lstStyle/>
          <a:p>
            <a:r>
              <a:rPr lang="en-US" sz="1200" b="1" dirty="0" smtClean="0">
                <a:solidFill>
                  <a:schemeClr val="bg1"/>
                </a:solidFill>
              </a:rPr>
              <a:t>Total U/C Pipeline ~5,600 units or about 10% of current inventory.</a:t>
            </a:r>
          </a:p>
          <a:p>
            <a:endParaRPr lang="en-US" sz="1200" b="1" dirty="0">
              <a:solidFill>
                <a:schemeClr val="bg1"/>
              </a:solidFill>
            </a:endParaRPr>
          </a:p>
          <a:p>
            <a:r>
              <a:rPr lang="en-US" sz="1200" b="1" dirty="0" smtClean="0">
                <a:solidFill>
                  <a:schemeClr val="bg1"/>
                </a:solidFill>
              </a:rPr>
              <a:t>Last year, absorption totaled  ~ 5,000 units.</a:t>
            </a:r>
            <a:endParaRPr lang="en-US" sz="1200" dirty="0">
              <a:solidFill>
                <a:schemeClr val="bg1"/>
              </a:solidFill>
            </a:endParaRPr>
          </a:p>
        </p:txBody>
      </p:sp>
      <p:sp>
        <p:nvSpPr>
          <p:cNvPr id="9" name="TextBox 8"/>
          <p:cNvSpPr txBox="1"/>
          <p:nvPr/>
        </p:nvSpPr>
        <p:spPr>
          <a:xfrm>
            <a:off x="660903" y="5957181"/>
            <a:ext cx="4490519" cy="307777"/>
          </a:xfrm>
          <a:prstGeom prst="rect">
            <a:avLst/>
          </a:prstGeom>
          <a:noFill/>
        </p:spPr>
        <p:txBody>
          <a:bodyPr wrap="square" rtlCol="0">
            <a:spAutoFit/>
          </a:bodyPr>
          <a:lstStyle/>
          <a:p>
            <a:r>
              <a:rPr lang="en-US" sz="1400" dirty="0" smtClean="0"/>
              <a:t>1,359 units or 38% of the existing 50+ Inventory </a:t>
            </a:r>
            <a:endParaRPr lang="en-US" sz="1400" dirty="0"/>
          </a:p>
        </p:txBody>
      </p:sp>
      <p:pic>
        <p:nvPicPr>
          <p:cNvPr id="3" name="Picture 2" descr="Map - Microsoft Streets &amp; Trips"/>
          <p:cNvPicPr>
            <a:picLocks noChangeAspect="1"/>
          </p:cNvPicPr>
          <p:nvPr/>
        </p:nvPicPr>
        <p:blipFill rotWithShape="1">
          <a:blip r:embed="rId3">
            <a:extLst>
              <a:ext uri="{28A0092B-C50C-407E-A947-70E740481C1C}">
                <a14:useLocalDpi xmlns:a14="http://schemas.microsoft.com/office/drawing/2010/main" val="0"/>
              </a:ext>
            </a:extLst>
          </a:blip>
          <a:srcRect l="25841" t="15012" r="3960" b="6572"/>
          <a:stretch/>
        </p:blipFill>
        <p:spPr>
          <a:xfrm>
            <a:off x="660903" y="879102"/>
            <a:ext cx="8195703" cy="4993716"/>
          </a:xfrm>
          <a:prstGeom prst="rect">
            <a:avLst/>
          </a:prstGeom>
        </p:spPr>
      </p:pic>
    </p:spTree>
    <p:extLst>
      <p:ext uri="{BB962C8B-B14F-4D97-AF65-F5344CB8AC3E}">
        <p14:creationId xmlns:p14="http://schemas.microsoft.com/office/powerpoint/2010/main" val="36132052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128586"/>
            <a:ext cx="8077249" cy="823913"/>
          </a:xfrm>
        </p:spPr>
        <p:txBody>
          <a:bodyPr>
            <a:normAutofit/>
          </a:bodyPr>
          <a:lstStyle/>
          <a:p>
            <a:r>
              <a:rPr lang="en-US" sz="2000" dirty="0" smtClean="0"/>
              <a:t>Short North / OSU: Under Construction 50 Units+</a:t>
            </a:r>
            <a:endParaRPr lang="en-US" sz="2000" dirty="0"/>
          </a:p>
        </p:txBody>
      </p:sp>
      <p:sp>
        <p:nvSpPr>
          <p:cNvPr id="4" name="Slide Number Placeholder 3"/>
          <p:cNvSpPr>
            <a:spLocks noGrp="1"/>
          </p:cNvSpPr>
          <p:nvPr>
            <p:ph type="sldNum" sz="quarter" idx="15"/>
          </p:nvPr>
        </p:nvSpPr>
        <p:spPr/>
        <p:txBody>
          <a:bodyPr/>
          <a:lstStyle/>
          <a:p>
            <a:fld id="{839D1246-EA95-F149-9963-985D7879D2E4}" type="slidenum">
              <a:rPr lang="en-US" smtClean="0"/>
              <a:t>66</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sp>
        <p:nvSpPr>
          <p:cNvPr id="8" name="TextBox 7"/>
          <p:cNvSpPr txBox="1"/>
          <p:nvPr/>
        </p:nvSpPr>
        <p:spPr>
          <a:xfrm>
            <a:off x="6953251" y="3819525"/>
            <a:ext cx="1448040" cy="1569660"/>
          </a:xfrm>
          <a:prstGeom prst="rect">
            <a:avLst/>
          </a:prstGeom>
          <a:noFill/>
        </p:spPr>
        <p:txBody>
          <a:bodyPr wrap="square" rtlCol="0">
            <a:spAutoFit/>
          </a:bodyPr>
          <a:lstStyle/>
          <a:p>
            <a:r>
              <a:rPr lang="en-US" sz="1200" b="1" dirty="0" smtClean="0">
                <a:solidFill>
                  <a:schemeClr val="bg1"/>
                </a:solidFill>
              </a:rPr>
              <a:t>Total U/C Pipeline ~5,600 units or about 10% of current inventory.</a:t>
            </a:r>
          </a:p>
          <a:p>
            <a:endParaRPr lang="en-US" sz="1200" b="1" dirty="0">
              <a:solidFill>
                <a:schemeClr val="bg1"/>
              </a:solidFill>
            </a:endParaRPr>
          </a:p>
          <a:p>
            <a:r>
              <a:rPr lang="en-US" sz="1200" b="1" dirty="0" smtClean="0">
                <a:solidFill>
                  <a:schemeClr val="bg1"/>
                </a:solidFill>
              </a:rPr>
              <a:t>Last year, absorption totaled  ~ 5,000 units.</a:t>
            </a:r>
            <a:endParaRPr lang="en-US" sz="1200" dirty="0">
              <a:solidFill>
                <a:schemeClr val="bg1"/>
              </a:solidFill>
            </a:endParaRPr>
          </a:p>
        </p:txBody>
      </p:sp>
      <p:sp>
        <p:nvSpPr>
          <p:cNvPr id="9" name="TextBox 8"/>
          <p:cNvSpPr txBox="1"/>
          <p:nvPr/>
        </p:nvSpPr>
        <p:spPr>
          <a:xfrm>
            <a:off x="660903" y="5957181"/>
            <a:ext cx="4436198" cy="307777"/>
          </a:xfrm>
          <a:prstGeom prst="rect">
            <a:avLst/>
          </a:prstGeom>
          <a:noFill/>
        </p:spPr>
        <p:txBody>
          <a:bodyPr wrap="square" rtlCol="0">
            <a:spAutoFit/>
          </a:bodyPr>
          <a:lstStyle/>
          <a:p>
            <a:r>
              <a:rPr lang="en-US" sz="1400" dirty="0" smtClean="0"/>
              <a:t>981 units or about 28% of existing 50+ inventory.</a:t>
            </a:r>
            <a:endParaRPr lang="en-US" sz="1400" dirty="0"/>
          </a:p>
        </p:txBody>
      </p:sp>
      <p:pic>
        <p:nvPicPr>
          <p:cNvPr id="6" name="Picture 5" descr="Map - Microsoft Streets &amp; Trips"/>
          <p:cNvPicPr>
            <a:picLocks noChangeAspect="1"/>
          </p:cNvPicPr>
          <p:nvPr/>
        </p:nvPicPr>
        <p:blipFill rotWithShape="1">
          <a:blip r:embed="rId3">
            <a:extLst>
              <a:ext uri="{28A0092B-C50C-407E-A947-70E740481C1C}">
                <a14:useLocalDpi xmlns:a14="http://schemas.microsoft.com/office/drawing/2010/main" val="0"/>
              </a:ext>
            </a:extLst>
          </a:blip>
          <a:srcRect l="29109" t="17735" r="9901" b="5119"/>
          <a:stretch/>
        </p:blipFill>
        <p:spPr>
          <a:xfrm>
            <a:off x="660903" y="952498"/>
            <a:ext cx="7052650" cy="4865869"/>
          </a:xfrm>
          <a:prstGeom prst="rect">
            <a:avLst/>
          </a:prstGeom>
        </p:spPr>
      </p:pic>
    </p:spTree>
    <p:extLst>
      <p:ext uri="{BB962C8B-B14F-4D97-AF65-F5344CB8AC3E}">
        <p14:creationId xmlns:p14="http://schemas.microsoft.com/office/powerpoint/2010/main" val="38342588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Indianapolis Downtown Lease-up Trends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pPr/>
              <a:t>67</a:t>
            </a:fld>
            <a:endParaRPr lang="en-US" dirty="0"/>
          </a:p>
        </p:txBody>
      </p:sp>
      <p:sp>
        <p:nvSpPr>
          <p:cNvPr id="11" name="Text Placeholder 10"/>
          <p:cNvSpPr>
            <a:spLocks noGrp="1"/>
          </p:cNvSpPr>
          <p:nvPr>
            <p:ph type="body" sz="quarter" idx="17"/>
          </p:nvPr>
        </p:nvSpPr>
        <p:spPr/>
        <p:txBody>
          <a:bodyPr/>
          <a:lstStyle/>
          <a:p>
            <a:endParaRPr lang="en-US"/>
          </a:p>
        </p:txBody>
      </p:sp>
      <p:sp>
        <p:nvSpPr>
          <p:cNvPr id="12" name="Content Placeholder 11"/>
          <p:cNvSpPr>
            <a:spLocks noGrp="1"/>
          </p:cNvSpPr>
          <p:nvPr>
            <p:ph sz="quarter" idx="18"/>
          </p:nvPr>
        </p:nvSpPr>
        <p:spPr/>
        <p:txBody>
          <a:bodyPr/>
          <a:lstStyle/>
          <a:p>
            <a:endParaRPr lang="en-US"/>
          </a:p>
        </p:txBody>
      </p:sp>
      <p:sp>
        <p:nvSpPr>
          <p:cNvPr id="8" name="TextBox 7"/>
          <p:cNvSpPr txBox="1"/>
          <p:nvPr/>
        </p:nvSpPr>
        <p:spPr>
          <a:xfrm>
            <a:off x="688063" y="5178582"/>
            <a:ext cx="7876515" cy="523220"/>
          </a:xfrm>
          <a:prstGeom prst="rect">
            <a:avLst/>
          </a:prstGeom>
          <a:noFill/>
        </p:spPr>
        <p:txBody>
          <a:bodyPr wrap="square" rtlCol="0">
            <a:spAutoFit/>
          </a:bodyPr>
          <a:lstStyle/>
          <a:p>
            <a:r>
              <a:rPr lang="en-US" sz="1400" dirty="0" smtClean="0"/>
              <a:t>Like Columbus, Indianapolis Downtown space demand was strong last summer.  Absorption year-to-date 2019 was in line with the 2017 and 2018 experience.</a:t>
            </a:r>
            <a:endParaRPr lang="en-US" sz="1400" dirty="0"/>
          </a:p>
        </p:txBody>
      </p:sp>
      <p:graphicFrame>
        <p:nvGraphicFramePr>
          <p:cNvPr id="10" name="Chart 9"/>
          <p:cNvGraphicFramePr>
            <a:graphicFrameLocks/>
          </p:cNvGraphicFramePr>
          <p:nvPr>
            <p:extLst>
              <p:ext uri="{D42A27DB-BD31-4B8C-83A1-F6EECF244321}">
                <p14:modId xmlns:p14="http://schemas.microsoft.com/office/powerpoint/2010/main" val="212037107"/>
              </p:ext>
            </p:extLst>
          </p:nvPr>
        </p:nvGraphicFramePr>
        <p:xfrm>
          <a:off x="597529" y="1348965"/>
          <a:ext cx="7659231" cy="33678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09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68</a:t>
            </a:fld>
            <a:endParaRPr lang="en-US" dirty="0"/>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945710106"/>
              </p:ext>
            </p:extLst>
          </p:nvPr>
        </p:nvGraphicFramePr>
        <p:xfrm>
          <a:off x="279574" y="995881"/>
          <a:ext cx="8577281" cy="4795319"/>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446772" y="49770"/>
            <a:ext cx="8077249" cy="823913"/>
          </a:xfrm>
        </p:spPr>
        <p:txBody>
          <a:bodyPr>
            <a:normAutofit fontScale="90000"/>
          </a:bodyPr>
          <a:lstStyle/>
          <a:p>
            <a:r>
              <a:rPr lang="en-US" sz="3100" dirty="0" smtClean="0"/>
              <a:t>Urban Core: Stabilized Same-store Occupancy</a:t>
            </a:r>
            <a:endParaRPr lang="en-US" dirty="0"/>
          </a:p>
        </p:txBody>
      </p:sp>
    </p:spTree>
    <p:extLst>
      <p:ext uri="{BB962C8B-B14F-4D97-AF65-F5344CB8AC3E}">
        <p14:creationId xmlns:p14="http://schemas.microsoft.com/office/powerpoint/2010/main" val="7435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69</a:t>
            </a:fld>
            <a:endParaRPr lang="en-US" dirty="0"/>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1356691753"/>
              </p:ext>
            </p:extLst>
          </p:nvPr>
        </p:nvGraphicFramePr>
        <p:xfrm>
          <a:off x="279574" y="995881"/>
          <a:ext cx="8577281" cy="4795319"/>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446772" y="49770"/>
            <a:ext cx="8077249" cy="823913"/>
          </a:xfrm>
        </p:spPr>
        <p:txBody>
          <a:bodyPr>
            <a:normAutofit fontScale="90000"/>
          </a:bodyPr>
          <a:lstStyle/>
          <a:p>
            <a:r>
              <a:rPr lang="en-US" sz="3100" dirty="0" smtClean="0"/>
              <a:t>Urban Core: Stabilized Same-store Rent Trends</a:t>
            </a:r>
            <a:endParaRPr lang="en-US" dirty="0"/>
          </a:p>
        </p:txBody>
      </p:sp>
    </p:spTree>
    <p:extLst>
      <p:ext uri="{BB962C8B-B14F-4D97-AF65-F5344CB8AC3E}">
        <p14:creationId xmlns:p14="http://schemas.microsoft.com/office/powerpoint/2010/main" val="37617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Wage Growth:  Wages Rising but Increasingly in Line with Productivity Growth 	</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7</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861631486"/>
              </p:ext>
            </p:extLst>
          </p:nvPr>
        </p:nvGraphicFramePr>
        <p:xfrm>
          <a:off x="568324" y="1354371"/>
          <a:ext cx="8007350" cy="4747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08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10">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10">
                                            <p:graphicEl>
                                              <a:chart seriesIdx="0" categoryIdx="-4" bldStep="series"/>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9" y="128586"/>
            <a:ext cx="8077249" cy="823913"/>
          </a:xfrm>
        </p:spPr>
        <p:txBody>
          <a:bodyPr>
            <a:normAutofit/>
          </a:bodyPr>
          <a:lstStyle/>
          <a:p>
            <a:r>
              <a:rPr lang="en-US" sz="2000" dirty="0" smtClean="0"/>
              <a:t>Central Indianapolis: Under Construction 50 Units+</a:t>
            </a:r>
            <a:endParaRPr lang="en-US" sz="2000" dirty="0"/>
          </a:p>
        </p:txBody>
      </p:sp>
      <p:sp>
        <p:nvSpPr>
          <p:cNvPr id="4" name="Slide Number Placeholder 3"/>
          <p:cNvSpPr>
            <a:spLocks noGrp="1"/>
          </p:cNvSpPr>
          <p:nvPr>
            <p:ph type="sldNum" sz="quarter" idx="15"/>
          </p:nvPr>
        </p:nvSpPr>
        <p:spPr/>
        <p:txBody>
          <a:bodyPr/>
          <a:lstStyle/>
          <a:p>
            <a:fld id="{839D1246-EA95-F149-9963-985D7879D2E4}" type="slidenum">
              <a:rPr lang="en-US" smtClean="0"/>
              <a:t>70</a:t>
            </a:fld>
            <a:endParaRPr lang="en-US"/>
          </a:p>
        </p:txBody>
      </p:sp>
      <p:sp>
        <p:nvSpPr>
          <p:cNvPr id="5" name="Footer Placeholder 4"/>
          <p:cNvSpPr>
            <a:spLocks noGrp="1"/>
          </p:cNvSpPr>
          <p:nvPr>
            <p:ph type="ftr" sz="quarter" idx="4294967295"/>
          </p:nvPr>
        </p:nvSpPr>
        <p:spPr>
          <a:xfrm>
            <a:off x="5315600" y="6356450"/>
            <a:ext cx="3085691" cy="364628"/>
          </a:xfrm>
        </p:spPr>
        <p:txBody>
          <a:bodyPr/>
          <a:lstStyle/>
          <a:p>
            <a:r>
              <a:rPr lang="en-US" smtClean="0"/>
              <a:t>Midwest Lenders Association</a:t>
            </a:r>
            <a:endParaRPr lang="en-US" dirty="0"/>
          </a:p>
        </p:txBody>
      </p:sp>
      <p:sp>
        <p:nvSpPr>
          <p:cNvPr id="8" name="TextBox 7"/>
          <p:cNvSpPr txBox="1"/>
          <p:nvPr/>
        </p:nvSpPr>
        <p:spPr>
          <a:xfrm>
            <a:off x="6953251" y="3819525"/>
            <a:ext cx="1448040" cy="1569660"/>
          </a:xfrm>
          <a:prstGeom prst="rect">
            <a:avLst/>
          </a:prstGeom>
          <a:noFill/>
        </p:spPr>
        <p:txBody>
          <a:bodyPr wrap="square" rtlCol="0">
            <a:spAutoFit/>
          </a:bodyPr>
          <a:lstStyle/>
          <a:p>
            <a:r>
              <a:rPr lang="en-US" sz="1200" b="1" dirty="0" smtClean="0">
                <a:solidFill>
                  <a:schemeClr val="bg1"/>
                </a:solidFill>
              </a:rPr>
              <a:t>Total U/C Pipeline ~5,600 units or about 10% of current inventory.</a:t>
            </a:r>
          </a:p>
          <a:p>
            <a:endParaRPr lang="en-US" sz="1200" b="1" dirty="0">
              <a:solidFill>
                <a:schemeClr val="bg1"/>
              </a:solidFill>
            </a:endParaRPr>
          </a:p>
          <a:p>
            <a:r>
              <a:rPr lang="en-US" sz="1200" b="1" dirty="0" smtClean="0">
                <a:solidFill>
                  <a:schemeClr val="bg1"/>
                </a:solidFill>
              </a:rPr>
              <a:t>Last year, absorption totaled  ~ 5,000 units.</a:t>
            </a:r>
            <a:endParaRPr lang="en-US" sz="1200" dirty="0">
              <a:solidFill>
                <a:schemeClr val="bg1"/>
              </a:solidFill>
            </a:endParaRPr>
          </a:p>
        </p:txBody>
      </p:sp>
      <p:sp>
        <p:nvSpPr>
          <p:cNvPr id="9" name="TextBox 8"/>
          <p:cNvSpPr txBox="1"/>
          <p:nvPr/>
        </p:nvSpPr>
        <p:spPr>
          <a:xfrm>
            <a:off x="660902" y="5957181"/>
            <a:ext cx="5875699" cy="307777"/>
          </a:xfrm>
          <a:prstGeom prst="rect">
            <a:avLst/>
          </a:prstGeom>
          <a:noFill/>
        </p:spPr>
        <p:txBody>
          <a:bodyPr wrap="square" rtlCol="0">
            <a:spAutoFit/>
          </a:bodyPr>
          <a:lstStyle/>
          <a:p>
            <a:r>
              <a:rPr lang="en-US" sz="1400" dirty="0" smtClean="0"/>
              <a:t>1,035 units in six projects or about 13% of existing 50+ inventory.</a:t>
            </a:r>
            <a:endParaRPr lang="en-US" sz="1400" dirty="0"/>
          </a:p>
        </p:txBody>
      </p:sp>
      <p:pic>
        <p:nvPicPr>
          <p:cNvPr id="3" name="Picture 2" descr="Map - Microsoft Streets &amp; Trips"/>
          <p:cNvPicPr>
            <a:picLocks noChangeAspect="1"/>
          </p:cNvPicPr>
          <p:nvPr/>
        </p:nvPicPr>
        <p:blipFill rotWithShape="1">
          <a:blip r:embed="rId3">
            <a:extLst>
              <a:ext uri="{28A0092B-C50C-407E-A947-70E740481C1C}">
                <a14:useLocalDpi xmlns:a14="http://schemas.microsoft.com/office/drawing/2010/main" val="0"/>
              </a:ext>
            </a:extLst>
          </a:blip>
          <a:srcRect l="31485" t="18913" r="10891" b="6932"/>
          <a:stretch/>
        </p:blipFill>
        <p:spPr>
          <a:xfrm>
            <a:off x="1097914" y="833740"/>
            <a:ext cx="6916848" cy="5039078"/>
          </a:xfrm>
          <a:prstGeom prst="rect">
            <a:avLst/>
          </a:prstGeom>
        </p:spPr>
      </p:pic>
    </p:spTree>
    <p:extLst>
      <p:ext uri="{BB962C8B-B14F-4D97-AF65-F5344CB8AC3E}">
        <p14:creationId xmlns:p14="http://schemas.microsoft.com/office/powerpoint/2010/main" val="35075072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Milwaukee Downtown Lease-up Trends</a:t>
            </a:r>
            <a:endParaRPr lang="en-US" dirty="0"/>
          </a:p>
        </p:txBody>
      </p:sp>
      <p:sp>
        <p:nvSpPr>
          <p:cNvPr id="3" name="Slide Number Placeholder 2"/>
          <p:cNvSpPr>
            <a:spLocks noGrp="1"/>
          </p:cNvSpPr>
          <p:nvPr>
            <p:ph type="sldNum" sz="quarter" idx="15"/>
          </p:nvPr>
        </p:nvSpPr>
        <p:spPr/>
        <p:txBody>
          <a:bodyPr/>
          <a:lstStyle/>
          <a:p>
            <a:fld id="{839D1246-EA95-F149-9963-985D7879D2E4}" type="slidenum">
              <a:rPr lang="en-US" smtClean="0"/>
              <a:pPr/>
              <a:t>71</a:t>
            </a:fld>
            <a:endParaRPr lang="en-US" dirty="0"/>
          </a:p>
        </p:txBody>
      </p:sp>
      <p:sp>
        <p:nvSpPr>
          <p:cNvPr id="8" name="TextBox 7"/>
          <p:cNvSpPr txBox="1"/>
          <p:nvPr/>
        </p:nvSpPr>
        <p:spPr>
          <a:xfrm>
            <a:off x="688063" y="5178582"/>
            <a:ext cx="7876515" cy="738664"/>
          </a:xfrm>
          <a:prstGeom prst="rect">
            <a:avLst/>
          </a:prstGeom>
          <a:noFill/>
        </p:spPr>
        <p:txBody>
          <a:bodyPr wrap="square" rtlCol="0">
            <a:spAutoFit/>
          </a:bodyPr>
          <a:lstStyle/>
          <a:p>
            <a:r>
              <a:rPr lang="en-US" sz="1400" dirty="0" smtClean="0"/>
              <a:t>Milwaukee Downtown space demand appears to have cooled off since 2017.  This is partially attributable to a decline in deliveries.  Only three assets were completed in 2018 and YTD 2019.</a:t>
            </a:r>
            <a:endParaRPr lang="en-US" sz="1400" dirty="0"/>
          </a:p>
        </p:txBody>
      </p:sp>
      <p:graphicFrame>
        <p:nvGraphicFramePr>
          <p:cNvPr id="9" name="Chart 8"/>
          <p:cNvGraphicFramePr>
            <a:graphicFrameLocks/>
          </p:cNvGraphicFramePr>
          <p:nvPr>
            <p:extLst>
              <p:ext uri="{D42A27DB-BD31-4B8C-83A1-F6EECF244321}">
                <p14:modId xmlns:p14="http://schemas.microsoft.com/office/powerpoint/2010/main" val="1017487477"/>
              </p:ext>
            </p:extLst>
          </p:nvPr>
        </p:nvGraphicFramePr>
        <p:xfrm>
          <a:off x="468989" y="1527490"/>
          <a:ext cx="8206019" cy="32462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9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72</a:t>
            </a:fld>
            <a:endParaRPr lang="en-US" dirty="0"/>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3018212684"/>
              </p:ext>
            </p:extLst>
          </p:nvPr>
        </p:nvGraphicFramePr>
        <p:xfrm>
          <a:off x="279574" y="995881"/>
          <a:ext cx="8577281" cy="4795319"/>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446772" y="49770"/>
            <a:ext cx="8077249" cy="823913"/>
          </a:xfrm>
        </p:spPr>
        <p:txBody>
          <a:bodyPr>
            <a:normAutofit fontScale="90000"/>
          </a:bodyPr>
          <a:lstStyle/>
          <a:p>
            <a:r>
              <a:rPr lang="en-US" sz="3100" dirty="0" smtClean="0"/>
              <a:t>Urban Core: Stabilized Same-store Occupancy</a:t>
            </a:r>
            <a:endParaRPr lang="en-US" dirty="0"/>
          </a:p>
        </p:txBody>
      </p:sp>
    </p:spTree>
    <p:extLst>
      <p:ext uri="{BB962C8B-B14F-4D97-AF65-F5344CB8AC3E}">
        <p14:creationId xmlns:p14="http://schemas.microsoft.com/office/powerpoint/2010/main" val="420128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839D1246-EA95-F149-9963-985D7879D2E4}" type="slidenum">
              <a:rPr lang="en-US" smtClean="0"/>
              <a:t>73</a:t>
            </a:fld>
            <a:endParaRPr lang="en-US" dirty="0"/>
          </a:p>
        </p:txBody>
      </p:sp>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814548622"/>
              </p:ext>
            </p:extLst>
          </p:nvPr>
        </p:nvGraphicFramePr>
        <p:xfrm>
          <a:off x="279574" y="995881"/>
          <a:ext cx="8577281" cy="4795319"/>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446772" y="49770"/>
            <a:ext cx="8077249" cy="823913"/>
          </a:xfrm>
        </p:spPr>
        <p:txBody>
          <a:bodyPr>
            <a:normAutofit fontScale="90000"/>
          </a:bodyPr>
          <a:lstStyle/>
          <a:p>
            <a:r>
              <a:rPr lang="en-US" sz="3100" dirty="0" smtClean="0"/>
              <a:t>Urban Core: Stabilized Same-store Rent Trends</a:t>
            </a:r>
            <a:endParaRPr lang="en-US" dirty="0"/>
          </a:p>
        </p:txBody>
      </p:sp>
    </p:spTree>
    <p:extLst>
      <p:ext uri="{BB962C8B-B14F-4D97-AF65-F5344CB8AC3E}">
        <p14:creationId xmlns:p14="http://schemas.microsoft.com/office/powerpoint/2010/main" val="269261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9">
                                            <p:graphicEl>
                                              <a:chart seriesIdx="-3" categoryIdx="-3" bldStep="gridLegend"/>
                                            </p:graphic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 Goldilocks Economy for Now</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8</a:t>
            </a:fld>
            <a:endParaRPr lang="en-US"/>
          </a:p>
        </p:txBody>
      </p:sp>
      <p:sp>
        <p:nvSpPr>
          <p:cNvPr id="6" name="Content Placeholder 5"/>
          <p:cNvSpPr>
            <a:spLocks noGrp="1"/>
          </p:cNvSpPr>
          <p:nvPr>
            <p:ph sz="quarter" idx="18"/>
          </p:nvPr>
        </p:nvSpPr>
        <p:spPr/>
        <p:txBody>
          <a:bodyPr>
            <a:normAutofit fontScale="92500" lnSpcReduction="10000"/>
          </a:bodyPr>
          <a:lstStyle/>
          <a:p>
            <a:pPr marL="342900" indent="-342900">
              <a:spcAft>
                <a:spcPts val="1200"/>
              </a:spcAft>
              <a:buFont typeface="Arial" panose="020B0604020202020204" pitchFamily="34" charset="0"/>
              <a:buChar char="•"/>
            </a:pPr>
            <a:r>
              <a:rPr lang="en-US" dirty="0" smtClean="0"/>
              <a:t>Economic Growth is Robust and Accelerating Modestly</a:t>
            </a:r>
          </a:p>
          <a:p>
            <a:pPr marL="342900" indent="-342900">
              <a:spcAft>
                <a:spcPts val="1200"/>
              </a:spcAft>
              <a:buFont typeface="Arial" panose="020B0604020202020204" pitchFamily="34" charset="0"/>
              <a:buChar char="•"/>
            </a:pPr>
            <a:r>
              <a:rPr lang="en-US" dirty="0" smtClean="0"/>
              <a:t>Rate of Inflation is Below the Fed’s 2% Target and Moderating</a:t>
            </a:r>
          </a:p>
          <a:p>
            <a:pPr marL="342900" indent="-342900">
              <a:spcAft>
                <a:spcPts val="1200"/>
              </a:spcAft>
              <a:buFont typeface="Arial" panose="020B0604020202020204" pitchFamily="34" charset="0"/>
              <a:buChar char="•"/>
            </a:pPr>
            <a:r>
              <a:rPr lang="en-US" dirty="0" smtClean="0"/>
              <a:t>Payroll Job Growth is Surprisingly Strong Despite Low Unemployment, Implying Worker Re-entry, notwithstanding Contrary Data</a:t>
            </a:r>
          </a:p>
          <a:p>
            <a:pPr marL="342900" indent="-342900">
              <a:spcAft>
                <a:spcPts val="1200"/>
              </a:spcAft>
              <a:buFont typeface="Arial" panose="020B0604020202020204" pitchFamily="34" charset="0"/>
              <a:buChar char="•"/>
            </a:pPr>
            <a:r>
              <a:rPr lang="en-US" dirty="0" smtClean="0"/>
              <a:t>Wages are Rising but due to Productivity Improvements Worker Gains are Not Yet Pushing Unit Labor Costs Higher</a:t>
            </a:r>
          </a:p>
          <a:p>
            <a:pPr marL="342900" indent="-342900">
              <a:spcAft>
                <a:spcPts val="1200"/>
              </a:spcAft>
              <a:buFont typeface="Arial" panose="020B0604020202020204" pitchFamily="34" charset="0"/>
              <a:buChar char="•"/>
            </a:pPr>
            <a:r>
              <a:rPr lang="en-US" dirty="0" smtClean="0"/>
              <a:t>Income and Consumption are Rising Moderately and in Tandem</a:t>
            </a:r>
          </a:p>
          <a:p>
            <a:pPr marL="342900" indent="-342900">
              <a:spcAft>
                <a:spcPts val="1200"/>
              </a:spcAft>
              <a:buFont typeface="Arial" panose="020B0604020202020204" pitchFamily="34" charset="0"/>
              <a:buChar char="•"/>
            </a:pPr>
            <a:r>
              <a:rPr lang="en-US" dirty="0" smtClean="0"/>
              <a:t>No Evidence to Suggest Recession is Imminent. </a:t>
            </a:r>
          </a:p>
          <a:p>
            <a:pPr marL="342900" indent="-342900">
              <a:spcAft>
                <a:spcPts val="1200"/>
              </a:spcAft>
              <a:buFont typeface="Arial" panose="020B0604020202020204" pitchFamily="34" charset="0"/>
              <a:buChar char="•"/>
            </a:pPr>
            <a:r>
              <a:rPr lang="en-US" dirty="0" smtClean="0"/>
              <a:t>Primary Risks are Structural (Fiscal Deficit), Manageable in the Intermediate-Term</a:t>
            </a:r>
            <a:endParaRPr lang="en-US" dirty="0"/>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spTree>
    <p:extLst>
      <p:ext uri="{BB962C8B-B14F-4D97-AF65-F5344CB8AC3E}">
        <p14:creationId xmlns:p14="http://schemas.microsoft.com/office/powerpoint/2010/main" val="313780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6">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6">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6">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6">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6">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6">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999"/>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Domestic Product Forecast</a:t>
            </a:r>
            <a:endParaRPr lang="en-US" dirty="0"/>
          </a:p>
        </p:txBody>
      </p:sp>
      <p:sp>
        <p:nvSpPr>
          <p:cNvPr id="4" name="Slide Number Placeholder 3"/>
          <p:cNvSpPr>
            <a:spLocks noGrp="1"/>
          </p:cNvSpPr>
          <p:nvPr>
            <p:ph type="sldNum" sz="quarter" idx="15"/>
          </p:nvPr>
        </p:nvSpPr>
        <p:spPr/>
        <p:txBody>
          <a:bodyPr/>
          <a:lstStyle/>
          <a:p>
            <a:fld id="{839D1246-EA95-F149-9963-985D7879D2E4}" type="slidenum">
              <a:rPr lang="en-US" smtClean="0"/>
              <a:t>9</a:t>
            </a:fld>
            <a:endParaRPr lang="en-US"/>
          </a:p>
        </p:txBody>
      </p:sp>
      <p:sp>
        <p:nvSpPr>
          <p:cNvPr id="5" name="Footer Placeholder 4"/>
          <p:cNvSpPr>
            <a:spLocks noGrp="1"/>
          </p:cNvSpPr>
          <p:nvPr>
            <p:ph type="ftr" sz="quarter" idx="4294967295"/>
          </p:nvPr>
        </p:nvSpPr>
        <p:spPr>
          <a:xfrm>
            <a:off x="5350117" y="6356450"/>
            <a:ext cx="3085691" cy="364628"/>
          </a:xfrm>
        </p:spPr>
        <p:txBody>
          <a:bodyPr/>
          <a:lstStyle/>
          <a:p>
            <a:r>
              <a:rPr lang="en-US" smtClean="0"/>
              <a:t>Midwest Lenders Association</a:t>
            </a:r>
            <a:endParaRPr lang="en-US"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2940703817"/>
              </p:ext>
            </p:extLst>
          </p:nvPr>
        </p:nvGraphicFramePr>
        <p:xfrm>
          <a:off x="565150" y="1100138"/>
          <a:ext cx="8007350" cy="5019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436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p:cTn id="7" dur="50" fill="hold"/>
                                        <p:tgtEl>
                                          <p:spTgt spid="10">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 fill="hold"/>
                                        <p:tgtEl>
                                          <p:spTgt spid="10">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
                                        <p:tgtEl>
                                          <p:spTgt spid="10">
                                            <p:graphicEl>
                                              <a:chart seriesIdx="-3" categoryIdx="-3" bldStep="gridLegend"/>
                                            </p:graphicEl>
                                          </p:spTgt>
                                        </p:tgtEl>
                                      </p:cBhvr>
                                    </p:animEffect>
                                  </p:childTnLst>
                                </p:cTn>
                              </p:par>
                            </p:childTnLst>
                          </p:cTn>
                        </p:par>
                        <p:par>
                          <p:cTn id="10" fill="hold">
                            <p:stCondLst>
                              <p:cond delay="50"/>
                            </p:stCondLst>
                            <p:childTnLst>
                              <p:par>
                                <p:cTn id="11" presetID="53" presetClass="entr" presetSubtype="16" fill="hold" grpId="0" nodeType="afterEffect">
                                  <p:stCondLst>
                                    <p:cond delay="0"/>
                                  </p:stCondLst>
                                  <p:childTnLst>
                                    <p:set>
                                      <p:cBhvr>
                                        <p:cTn id="12"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p:cTn id="13" dur="50" fill="hold"/>
                                        <p:tgtEl>
                                          <p:spTgt spid="10">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4" dur="50" fill="hold"/>
                                        <p:tgtEl>
                                          <p:spTgt spid="10">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5" dur="50"/>
                                        <p:tgtEl>
                                          <p:spTgt spid="10">
                                            <p:graphicEl>
                                              <a:chart seriesIdx="-4" categoryIdx="0" bldStep="category"/>
                                            </p:graphicEl>
                                          </p:spTgt>
                                        </p:tgtEl>
                                      </p:cBhvr>
                                    </p:animEffect>
                                  </p:childTnLst>
                                </p:cTn>
                              </p:par>
                            </p:childTnLst>
                          </p:cTn>
                        </p:par>
                        <p:par>
                          <p:cTn id="16" fill="hold">
                            <p:stCondLst>
                              <p:cond delay="100"/>
                            </p:stCondLst>
                            <p:childTnLst>
                              <p:par>
                                <p:cTn id="17" presetID="53" presetClass="entr" presetSubtype="16" fill="hold" grpId="0" nodeType="afterEffect">
                                  <p:stCondLst>
                                    <p:cond delay="0"/>
                                  </p:stCondLst>
                                  <p:childTnLst>
                                    <p:set>
                                      <p:cBhvr>
                                        <p:cTn id="18"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p:cTn id="19" dur="50" fill="hold"/>
                                        <p:tgtEl>
                                          <p:spTgt spid="10">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0" dur="50" fill="hold"/>
                                        <p:tgtEl>
                                          <p:spTgt spid="10">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1" dur="50"/>
                                        <p:tgtEl>
                                          <p:spTgt spid="10">
                                            <p:graphicEl>
                                              <a:chart seriesIdx="-4" categoryIdx="1" bldStep="category"/>
                                            </p:graphicEl>
                                          </p:spTgt>
                                        </p:tgtEl>
                                      </p:cBhvr>
                                    </p:animEffect>
                                  </p:childTnLst>
                                </p:cTn>
                              </p:par>
                            </p:childTnLst>
                          </p:cTn>
                        </p:par>
                        <p:par>
                          <p:cTn id="22" fill="hold">
                            <p:stCondLst>
                              <p:cond delay="150"/>
                            </p:stCondLst>
                            <p:childTnLst>
                              <p:par>
                                <p:cTn id="23" presetID="53" presetClass="entr" presetSubtype="16" fill="hold" grpId="0" nodeType="afterEffect">
                                  <p:stCondLst>
                                    <p:cond delay="0"/>
                                  </p:stCondLst>
                                  <p:childTnLst>
                                    <p:set>
                                      <p:cBhvr>
                                        <p:cTn id="24"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p:cTn id="25" dur="50" fill="hold"/>
                                        <p:tgtEl>
                                          <p:spTgt spid="10">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26" dur="50" fill="hold"/>
                                        <p:tgtEl>
                                          <p:spTgt spid="10">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27" dur="50"/>
                                        <p:tgtEl>
                                          <p:spTgt spid="10">
                                            <p:graphicEl>
                                              <a:chart seriesIdx="-4" categoryIdx="2" bldStep="category"/>
                                            </p:graphicEl>
                                          </p:spTgt>
                                        </p:tgtEl>
                                      </p:cBhvr>
                                    </p:animEffect>
                                  </p:childTnLst>
                                </p:cTn>
                              </p:par>
                            </p:childTnLst>
                          </p:cTn>
                        </p:par>
                        <p:par>
                          <p:cTn id="28" fill="hold">
                            <p:stCondLst>
                              <p:cond delay="200"/>
                            </p:stCondLst>
                            <p:childTnLst>
                              <p:par>
                                <p:cTn id="29" presetID="53" presetClass="entr" presetSubtype="16" fill="hold" grpId="0" nodeType="afterEffect">
                                  <p:stCondLst>
                                    <p:cond delay="0"/>
                                  </p:stCondLst>
                                  <p:childTnLst>
                                    <p:set>
                                      <p:cBhvr>
                                        <p:cTn id="30"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p:cTn id="31" dur="50" fill="hold"/>
                                        <p:tgtEl>
                                          <p:spTgt spid="10">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2" dur="50" fill="hold"/>
                                        <p:tgtEl>
                                          <p:spTgt spid="10">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3" dur="50"/>
                                        <p:tgtEl>
                                          <p:spTgt spid="10">
                                            <p:graphicEl>
                                              <a:chart seriesIdx="-4" categoryIdx="3" bldStep="category"/>
                                            </p:graphicEl>
                                          </p:spTgt>
                                        </p:tgtEl>
                                      </p:cBhvr>
                                    </p:animEffect>
                                  </p:childTnLst>
                                </p:cTn>
                              </p:par>
                            </p:childTnLst>
                          </p:cTn>
                        </p:par>
                        <p:par>
                          <p:cTn id="34" fill="hold">
                            <p:stCondLst>
                              <p:cond delay="250"/>
                            </p:stCondLst>
                            <p:childTnLst>
                              <p:par>
                                <p:cTn id="35" presetID="53" presetClass="entr" presetSubtype="16" fill="hold" grpId="0" nodeType="afterEffect">
                                  <p:stCondLst>
                                    <p:cond delay="0"/>
                                  </p:stCondLst>
                                  <p:childTnLst>
                                    <p:set>
                                      <p:cBhvr>
                                        <p:cTn id="36"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p:cTn id="37" dur="50" fill="hold"/>
                                        <p:tgtEl>
                                          <p:spTgt spid="10">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38" dur="50" fill="hold"/>
                                        <p:tgtEl>
                                          <p:spTgt spid="10">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39" dur="50"/>
                                        <p:tgtEl>
                                          <p:spTgt spid="10">
                                            <p:graphicEl>
                                              <a:chart seriesIdx="-4" categoryIdx="4" bldStep="category"/>
                                            </p:graphicEl>
                                          </p:spTgt>
                                        </p:tgtEl>
                                      </p:cBhvr>
                                    </p:animEffect>
                                  </p:childTnLst>
                                </p:cTn>
                              </p:par>
                            </p:childTnLst>
                          </p:cTn>
                        </p:par>
                        <p:par>
                          <p:cTn id="40" fill="hold">
                            <p:stCondLst>
                              <p:cond delay="300"/>
                            </p:stCondLst>
                            <p:childTnLst>
                              <p:par>
                                <p:cTn id="41" presetID="53" presetClass="entr" presetSubtype="16" fill="hold" grpId="0" nodeType="afterEffect">
                                  <p:stCondLst>
                                    <p:cond delay="0"/>
                                  </p:stCondLst>
                                  <p:childTnLst>
                                    <p:set>
                                      <p:cBhvr>
                                        <p:cTn id="42"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p:cTn id="43" dur="50" fill="hold"/>
                                        <p:tgtEl>
                                          <p:spTgt spid="10">
                                            <p:graphicEl>
                                              <a:chart seriesIdx="-4" categoryIdx="5" bldStep="category"/>
                                            </p:graphicEl>
                                          </p:spTgt>
                                        </p:tgtEl>
                                        <p:attrNameLst>
                                          <p:attrName>ppt_w</p:attrName>
                                        </p:attrNameLst>
                                      </p:cBhvr>
                                      <p:tavLst>
                                        <p:tav tm="0">
                                          <p:val>
                                            <p:fltVal val="0"/>
                                          </p:val>
                                        </p:tav>
                                        <p:tav tm="100000">
                                          <p:val>
                                            <p:strVal val="#ppt_w"/>
                                          </p:val>
                                        </p:tav>
                                      </p:tavLst>
                                    </p:anim>
                                    <p:anim calcmode="lin" valueType="num">
                                      <p:cBhvr>
                                        <p:cTn id="44" dur="50" fill="hold"/>
                                        <p:tgtEl>
                                          <p:spTgt spid="10">
                                            <p:graphicEl>
                                              <a:chart seriesIdx="-4" categoryIdx="5" bldStep="category"/>
                                            </p:graphicEl>
                                          </p:spTgt>
                                        </p:tgtEl>
                                        <p:attrNameLst>
                                          <p:attrName>ppt_h</p:attrName>
                                        </p:attrNameLst>
                                      </p:cBhvr>
                                      <p:tavLst>
                                        <p:tav tm="0">
                                          <p:val>
                                            <p:fltVal val="0"/>
                                          </p:val>
                                        </p:tav>
                                        <p:tav tm="100000">
                                          <p:val>
                                            <p:strVal val="#ppt_h"/>
                                          </p:val>
                                        </p:tav>
                                      </p:tavLst>
                                    </p:anim>
                                    <p:animEffect transition="in" filter="fade">
                                      <p:cBhvr>
                                        <p:cTn id="45" dur="50"/>
                                        <p:tgtEl>
                                          <p:spTgt spid="10">
                                            <p:graphicEl>
                                              <a:chart seriesIdx="-4" categoryIdx="5" bldStep="category"/>
                                            </p:graphicEl>
                                          </p:spTgt>
                                        </p:tgtEl>
                                      </p:cBhvr>
                                    </p:animEffect>
                                  </p:childTnLst>
                                </p:cTn>
                              </p:par>
                            </p:childTnLst>
                          </p:cTn>
                        </p:par>
                        <p:par>
                          <p:cTn id="46" fill="hold">
                            <p:stCondLst>
                              <p:cond delay="350"/>
                            </p:stCondLst>
                            <p:childTnLst>
                              <p:par>
                                <p:cTn id="47" presetID="53" presetClass="entr" presetSubtype="16" fill="hold" grpId="0" nodeType="afterEffect">
                                  <p:stCondLst>
                                    <p:cond delay="0"/>
                                  </p:stCondLst>
                                  <p:childTnLst>
                                    <p:set>
                                      <p:cBhvr>
                                        <p:cTn id="48"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p:cTn id="49" dur="50" fill="hold"/>
                                        <p:tgtEl>
                                          <p:spTgt spid="10">
                                            <p:graphicEl>
                                              <a:chart seriesIdx="-4" categoryIdx="6" bldStep="category"/>
                                            </p:graphicEl>
                                          </p:spTgt>
                                        </p:tgtEl>
                                        <p:attrNameLst>
                                          <p:attrName>ppt_w</p:attrName>
                                        </p:attrNameLst>
                                      </p:cBhvr>
                                      <p:tavLst>
                                        <p:tav tm="0">
                                          <p:val>
                                            <p:fltVal val="0"/>
                                          </p:val>
                                        </p:tav>
                                        <p:tav tm="100000">
                                          <p:val>
                                            <p:strVal val="#ppt_w"/>
                                          </p:val>
                                        </p:tav>
                                      </p:tavLst>
                                    </p:anim>
                                    <p:anim calcmode="lin" valueType="num">
                                      <p:cBhvr>
                                        <p:cTn id="50" dur="50" fill="hold"/>
                                        <p:tgtEl>
                                          <p:spTgt spid="10">
                                            <p:graphicEl>
                                              <a:chart seriesIdx="-4" categoryIdx="6" bldStep="category"/>
                                            </p:graphicEl>
                                          </p:spTgt>
                                        </p:tgtEl>
                                        <p:attrNameLst>
                                          <p:attrName>ppt_h</p:attrName>
                                        </p:attrNameLst>
                                      </p:cBhvr>
                                      <p:tavLst>
                                        <p:tav tm="0">
                                          <p:val>
                                            <p:fltVal val="0"/>
                                          </p:val>
                                        </p:tav>
                                        <p:tav tm="100000">
                                          <p:val>
                                            <p:strVal val="#ppt_h"/>
                                          </p:val>
                                        </p:tav>
                                      </p:tavLst>
                                    </p:anim>
                                    <p:animEffect transition="in" filter="fade">
                                      <p:cBhvr>
                                        <p:cTn id="51" dur="50"/>
                                        <p:tgtEl>
                                          <p:spTgt spid="10">
                                            <p:graphicEl>
                                              <a:chart seriesIdx="-4" categoryIdx="6" bldStep="category"/>
                                            </p:graphicEl>
                                          </p:spTgt>
                                        </p:tgtEl>
                                      </p:cBhvr>
                                    </p:animEffect>
                                  </p:childTnLst>
                                </p:cTn>
                              </p:par>
                            </p:childTnLst>
                          </p:cTn>
                        </p:par>
                        <p:par>
                          <p:cTn id="52" fill="hold">
                            <p:stCondLst>
                              <p:cond delay="400"/>
                            </p:stCondLst>
                            <p:childTnLst>
                              <p:par>
                                <p:cTn id="53" presetID="53" presetClass="entr" presetSubtype="16" fill="hold" grpId="0" nodeType="afterEffect">
                                  <p:stCondLst>
                                    <p:cond delay="0"/>
                                  </p:stCondLst>
                                  <p:childTnLst>
                                    <p:set>
                                      <p:cBhvr>
                                        <p:cTn id="54"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p:cTn id="55" dur="50" fill="hold"/>
                                        <p:tgtEl>
                                          <p:spTgt spid="10">
                                            <p:graphicEl>
                                              <a:chart seriesIdx="-4" categoryIdx="7" bldStep="category"/>
                                            </p:graphicEl>
                                          </p:spTgt>
                                        </p:tgtEl>
                                        <p:attrNameLst>
                                          <p:attrName>ppt_w</p:attrName>
                                        </p:attrNameLst>
                                      </p:cBhvr>
                                      <p:tavLst>
                                        <p:tav tm="0">
                                          <p:val>
                                            <p:fltVal val="0"/>
                                          </p:val>
                                        </p:tav>
                                        <p:tav tm="100000">
                                          <p:val>
                                            <p:strVal val="#ppt_w"/>
                                          </p:val>
                                        </p:tav>
                                      </p:tavLst>
                                    </p:anim>
                                    <p:anim calcmode="lin" valueType="num">
                                      <p:cBhvr>
                                        <p:cTn id="56" dur="50" fill="hold"/>
                                        <p:tgtEl>
                                          <p:spTgt spid="10">
                                            <p:graphicEl>
                                              <a:chart seriesIdx="-4" categoryIdx="7" bldStep="category"/>
                                            </p:graphicEl>
                                          </p:spTgt>
                                        </p:tgtEl>
                                        <p:attrNameLst>
                                          <p:attrName>ppt_h</p:attrName>
                                        </p:attrNameLst>
                                      </p:cBhvr>
                                      <p:tavLst>
                                        <p:tav tm="0">
                                          <p:val>
                                            <p:fltVal val="0"/>
                                          </p:val>
                                        </p:tav>
                                        <p:tav tm="100000">
                                          <p:val>
                                            <p:strVal val="#ppt_h"/>
                                          </p:val>
                                        </p:tav>
                                      </p:tavLst>
                                    </p:anim>
                                    <p:animEffect transition="in" filter="fade">
                                      <p:cBhvr>
                                        <p:cTn id="57" dur="50"/>
                                        <p:tgtEl>
                                          <p:spTgt spid="10">
                                            <p:graphicEl>
                                              <a:chart seriesIdx="-4" categoryIdx="7" bldStep="category"/>
                                            </p:graphicEl>
                                          </p:spTgt>
                                        </p:tgtEl>
                                      </p:cBhvr>
                                    </p:animEffect>
                                  </p:childTnLst>
                                </p:cTn>
                              </p:par>
                            </p:childTnLst>
                          </p:cTn>
                        </p:par>
                        <p:par>
                          <p:cTn id="58" fill="hold">
                            <p:stCondLst>
                              <p:cond delay="450"/>
                            </p:stCondLst>
                            <p:childTnLst>
                              <p:par>
                                <p:cTn id="59" presetID="53" presetClass="entr" presetSubtype="16" fill="hold" grpId="0" nodeType="afterEffect">
                                  <p:stCondLst>
                                    <p:cond delay="0"/>
                                  </p:stCondLst>
                                  <p:childTnLst>
                                    <p:set>
                                      <p:cBhvr>
                                        <p:cTn id="60" dur="1" fill="hold">
                                          <p:stCondLst>
                                            <p:cond delay="0"/>
                                          </p:stCondLst>
                                        </p:cTn>
                                        <p:tgtEl>
                                          <p:spTgt spid="10">
                                            <p:graphicEl>
                                              <a:chart seriesIdx="-4" categoryIdx="8" bldStep="category"/>
                                            </p:graphicEl>
                                          </p:spTgt>
                                        </p:tgtEl>
                                        <p:attrNameLst>
                                          <p:attrName>style.visibility</p:attrName>
                                        </p:attrNameLst>
                                      </p:cBhvr>
                                      <p:to>
                                        <p:strVal val="visible"/>
                                      </p:to>
                                    </p:set>
                                    <p:anim calcmode="lin" valueType="num">
                                      <p:cBhvr>
                                        <p:cTn id="61" dur="50" fill="hold"/>
                                        <p:tgtEl>
                                          <p:spTgt spid="10">
                                            <p:graphicEl>
                                              <a:chart seriesIdx="-4" categoryIdx="8" bldStep="category"/>
                                            </p:graphicEl>
                                          </p:spTgt>
                                        </p:tgtEl>
                                        <p:attrNameLst>
                                          <p:attrName>ppt_w</p:attrName>
                                        </p:attrNameLst>
                                      </p:cBhvr>
                                      <p:tavLst>
                                        <p:tav tm="0">
                                          <p:val>
                                            <p:fltVal val="0"/>
                                          </p:val>
                                        </p:tav>
                                        <p:tav tm="100000">
                                          <p:val>
                                            <p:strVal val="#ppt_w"/>
                                          </p:val>
                                        </p:tav>
                                      </p:tavLst>
                                    </p:anim>
                                    <p:anim calcmode="lin" valueType="num">
                                      <p:cBhvr>
                                        <p:cTn id="62" dur="50" fill="hold"/>
                                        <p:tgtEl>
                                          <p:spTgt spid="10">
                                            <p:graphicEl>
                                              <a:chart seriesIdx="-4" categoryIdx="8" bldStep="category"/>
                                            </p:graphicEl>
                                          </p:spTgt>
                                        </p:tgtEl>
                                        <p:attrNameLst>
                                          <p:attrName>ppt_h</p:attrName>
                                        </p:attrNameLst>
                                      </p:cBhvr>
                                      <p:tavLst>
                                        <p:tav tm="0">
                                          <p:val>
                                            <p:fltVal val="0"/>
                                          </p:val>
                                        </p:tav>
                                        <p:tav tm="100000">
                                          <p:val>
                                            <p:strVal val="#ppt_h"/>
                                          </p:val>
                                        </p:tav>
                                      </p:tavLst>
                                    </p:anim>
                                    <p:animEffect transition="in" filter="fade">
                                      <p:cBhvr>
                                        <p:cTn id="63" dur="50"/>
                                        <p:tgtEl>
                                          <p:spTgt spid="10">
                                            <p:graphicEl>
                                              <a:chart seriesIdx="-4" categoryIdx="8" bldStep="category"/>
                                            </p:graphicEl>
                                          </p:spTgt>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10">
                                            <p:graphicEl>
                                              <a:chart seriesIdx="-4" categoryIdx="9" bldStep="category"/>
                                            </p:graphicEl>
                                          </p:spTgt>
                                        </p:tgtEl>
                                        <p:attrNameLst>
                                          <p:attrName>style.visibility</p:attrName>
                                        </p:attrNameLst>
                                      </p:cBhvr>
                                      <p:to>
                                        <p:strVal val="visible"/>
                                      </p:to>
                                    </p:set>
                                    <p:anim calcmode="lin" valueType="num">
                                      <p:cBhvr>
                                        <p:cTn id="67" dur="50" fill="hold"/>
                                        <p:tgtEl>
                                          <p:spTgt spid="10">
                                            <p:graphicEl>
                                              <a:chart seriesIdx="-4" categoryIdx="9" bldStep="category"/>
                                            </p:graphicEl>
                                          </p:spTgt>
                                        </p:tgtEl>
                                        <p:attrNameLst>
                                          <p:attrName>ppt_w</p:attrName>
                                        </p:attrNameLst>
                                      </p:cBhvr>
                                      <p:tavLst>
                                        <p:tav tm="0">
                                          <p:val>
                                            <p:fltVal val="0"/>
                                          </p:val>
                                        </p:tav>
                                        <p:tav tm="100000">
                                          <p:val>
                                            <p:strVal val="#ppt_w"/>
                                          </p:val>
                                        </p:tav>
                                      </p:tavLst>
                                    </p:anim>
                                    <p:anim calcmode="lin" valueType="num">
                                      <p:cBhvr>
                                        <p:cTn id="68" dur="50" fill="hold"/>
                                        <p:tgtEl>
                                          <p:spTgt spid="10">
                                            <p:graphicEl>
                                              <a:chart seriesIdx="-4" categoryIdx="9" bldStep="category"/>
                                            </p:graphicEl>
                                          </p:spTgt>
                                        </p:tgtEl>
                                        <p:attrNameLst>
                                          <p:attrName>ppt_h</p:attrName>
                                        </p:attrNameLst>
                                      </p:cBhvr>
                                      <p:tavLst>
                                        <p:tav tm="0">
                                          <p:val>
                                            <p:fltVal val="0"/>
                                          </p:val>
                                        </p:tav>
                                        <p:tav tm="100000">
                                          <p:val>
                                            <p:strVal val="#ppt_h"/>
                                          </p:val>
                                        </p:tav>
                                      </p:tavLst>
                                    </p:anim>
                                    <p:animEffect transition="in" filter="fade">
                                      <p:cBhvr>
                                        <p:cTn id="69" dur="50"/>
                                        <p:tgtEl>
                                          <p:spTgt spid="10">
                                            <p:graphicEl>
                                              <a:chart seriesIdx="-4" categoryIdx="9" bldStep="category"/>
                                            </p:graphicEl>
                                          </p:spTgt>
                                        </p:tgtEl>
                                      </p:cBhvr>
                                    </p:animEffect>
                                  </p:childTnLst>
                                </p:cTn>
                              </p:par>
                            </p:childTnLst>
                          </p:cTn>
                        </p:par>
                        <p:par>
                          <p:cTn id="70" fill="hold">
                            <p:stCondLst>
                              <p:cond delay="550"/>
                            </p:stCondLst>
                            <p:childTnLst>
                              <p:par>
                                <p:cTn id="71" presetID="53" presetClass="entr" presetSubtype="16" fill="hold" grpId="0" nodeType="afterEffect">
                                  <p:stCondLst>
                                    <p:cond delay="0"/>
                                  </p:stCondLst>
                                  <p:childTnLst>
                                    <p:set>
                                      <p:cBhvr>
                                        <p:cTn id="72" dur="1" fill="hold">
                                          <p:stCondLst>
                                            <p:cond delay="0"/>
                                          </p:stCondLst>
                                        </p:cTn>
                                        <p:tgtEl>
                                          <p:spTgt spid="10">
                                            <p:graphicEl>
                                              <a:chart seriesIdx="-4" categoryIdx="10" bldStep="category"/>
                                            </p:graphicEl>
                                          </p:spTgt>
                                        </p:tgtEl>
                                        <p:attrNameLst>
                                          <p:attrName>style.visibility</p:attrName>
                                        </p:attrNameLst>
                                      </p:cBhvr>
                                      <p:to>
                                        <p:strVal val="visible"/>
                                      </p:to>
                                    </p:set>
                                    <p:anim calcmode="lin" valueType="num">
                                      <p:cBhvr>
                                        <p:cTn id="73" dur="50" fill="hold"/>
                                        <p:tgtEl>
                                          <p:spTgt spid="10">
                                            <p:graphicEl>
                                              <a:chart seriesIdx="-4" categoryIdx="10" bldStep="category"/>
                                            </p:graphicEl>
                                          </p:spTgt>
                                        </p:tgtEl>
                                        <p:attrNameLst>
                                          <p:attrName>ppt_w</p:attrName>
                                        </p:attrNameLst>
                                      </p:cBhvr>
                                      <p:tavLst>
                                        <p:tav tm="0">
                                          <p:val>
                                            <p:fltVal val="0"/>
                                          </p:val>
                                        </p:tav>
                                        <p:tav tm="100000">
                                          <p:val>
                                            <p:strVal val="#ppt_w"/>
                                          </p:val>
                                        </p:tav>
                                      </p:tavLst>
                                    </p:anim>
                                    <p:anim calcmode="lin" valueType="num">
                                      <p:cBhvr>
                                        <p:cTn id="74" dur="50" fill="hold"/>
                                        <p:tgtEl>
                                          <p:spTgt spid="10">
                                            <p:graphicEl>
                                              <a:chart seriesIdx="-4" categoryIdx="10" bldStep="category"/>
                                            </p:graphicEl>
                                          </p:spTgt>
                                        </p:tgtEl>
                                        <p:attrNameLst>
                                          <p:attrName>ppt_h</p:attrName>
                                        </p:attrNameLst>
                                      </p:cBhvr>
                                      <p:tavLst>
                                        <p:tav tm="0">
                                          <p:val>
                                            <p:fltVal val="0"/>
                                          </p:val>
                                        </p:tav>
                                        <p:tav tm="100000">
                                          <p:val>
                                            <p:strVal val="#ppt_h"/>
                                          </p:val>
                                        </p:tav>
                                      </p:tavLst>
                                    </p:anim>
                                    <p:animEffect transition="in" filter="fade">
                                      <p:cBhvr>
                                        <p:cTn id="75" dur="50"/>
                                        <p:tgtEl>
                                          <p:spTgt spid="10">
                                            <p:graphicEl>
                                              <a:chart seriesIdx="-4" categoryIdx="10" bldStep="category"/>
                                            </p:graphicEl>
                                          </p:spTgt>
                                        </p:tgtEl>
                                      </p:cBhvr>
                                    </p:animEffect>
                                  </p:childTnLst>
                                </p:cTn>
                              </p:par>
                            </p:childTnLst>
                          </p:cTn>
                        </p:par>
                        <p:par>
                          <p:cTn id="76" fill="hold">
                            <p:stCondLst>
                              <p:cond delay="600"/>
                            </p:stCondLst>
                            <p:childTnLst>
                              <p:par>
                                <p:cTn id="77" presetID="53" presetClass="entr" presetSubtype="16" fill="hold" grpId="0" nodeType="afterEffect">
                                  <p:stCondLst>
                                    <p:cond delay="0"/>
                                  </p:stCondLst>
                                  <p:childTnLst>
                                    <p:set>
                                      <p:cBhvr>
                                        <p:cTn id="78" dur="1" fill="hold">
                                          <p:stCondLst>
                                            <p:cond delay="0"/>
                                          </p:stCondLst>
                                        </p:cTn>
                                        <p:tgtEl>
                                          <p:spTgt spid="10">
                                            <p:graphicEl>
                                              <a:chart seriesIdx="-4" categoryIdx="11" bldStep="category"/>
                                            </p:graphicEl>
                                          </p:spTgt>
                                        </p:tgtEl>
                                        <p:attrNameLst>
                                          <p:attrName>style.visibility</p:attrName>
                                        </p:attrNameLst>
                                      </p:cBhvr>
                                      <p:to>
                                        <p:strVal val="visible"/>
                                      </p:to>
                                    </p:set>
                                    <p:anim calcmode="lin" valueType="num">
                                      <p:cBhvr>
                                        <p:cTn id="79" dur="50" fill="hold"/>
                                        <p:tgtEl>
                                          <p:spTgt spid="10">
                                            <p:graphicEl>
                                              <a:chart seriesIdx="-4" categoryIdx="11" bldStep="category"/>
                                            </p:graphicEl>
                                          </p:spTgt>
                                        </p:tgtEl>
                                        <p:attrNameLst>
                                          <p:attrName>ppt_w</p:attrName>
                                        </p:attrNameLst>
                                      </p:cBhvr>
                                      <p:tavLst>
                                        <p:tav tm="0">
                                          <p:val>
                                            <p:fltVal val="0"/>
                                          </p:val>
                                        </p:tav>
                                        <p:tav tm="100000">
                                          <p:val>
                                            <p:strVal val="#ppt_w"/>
                                          </p:val>
                                        </p:tav>
                                      </p:tavLst>
                                    </p:anim>
                                    <p:anim calcmode="lin" valueType="num">
                                      <p:cBhvr>
                                        <p:cTn id="80" dur="50" fill="hold"/>
                                        <p:tgtEl>
                                          <p:spTgt spid="10">
                                            <p:graphicEl>
                                              <a:chart seriesIdx="-4" categoryIdx="11" bldStep="category"/>
                                            </p:graphicEl>
                                          </p:spTgt>
                                        </p:tgtEl>
                                        <p:attrNameLst>
                                          <p:attrName>ppt_h</p:attrName>
                                        </p:attrNameLst>
                                      </p:cBhvr>
                                      <p:tavLst>
                                        <p:tav tm="0">
                                          <p:val>
                                            <p:fltVal val="0"/>
                                          </p:val>
                                        </p:tav>
                                        <p:tav tm="100000">
                                          <p:val>
                                            <p:strVal val="#ppt_h"/>
                                          </p:val>
                                        </p:tav>
                                      </p:tavLst>
                                    </p:anim>
                                    <p:animEffect transition="in" filter="fade">
                                      <p:cBhvr>
                                        <p:cTn id="81" dur="50"/>
                                        <p:tgtEl>
                                          <p:spTgt spid="10">
                                            <p:graphicEl>
                                              <a:chart seriesIdx="-4" categoryIdx="11" bldStep="category"/>
                                            </p:graphicEl>
                                          </p:spTgt>
                                        </p:tgtEl>
                                      </p:cBhvr>
                                    </p:animEffect>
                                  </p:childTnLst>
                                </p:cTn>
                              </p:par>
                            </p:childTnLst>
                          </p:cTn>
                        </p:par>
                        <p:par>
                          <p:cTn id="82" fill="hold">
                            <p:stCondLst>
                              <p:cond delay="650"/>
                            </p:stCondLst>
                            <p:childTnLst>
                              <p:par>
                                <p:cTn id="83" presetID="53" presetClass="entr" presetSubtype="16" fill="hold" grpId="0" nodeType="afterEffect">
                                  <p:stCondLst>
                                    <p:cond delay="0"/>
                                  </p:stCondLst>
                                  <p:childTnLst>
                                    <p:set>
                                      <p:cBhvr>
                                        <p:cTn id="84" dur="1" fill="hold">
                                          <p:stCondLst>
                                            <p:cond delay="0"/>
                                          </p:stCondLst>
                                        </p:cTn>
                                        <p:tgtEl>
                                          <p:spTgt spid="10">
                                            <p:graphicEl>
                                              <a:chart seriesIdx="-4" categoryIdx="12" bldStep="category"/>
                                            </p:graphicEl>
                                          </p:spTgt>
                                        </p:tgtEl>
                                        <p:attrNameLst>
                                          <p:attrName>style.visibility</p:attrName>
                                        </p:attrNameLst>
                                      </p:cBhvr>
                                      <p:to>
                                        <p:strVal val="visible"/>
                                      </p:to>
                                    </p:set>
                                    <p:anim calcmode="lin" valueType="num">
                                      <p:cBhvr>
                                        <p:cTn id="85" dur="50" fill="hold"/>
                                        <p:tgtEl>
                                          <p:spTgt spid="10">
                                            <p:graphicEl>
                                              <a:chart seriesIdx="-4" categoryIdx="12" bldStep="category"/>
                                            </p:graphicEl>
                                          </p:spTgt>
                                        </p:tgtEl>
                                        <p:attrNameLst>
                                          <p:attrName>ppt_w</p:attrName>
                                        </p:attrNameLst>
                                      </p:cBhvr>
                                      <p:tavLst>
                                        <p:tav tm="0">
                                          <p:val>
                                            <p:fltVal val="0"/>
                                          </p:val>
                                        </p:tav>
                                        <p:tav tm="100000">
                                          <p:val>
                                            <p:strVal val="#ppt_w"/>
                                          </p:val>
                                        </p:tav>
                                      </p:tavLst>
                                    </p:anim>
                                    <p:anim calcmode="lin" valueType="num">
                                      <p:cBhvr>
                                        <p:cTn id="86" dur="50" fill="hold"/>
                                        <p:tgtEl>
                                          <p:spTgt spid="10">
                                            <p:graphicEl>
                                              <a:chart seriesIdx="-4" categoryIdx="12" bldStep="category"/>
                                            </p:graphicEl>
                                          </p:spTgt>
                                        </p:tgtEl>
                                        <p:attrNameLst>
                                          <p:attrName>ppt_h</p:attrName>
                                        </p:attrNameLst>
                                      </p:cBhvr>
                                      <p:tavLst>
                                        <p:tav tm="0">
                                          <p:val>
                                            <p:fltVal val="0"/>
                                          </p:val>
                                        </p:tav>
                                        <p:tav tm="100000">
                                          <p:val>
                                            <p:strVal val="#ppt_h"/>
                                          </p:val>
                                        </p:tav>
                                      </p:tavLst>
                                    </p:anim>
                                    <p:animEffect transition="in" filter="fade">
                                      <p:cBhvr>
                                        <p:cTn id="87" dur="50"/>
                                        <p:tgtEl>
                                          <p:spTgt spid="10">
                                            <p:graphicEl>
                                              <a:chart seriesIdx="-4" categoryIdx="12" bldStep="category"/>
                                            </p:graphicEl>
                                          </p:spTgt>
                                        </p:tgtEl>
                                      </p:cBhvr>
                                    </p:animEffect>
                                  </p:childTnLst>
                                </p:cTn>
                              </p:par>
                            </p:childTnLst>
                          </p:cTn>
                        </p:par>
                        <p:par>
                          <p:cTn id="88" fill="hold">
                            <p:stCondLst>
                              <p:cond delay="700"/>
                            </p:stCondLst>
                            <p:childTnLst>
                              <p:par>
                                <p:cTn id="89" presetID="53" presetClass="entr" presetSubtype="16" fill="hold" grpId="0" nodeType="afterEffect">
                                  <p:stCondLst>
                                    <p:cond delay="0"/>
                                  </p:stCondLst>
                                  <p:childTnLst>
                                    <p:set>
                                      <p:cBhvr>
                                        <p:cTn id="90" dur="1" fill="hold">
                                          <p:stCondLst>
                                            <p:cond delay="0"/>
                                          </p:stCondLst>
                                        </p:cTn>
                                        <p:tgtEl>
                                          <p:spTgt spid="10">
                                            <p:graphicEl>
                                              <a:chart seriesIdx="-4" categoryIdx="13" bldStep="category"/>
                                            </p:graphicEl>
                                          </p:spTgt>
                                        </p:tgtEl>
                                        <p:attrNameLst>
                                          <p:attrName>style.visibility</p:attrName>
                                        </p:attrNameLst>
                                      </p:cBhvr>
                                      <p:to>
                                        <p:strVal val="visible"/>
                                      </p:to>
                                    </p:set>
                                    <p:anim calcmode="lin" valueType="num">
                                      <p:cBhvr>
                                        <p:cTn id="91" dur="50" fill="hold"/>
                                        <p:tgtEl>
                                          <p:spTgt spid="10">
                                            <p:graphicEl>
                                              <a:chart seriesIdx="-4" categoryIdx="13" bldStep="category"/>
                                            </p:graphicEl>
                                          </p:spTgt>
                                        </p:tgtEl>
                                        <p:attrNameLst>
                                          <p:attrName>ppt_w</p:attrName>
                                        </p:attrNameLst>
                                      </p:cBhvr>
                                      <p:tavLst>
                                        <p:tav tm="0">
                                          <p:val>
                                            <p:fltVal val="0"/>
                                          </p:val>
                                        </p:tav>
                                        <p:tav tm="100000">
                                          <p:val>
                                            <p:strVal val="#ppt_w"/>
                                          </p:val>
                                        </p:tav>
                                      </p:tavLst>
                                    </p:anim>
                                    <p:anim calcmode="lin" valueType="num">
                                      <p:cBhvr>
                                        <p:cTn id="92" dur="50" fill="hold"/>
                                        <p:tgtEl>
                                          <p:spTgt spid="10">
                                            <p:graphicEl>
                                              <a:chart seriesIdx="-4" categoryIdx="13" bldStep="category"/>
                                            </p:graphicEl>
                                          </p:spTgt>
                                        </p:tgtEl>
                                        <p:attrNameLst>
                                          <p:attrName>ppt_h</p:attrName>
                                        </p:attrNameLst>
                                      </p:cBhvr>
                                      <p:tavLst>
                                        <p:tav tm="0">
                                          <p:val>
                                            <p:fltVal val="0"/>
                                          </p:val>
                                        </p:tav>
                                        <p:tav tm="100000">
                                          <p:val>
                                            <p:strVal val="#ppt_h"/>
                                          </p:val>
                                        </p:tav>
                                      </p:tavLst>
                                    </p:anim>
                                    <p:animEffect transition="in" filter="fade">
                                      <p:cBhvr>
                                        <p:cTn id="93" dur="50"/>
                                        <p:tgtEl>
                                          <p:spTgt spid="10">
                                            <p:graphicEl>
                                              <a:chart seriesIdx="-4" categoryIdx="13" bldStep="category"/>
                                            </p:graphicEl>
                                          </p:spTgt>
                                        </p:tgtEl>
                                      </p:cBhvr>
                                    </p:animEffect>
                                  </p:childTnLst>
                                </p:cTn>
                              </p:par>
                            </p:childTnLst>
                          </p:cTn>
                        </p:par>
                        <p:par>
                          <p:cTn id="94" fill="hold">
                            <p:stCondLst>
                              <p:cond delay="750"/>
                            </p:stCondLst>
                            <p:childTnLst>
                              <p:par>
                                <p:cTn id="95" presetID="53" presetClass="entr" presetSubtype="16" fill="hold" grpId="0" nodeType="afterEffect">
                                  <p:stCondLst>
                                    <p:cond delay="0"/>
                                  </p:stCondLst>
                                  <p:childTnLst>
                                    <p:set>
                                      <p:cBhvr>
                                        <p:cTn id="96" dur="1" fill="hold">
                                          <p:stCondLst>
                                            <p:cond delay="0"/>
                                          </p:stCondLst>
                                        </p:cTn>
                                        <p:tgtEl>
                                          <p:spTgt spid="10">
                                            <p:graphicEl>
                                              <a:chart seriesIdx="-4" categoryIdx="14" bldStep="category"/>
                                            </p:graphicEl>
                                          </p:spTgt>
                                        </p:tgtEl>
                                        <p:attrNameLst>
                                          <p:attrName>style.visibility</p:attrName>
                                        </p:attrNameLst>
                                      </p:cBhvr>
                                      <p:to>
                                        <p:strVal val="visible"/>
                                      </p:to>
                                    </p:set>
                                    <p:anim calcmode="lin" valueType="num">
                                      <p:cBhvr>
                                        <p:cTn id="97" dur="50" fill="hold"/>
                                        <p:tgtEl>
                                          <p:spTgt spid="10">
                                            <p:graphicEl>
                                              <a:chart seriesIdx="-4" categoryIdx="14" bldStep="category"/>
                                            </p:graphicEl>
                                          </p:spTgt>
                                        </p:tgtEl>
                                        <p:attrNameLst>
                                          <p:attrName>ppt_w</p:attrName>
                                        </p:attrNameLst>
                                      </p:cBhvr>
                                      <p:tavLst>
                                        <p:tav tm="0">
                                          <p:val>
                                            <p:fltVal val="0"/>
                                          </p:val>
                                        </p:tav>
                                        <p:tav tm="100000">
                                          <p:val>
                                            <p:strVal val="#ppt_w"/>
                                          </p:val>
                                        </p:tav>
                                      </p:tavLst>
                                    </p:anim>
                                    <p:anim calcmode="lin" valueType="num">
                                      <p:cBhvr>
                                        <p:cTn id="98" dur="50" fill="hold"/>
                                        <p:tgtEl>
                                          <p:spTgt spid="10">
                                            <p:graphicEl>
                                              <a:chart seriesIdx="-4" categoryIdx="14" bldStep="category"/>
                                            </p:graphicEl>
                                          </p:spTgt>
                                        </p:tgtEl>
                                        <p:attrNameLst>
                                          <p:attrName>ppt_h</p:attrName>
                                        </p:attrNameLst>
                                      </p:cBhvr>
                                      <p:tavLst>
                                        <p:tav tm="0">
                                          <p:val>
                                            <p:fltVal val="0"/>
                                          </p:val>
                                        </p:tav>
                                        <p:tav tm="100000">
                                          <p:val>
                                            <p:strVal val="#ppt_h"/>
                                          </p:val>
                                        </p:tav>
                                      </p:tavLst>
                                    </p:anim>
                                    <p:animEffect transition="in" filter="fade">
                                      <p:cBhvr>
                                        <p:cTn id="99" dur="50"/>
                                        <p:tgtEl>
                                          <p:spTgt spid="10">
                                            <p:graphicEl>
                                              <a:chart seriesIdx="-4" categoryIdx="14" bldStep="category"/>
                                            </p:graphicEl>
                                          </p:spTgt>
                                        </p:tgtEl>
                                      </p:cBhvr>
                                    </p:animEffect>
                                  </p:childTnLst>
                                </p:cTn>
                              </p:par>
                            </p:childTnLst>
                          </p:cTn>
                        </p:par>
                        <p:par>
                          <p:cTn id="100" fill="hold">
                            <p:stCondLst>
                              <p:cond delay="800"/>
                            </p:stCondLst>
                            <p:childTnLst>
                              <p:par>
                                <p:cTn id="101" presetID="53" presetClass="entr" presetSubtype="16" fill="hold" grpId="0" nodeType="afterEffect">
                                  <p:stCondLst>
                                    <p:cond delay="0"/>
                                  </p:stCondLst>
                                  <p:childTnLst>
                                    <p:set>
                                      <p:cBhvr>
                                        <p:cTn id="102" dur="1" fill="hold">
                                          <p:stCondLst>
                                            <p:cond delay="0"/>
                                          </p:stCondLst>
                                        </p:cTn>
                                        <p:tgtEl>
                                          <p:spTgt spid="10">
                                            <p:graphicEl>
                                              <a:chart seriesIdx="-4" categoryIdx="15" bldStep="category"/>
                                            </p:graphicEl>
                                          </p:spTgt>
                                        </p:tgtEl>
                                        <p:attrNameLst>
                                          <p:attrName>style.visibility</p:attrName>
                                        </p:attrNameLst>
                                      </p:cBhvr>
                                      <p:to>
                                        <p:strVal val="visible"/>
                                      </p:to>
                                    </p:set>
                                    <p:anim calcmode="lin" valueType="num">
                                      <p:cBhvr>
                                        <p:cTn id="103" dur="50" fill="hold"/>
                                        <p:tgtEl>
                                          <p:spTgt spid="10">
                                            <p:graphicEl>
                                              <a:chart seriesIdx="-4" categoryIdx="15" bldStep="category"/>
                                            </p:graphicEl>
                                          </p:spTgt>
                                        </p:tgtEl>
                                        <p:attrNameLst>
                                          <p:attrName>ppt_w</p:attrName>
                                        </p:attrNameLst>
                                      </p:cBhvr>
                                      <p:tavLst>
                                        <p:tav tm="0">
                                          <p:val>
                                            <p:fltVal val="0"/>
                                          </p:val>
                                        </p:tav>
                                        <p:tav tm="100000">
                                          <p:val>
                                            <p:strVal val="#ppt_w"/>
                                          </p:val>
                                        </p:tav>
                                      </p:tavLst>
                                    </p:anim>
                                    <p:anim calcmode="lin" valueType="num">
                                      <p:cBhvr>
                                        <p:cTn id="104" dur="50" fill="hold"/>
                                        <p:tgtEl>
                                          <p:spTgt spid="10">
                                            <p:graphicEl>
                                              <a:chart seriesIdx="-4" categoryIdx="15" bldStep="category"/>
                                            </p:graphicEl>
                                          </p:spTgt>
                                        </p:tgtEl>
                                        <p:attrNameLst>
                                          <p:attrName>ppt_h</p:attrName>
                                        </p:attrNameLst>
                                      </p:cBhvr>
                                      <p:tavLst>
                                        <p:tav tm="0">
                                          <p:val>
                                            <p:fltVal val="0"/>
                                          </p:val>
                                        </p:tav>
                                        <p:tav tm="100000">
                                          <p:val>
                                            <p:strVal val="#ppt_h"/>
                                          </p:val>
                                        </p:tav>
                                      </p:tavLst>
                                    </p:anim>
                                    <p:animEffect transition="in" filter="fade">
                                      <p:cBhvr>
                                        <p:cTn id="105" dur="50"/>
                                        <p:tgtEl>
                                          <p:spTgt spid="10">
                                            <p:graphicEl>
                                              <a:chart seriesIdx="-4" categoryIdx="15" bldStep="category"/>
                                            </p:graphicEl>
                                          </p:spTgt>
                                        </p:tgtEl>
                                      </p:cBhvr>
                                    </p:animEffect>
                                  </p:childTnLst>
                                </p:cTn>
                              </p:par>
                            </p:childTnLst>
                          </p:cTn>
                        </p:par>
                        <p:par>
                          <p:cTn id="106" fill="hold">
                            <p:stCondLst>
                              <p:cond delay="850"/>
                            </p:stCondLst>
                            <p:childTnLst>
                              <p:par>
                                <p:cTn id="107" presetID="53" presetClass="entr" presetSubtype="16" fill="hold" grpId="0" nodeType="afterEffect">
                                  <p:stCondLst>
                                    <p:cond delay="0"/>
                                  </p:stCondLst>
                                  <p:childTnLst>
                                    <p:set>
                                      <p:cBhvr>
                                        <p:cTn id="108" dur="1" fill="hold">
                                          <p:stCondLst>
                                            <p:cond delay="0"/>
                                          </p:stCondLst>
                                        </p:cTn>
                                        <p:tgtEl>
                                          <p:spTgt spid="10">
                                            <p:graphicEl>
                                              <a:chart seriesIdx="-4" categoryIdx="16" bldStep="category"/>
                                            </p:graphicEl>
                                          </p:spTgt>
                                        </p:tgtEl>
                                        <p:attrNameLst>
                                          <p:attrName>style.visibility</p:attrName>
                                        </p:attrNameLst>
                                      </p:cBhvr>
                                      <p:to>
                                        <p:strVal val="visible"/>
                                      </p:to>
                                    </p:set>
                                    <p:anim calcmode="lin" valueType="num">
                                      <p:cBhvr>
                                        <p:cTn id="109" dur="50" fill="hold"/>
                                        <p:tgtEl>
                                          <p:spTgt spid="10">
                                            <p:graphicEl>
                                              <a:chart seriesIdx="-4" categoryIdx="16" bldStep="category"/>
                                            </p:graphicEl>
                                          </p:spTgt>
                                        </p:tgtEl>
                                        <p:attrNameLst>
                                          <p:attrName>ppt_w</p:attrName>
                                        </p:attrNameLst>
                                      </p:cBhvr>
                                      <p:tavLst>
                                        <p:tav tm="0">
                                          <p:val>
                                            <p:fltVal val="0"/>
                                          </p:val>
                                        </p:tav>
                                        <p:tav tm="100000">
                                          <p:val>
                                            <p:strVal val="#ppt_w"/>
                                          </p:val>
                                        </p:tav>
                                      </p:tavLst>
                                    </p:anim>
                                    <p:anim calcmode="lin" valueType="num">
                                      <p:cBhvr>
                                        <p:cTn id="110" dur="50" fill="hold"/>
                                        <p:tgtEl>
                                          <p:spTgt spid="10">
                                            <p:graphicEl>
                                              <a:chart seriesIdx="-4" categoryIdx="16" bldStep="category"/>
                                            </p:graphicEl>
                                          </p:spTgt>
                                        </p:tgtEl>
                                        <p:attrNameLst>
                                          <p:attrName>ppt_h</p:attrName>
                                        </p:attrNameLst>
                                      </p:cBhvr>
                                      <p:tavLst>
                                        <p:tav tm="0">
                                          <p:val>
                                            <p:fltVal val="0"/>
                                          </p:val>
                                        </p:tav>
                                        <p:tav tm="100000">
                                          <p:val>
                                            <p:strVal val="#ppt_h"/>
                                          </p:val>
                                        </p:tav>
                                      </p:tavLst>
                                    </p:anim>
                                    <p:animEffect transition="in" filter="fade">
                                      <p:cBhvr>
                                        <p:cTn id="111" dur="50"/>
                                        <p:tgtEl>
                                          <p:spTgt spid="10">
                                            <p:graphicEl>
                                              <a:chart seriesIdx="-4" categoryIdx="16" bldStep="category"/>
                                            </p:graphicEl>
                                          </p:spTgt>
                                        </p:tgtEl>
                                      </p:cBhvr>
                                    </p:animEffect>
                                  </p:childTnLst>
                                </p:cTn>
                              </p:par>
                            </p:childTnLst>
                          </p:cTn>
                        </p:par>
                        <p:par>
                          <p:cTn id="112" fill="hold">
                            <p:stCondLst>
                              <p:cond delay="900"/>
                            </p:stCondLst>
                            <p:childTnLst>
                              <p:par>
                                <p:cTn id="113" presetID="53" presetClass="entr" presetSubtype="16" fill="hold" grpId="0" nodeType="afterEffect">
                                  <p:stCondLst>
                                    <p:cond delay="0"/>
                                  </p:stCondLst>
                                  <p:childTnLst>
                                    <p:set>
                                      <p:cBhvr>
                                        <p:cTn id="114" dur="1" fill="hold">
                                          <p:stCondLst>
                                            <p:cond delay="0"/>
                                          </p:stCondLst>
                                        </p:cTn>
                                        <p:tgtEl>
                                          <p:spTgt spid="10">
                                            <p:graphicEl>
                                              <a:chart seriesIdx="-4" categoryIdx="17" bldStep="category"/>
                                            </p:graphicEl>
                                          </p:spTgt>
                                        </p:tgtEl>
                                        <p:attrNameLst>
                                          <p:attrName>style.visibility</p:attrName>
                                        </p:attrNameLst>
                                      </p:cBhvr>
                                      <p:to>
                                        <p:strVal val="visible"/>
                                      </p:to>
                                    </p:set>
                                    <p:anim calcmode="lin" valueType="num">
                                      <p:cBhvr>
                                        <p:cTn id="115" dur="50" fill="hold"/>
                                        <p:tgtEl>
                                          <p:spTgt spid="10">
                                            <p:graphicEl>
                                              <a:chart seriesIdx="-4" categoryIdx="17" bldStep="category"/>
                                            </p:graphicEl>
                                          </p:spTgt>
                                        </p:tgtEl>
                                        <p:attrNameLst>
                                          <p:attrName>ppt_w</p:attrName>
                                        </p:attrNameLst>
                                      </p:cBhvr>
                                      <p:tavLst>
                                        <p:tav tm="0">
                                          <p:val>
                                            <p:fltVal val="0"/>
                                          </p:val>
                                        </p:tav>
                                        <p:tav tm="100000">
                                          <p:val>
                                            <p:strVal val="#ppt_w"/>
                                          </p:val>
                                        </p:tav>
                                      </p:tavLst>
                                    </p:anim>
                                    <p:anim calcmode="lin" valueType="num">
                                      <p:cBhvr>
                                        <p:cTn id="116" dur="50" fill="hold"/>
                                        <p:tgtEl>
                                          <p:spTgt spid="10">
                                            <p:graphicEl>
                                              <a:chart seriesIdx="-4" categoryIdx="17" bldStep="category"/>
                                            </p:graphicEl>
                                          </p:spTgt>
                                        </p:tgtEl>
                                        <p:attrNameLst>
                                          <p:attrName>ppt_h</p:attrName>
                                        </p:attrNameLst>
                                      </p:cBhvr>
                                      <p:tavLst>
                                        <p:tav tm="0">
                                          <p:val>
                                            <p:fltVal val="0"/>
                                          </p:val>
                                        </p:tav>
                                        <p:tav tm="100000">
                                          <p:val>
                                            <p:strVal val="#ppt_h"/>
                                          </p:val>
                                        </p:tav>
                                      </p:tavLst>
                                    </p:anim>
                                    <p:animEffect transition="in" filter="fade">
                                      <p:cBhvr>
                                        <p:cTn id="117" dur="50"/>
                                        <p:tgtEl>
                                          <p:spTgt spid="10">
                                            <p:graphicEl>
                                              <a:chart seriesIdx="-4" categoryIdx="17" bldStep="category"/>
                                            </p:graphicEl>
                                          </p:spTgt>
                                        </p:tgtEl>
                                      </p:cBhvr>
                                    </p:animEffect>
                                  </p:childTnLst>
                                </p:cTn>
                              </p:par>
                            </p:childTnLst>
                          </p:cTn>
                        </p:par>
                        <p:par>
                          <p:cTn id="118" fill="hold">
                            <p:stCondLst>
                              <p:cond delay="950"/>
                            </p:stCondLst>
                            <p:childTnLst>
                              <p:par>
                                <p:cTn id="119" presetID="53" presetClass="entr" presetSubtype="16" fill="hold" grpId="0" nodeType="afterEffect">
                                  <p:stCondLst>
                                    <p:cond delay="0"/>
                                  </p:stCondLst>
                                  <p:childTnLst>
                                    <p:set>
                                      <p:cBhvr>
                                        <p:cTn id="120" dur="1" fill="hold">
                                          <p:stCondLst>
                                            <p:cond delay="0"/>
                                          </p:stCondLst>
                                        </p:cTn>
                                        <p:tgtEl>
                                          <p:spTgt spid="10">
                                            <p:graphicEl>
                                              <a:chart seriesIdx="-4" categoryIdx="18" bldStep="category"/>
                                            </p:graphicEl>
                                          </p:spTgt>
                                        </p:tgtEl>
                                        <p:attrNameLst>
                                          <p:attrName>style.visibility</p:attrName>
                                        </p:attrNameLst>
                                      </p:cBhvr>
                                      <p:to>
                                        <p:strVal val="visible"/>
                                      </p:to>
                                    </p:set>
                                    <p:anim calcmode="lin" valueType="num">
                                      <p:cBhvr>
                                        <p:cTn id="121" dur="50" fill="hold"/>
                                        <p:tgtEl>
                                          <p:spTgt spid="10">
                                            <p:graphicEl>
                                              <a:chart seriesIdx="-4" categoryIdx="18" bldStep="category"/>
                                            </p:graphicEl>
                                          </p:spTgt>
                                        </p:tgtEl>
                                        <p:attrNameLst>
                                          <p:attrName>ppt_w</p:attrName>
                                        </p:attrNameLst>
                                      </p:cBhvr>
                                      <p:tavLst>
                                        <p:tav tm="0">
                                          <p:val>
                                            <p:fltVal val="0"/>
                                          </p:val>
                                        </p:tav>
                                        <p:tav tm="100000">
                                          <p:val>
                                            <p:strVal val="#ppt_w"/>
                                          </p:val>
                                        </p:tav>
                                      </p:tavLst>
                                    </p:anim>
                                    <p:anim calcmode="lin" valueType="num">
                                      <p:cBhvr>
                                        <p:cTn id="122" dur="50" fill="hold"/>
                                        <p:tgtEl>
                                          <p:spTgt spid="10">
                                            <p:graphicEl>
                                              <a:chart seriesIdx="-4" categoryIdx="18" bldStep="category"/>
                                            </p:graphicEl>
                                          </p:spTgt>
                                        </p:tgtEl>
                                        <p:attrNameLst>
                                          <p:attrName>ppt_h</p:attrName>
                                        </p:attrNameLst>
                                      </p:cBhvr>
                                      <p:tavLst>
                                        <p:tav tm="0">
                                          <p:val>
                                            <p:fltVal val="0"/>
                                          </p:val>
                                        </p:tav>
                                        <p:tav tm="100000">
                                          <p:val>
                                            <p:strVal val="#ppt_h"/>
                                          </p:val>
                                        </p:tav>
                                      </p:tavLst>
                                    </p:anim>
                                    <p:animEffect transition="in" filter="fade">
                                      <p:cBhvr>
                                        <p:cTn id="123" dur="50"/>
                                        <p:tgtEl>
                                          <p:spTgt spid="10">
                                            <p:graphicEl>
                                              <a:chart seriesIdx="-4" categoryIdx="18" bldStep="category"/>
                                            </p:graphicEl>
                                          </p:spTgt>
                                        </p:tgtEl>
                                      </p:cBhvr>
                                    </p:animEffect>
                                  </p:childTnLst>
                                </p:cTn>
                              </p:par>
                            </p:childTnLst>
                          </p:cTn>
                        </p:par>
                        <p:par>
                          <p:cTn id="124" fill="hold">
                            <p:stCondLst>
                              <p:cond delay="1000"/>
                            </p:stCondLst>
                            <p:childTnLst>
                              <p:par>
                                <p:cTn id="125" presetID="53" presetClass="entr" presetSubtype="16" fill="hold" grpId="0" nodeType="afterEffect">
                                  <p:stCondLst>
                                    <p:cond delay="0"/>
                                  </p:stCondLst>
                                  <p:childTnLst>
                                    <p:set>
                                      <p:cBhvr>
                                        <p:cTn id="126" dur="1" fill="hold">
                                          <p:stCondLst>
                                            <p:cond delay="0"/>
                                          </p:stCondLst>
                                        </p:cTn>
                                        <p:tgtEl>
                                          <p:spTgt spid="10">
                                            <p:graphicEl>
                                              <a:chart seriesIdx="-4" categoryIdx="19" bldStep="category"/>
                                            </p:graphicEl>
                                          </p:spTgt>
                                        </p:tgtEl>
                                        <p:attrNameLst>
                                          <p:attrName>style.visibility</p:attrName>
                                        </p:attrNameLst>
                                      </p:cBhvr>
                                      <p:to>
                                        <p:strVal val="visible"/>
                                      </p:to>
                                    </p:set>
                                    <p:anim calcmode="lin" valueType="num">
                                      <p:cBhvr>
                                        <p:cTn id="127" dur="50" fill="hold"/>
                                        <p:tgtEl>
                                          <p:spTgt spid="10">
                                            <p:graphicEl>
                                              <a:chart seriesIdx="-4" categoryIdx="19" bldStep="category"/>
                                            </p:graphicEl>
                                          </p:spTgt>
                                        </p:tgtEl>
                                        <p:attrNameLst>
                                          <p:attrName>ppt_w</p:attrName>
                                        </p:attrNameLst>
                                      </p:cBhvr>
                                      <p:tavLst>
                                        <p:tav tm="0">
                                          <p:val>
                                            <p:fltVal val="0"/>
                                          </p:val>
                                        </p:tav>
                                        <p:tav tm="100000">
                                          <p:val>
                                            <p:strVal val="#ppt_w"/>
                                          </p:val>
                                        </p:tav>
                                      </p:tavLst>
                                    </p:anim>
                                    <p:anim calcmode="lin" valueType="num">
                                      <p:cBhvr>
                                        <p:cTn id="128" dur="50" fill="hold"/>
                                        <p:tgtEl>
                                          <p:spTgt spid="10">
                                            <p:graphicEl>
                                              <a:chart seriesIdx="-4" categoryIdx="19" bldStep="category"/>
                                            </p:graphicEl>
                                          </p:spTgt>
                                        </p:tgtEl>
                                        <p:attrNameLst>
                                          <p:attrName>ppt_h</p:attrName>
                                        </p:attrNameLst>
                                      </p:cBhvr>
                                      <p:tavLst>
                                        <p:tav tm="0">
                                          <p:val>
                                            <p:fltVal val="0"/>
                                          </p:val>
                                        </p:tav>
                                        <p:tav tm="100000">
                                          <p:val>
                                            <p:strVal val="#ppt_h"/>
                                          </p:val>
                                        </p:tav>
                                      </p:tavLst>
                                    </p:anim>
                                    <p:animEffect transition="in" filter="fade">
                                      <p:cBhvr>
                                        <p:cTn id="129" dur="50"/>
                                        <p:tgtEl>
                                          <p:spTgt spid="10">
                                            <p:graphicEl>
                                              <a:chart seriesIdx="-4" categoryIdx="19" bldStep="category"/>
                                            </p:graphicEl>
                                          </p:spTgt>
                                        </p:tgtEl>
                                      </p:cBhvr>
                                    </p:animEffect>
                                  </p:childTnLst>
                                </p:cTn>
                              </p:par>
                            </p:childTnLst>
                          </p:cTn>
                        </p:par>
                        <p:par>
                          <p:cTn id="130" fill="hold">
                            <p:stCondLst>
                              <p:cond delay="1050"/>
                            </p:stCondLst>
                            <p:childTnLst>
                              <p:par>
                                <p:cTn id="131" presetID="53" presetClass="entr" presetSubtype="16" fill="hold" grpId="0" nodeType="afterEffect">
                                  <p:stCondLst>
                                    <p:cond delay="0"/>
                                  </p:stCondLst>
                                  <p:childTnLst>
                                    <p:set>
                                      <p:cBhvr>
                                        <p:cTn id="132" dur="1" fill="hold">
                                          <p:stCondLst>
                                            <p:cond delay="0"/>
                                          </p:stCondLst>
                                        </p:cTn>
                                        <p:tgtEl>
                                          <p:spTgt spid="10">
                                            <p:graphicEl>
                                              <a:chart seriesIdx="-4" categoryIdx="20" bldStep="category"/>
                                            </p:graphicEl>
                                          </p:spTgt>
                                        </p:tgtEl>
                                        <p:attrNameLst>
                                          <p:attrName>style.visibility</p:attrName>
                                        </p:attrNameLst>
                                      </p:cBhvr>
                                      <p:to>
                                        <p:strVal val="visible"/>
                                      </p:to>
                                    </p:set>
                                    <p:anim calcmode="lin" valueType="num">
                                      <p:cBhvr>
                                        <p:cTn id="133" dur="50" fill="hold"/>
                                        <p:tgtEl>
                                          <p:spTgt spid="10">
                                            <p:graphicEl>
                                              <a:chart seriesIdx="-4" categoryIdx="20" bldStep="category"/>
                                            </p:graphicEl>
                                          </p:spTgt>
                                        </p:tgtEl>
                                        <p:attrNameLst>
                                          <p:attrName>ppt_w</p:attrName>
                                        </p:attrNameLst>
                                      </p:cBhvr>
                                      <p:tavLst>
                                        <p:tav tm="0">
                                          <p:val>
                                            <p:fltVal val="0"/>
                                          </p:val>
                                        </p:tav>
                                        <p:tav tm="100000">
                                          <p:val>
                                            <p:strVal val="#ppt_w"/>
                                          </p:val>
                                        </p:tav>
                                      </p:tavLst>
                                    </p:anim>
                                    <p:anim calcmode="lin" valueType="num">
                                      <p:cBhvr>
                                        <p:cTn id="134" dur="50" fill="hold"/>
                                        <p:tgtEl>
                                          <p:spTgt spid="10">
                                            <p:graphicEl>
                                              <a:chart seriesIdx="-4" categoryIdx="20" bldStep="category"/>
                                            </p:graphicEl>
                                          </p:spTgt>
                                        </p:tgtEl>
                                        <p:attrNameLst>
                                          <p:attrName>ppt_h</p:attrName>
                                        </p:attrNameLst>
                                      </p:cBhvr>
                                      <p:tavLst>
                                        <p:tav tm="0">
                                          <p:val>
                                            <p:fltVal val="0"/>
                                          </p:val>
                                        </p:tav>
                                        <p:tav tm="100000">
                                          <p:val>
                                            <p:strVal val="#ppt_h"/>
                                          </p:val>
                                        </p:tav>
                                      </p:tavLst>
                                    </p:anim>
                                    <p:animEffect transition="in" filter="fade">
                                      <p:cBhvr>
                                        <p:cTn id="135" dur="50"/>
                                        <p:tgtEl>
                                          <p:spTgt spid="10">
                                            <p:graphicEl>
                                              <a:chart seriesIdx="-4" categoryIdx="20" bldStep="category"/>
                                            </p:graphicEl>
                                          </p:spTgt>
                                        </p:tgtEl>
                                      </p:cBhvr>
                                    </p:animEffect>
                                  </p:childTnLst>
                                </p:cTn>
                              </p:par>
                            </p:childTnLst>
                          </p:cTn>
                        </p:par>
                        <p:par>
                          <p:cTn id="136" fill="hold">
                            <p:stCondLst>
                              <p:cond delay="1100"/>
                            </p:stCondLst>
                            <p:childTnLst>
                              <p:par>
                                <p:cTn id="137" presetID="53" presetClass="entr" presetSubtype="16" fill="hold" grpId="0" nodeType="afterEffect">
                                  <p:stCondLst>
                                    <p:cond delay="0"/>
                                  </p:stCondLst>
                                  <p:childTnLst>
                                    <p:set>
                                      <p:cBhvr>
                                        <p:cTn id="138" dur="1" fill="hold">
                                          <p:stCondLst>
                                            <p:cond delay="0"/>
                                          </p:stCondLst>
                                        </p:cTn>
                                        <p:tgtEl>
                                          <p:spTgt spid="10">
                                            <p:graphicEl>
                                              <a:chart seriesIdx="-4" categoryIdx="21" bldStep="category"/>
                                            </p:graphicEl>
                                          </p:spTgt>
                                        </p:tgtEl>
                                        <p:attrNameLst>
                                          <p:attrName>style.visibility</p:attrName>
                                        </p:attrNameLst>
                                      </p:cBhvr>
                                      <p:to>
                                        <p:strVal val="visible"/>
                                      </p:to>
                                    </p:set>
                                    <p:anim calcmode="lin" valueType="num">
                                      <p:cBhvr>
                                        <p:cTn id="139" dur="50" fill="hold"/>
                                        <p:tgtEl>
                                          <p:spTgt spid="10">
                                            <p:graphicEl>
                                              <a:chart seriesIdx="-4" categoryIdx="21" bldStep="category"/>
                                            </p:graphicEl>
                                          </p:spTgt>
                                        </p:tgtEl>
                                        <p:attrNameLst>
                                          <p:attrName>ppt_w</p:attrName>
                                        </p:attrNameLst>
                                      </p:cBhvr>
                                      <p:tavLst>
                                        <p:tav tm="0">
                                          <p:val>
                                            <p:fltVal val="0"/>
                                          </p:val>
                                        </p:tav>
                                        <p:tav tm="100000">
                                          <p:val>
                                            <p:strVal val="#ppt_w"/>
                                          </p:val>
                                        </p:tav>
                                      </p:tavLst>
                                    </p:anim>
                                    <p:anim calcmode="lin" valueType="num">
                                      <p:cBhvr>
                                        <p:cTn id="140" dur="50" fill="hold"/>
                                        <p:tgtEl>
                                          <p:spTgt spid="10">
                                            <p:graphicEl>
                                              <a:chart seriesIdx="-4" categoryIdx="21" bldStep="category"/>
                                            </p:graphicEl>
                                          </p:spTgt>
                                        </p:tgtEl>
                                        <p:attrNameLst>
                                          <p:attrName>ppt_h</p:attrName>
                                        </p:attrNameLst>
                                      </p:cBhvr>
                                      <p:tavLst>
                                        <p:tav tm="0">
                                          <p:val>
                                            <p:fltVal val="0"/>
                                          </p:val>
                                        </p:tav>
                                        <p:tav tm="100000">
                                          <p:val>
                                            <p:strVal val="#ppt_h"/>
                                          </p:val>
                                        </p:tav>
                                      </p:tavLst>
                                    </p:anim>
                                    <p:animEffect transition="in" filter="fade">
                                      <p:cBhvr>
                                        <p:cTn id="141" dur="50"/>
                                        <p:tgtEl>
                                          <p:spTgt spid="10">
                                            <p:graphicEl>
                                              <a:chart seriesIdx="-4" categoryIdx="21" bldStep="category"/>
                                            </p:graphicEl>
                                          </p:spTgt>
                                        </p:tgtEl>
                                      </p:cBhvr>
                                    </p:animEffect>
                                  </p:childTnLst>
                                </p:cTn>
                              </p:par>
                            </p:childTnLst>
                          </p:cTn>
                        </p:par>
                        <p:par>
                          <p:cTn id="142" fill="hold">
                            <p:stCondLst>
                              <p:cond delay="1150"/>
                            </p:stCondLst>
                            <p:childTnLst>
                              <p:par>
                                <p:cTn id="143" presetID="53" presetClass="entr" presetSubtype="16" fill="hold" grpId="0" nodeType="afterEffect">
                                  <p:stCondLst>
                                    <p:cond delay="0"/>
                                  </p:stCondLst>
                                  <p:childTnLst>
                                    <p:set>
                                      <p:cBhvr>
                                        <p:cTn id="144" dur="1" fill="hold">
                                          <p:stCondLst>
                                            <p:cond delay="0"/>
                                          </p:stCondLst>
                                        </p:cTn>
                                        <p:tgtEl>
                                          <p:spTgt spid="10">
                                            <p:graphicEl>
                                              <a:chart seriesIdx="-4" categoryIdx="22" bldStep="category"/>
                                            </p:graphicEl>
                                          </p:spTgt>
                                        </p:tgtEl>
                                        <p:attrNameLst>
                                          <p:attrName>style.visibility</p:attrName>
                                        </p:attrNameLst>
                                      </p:cBhvr>
                                      <p:to>
                                        <p:strVal val="visible"/>
                                      </p:to>
                                    </p:set>
                                    <p:anim calcmode="lin" valueType="num">
                                      <p:cBhvr>
                                        <p:cTn id="145" dur="50" fill="hold"/>
                                        <p:tgtEl>
                                          <p:spTgt spid="10">
                                            <p:graphicEl>
                                              <a:chart seriesIdx="-4" categoryIdx="22" bldStep="category"/>
                                            </p:graphicEl>
                                          </p:spTgt>
                                        </p:tgtEl>
                                        <p:attrNameLst>
                                          <p:attrName>ppt_w</p:attrName>
                                        </p:attrNameLst>
                                      </p:cBhvr>
                                      <p:tavLst>
                                        <p:tav tm="0">
                                          <p:val>
                                            <p:fltVal val="0"/>
                                          </p:val>
                                        </p:tav>
                                        <p:tav tm="100000">
                                          <p:val>
                                            <p:strVal val="#ppt_w"/>
                                          </p:val>
                                        </p:tav>
                                      </p:tavLst>
                                    </p:anim>
                                    <p:anim calcmode="lin" valueType="num">
                                      <p:cBhvr>
                                        <p:cTn id="146" dur="50" fill="hold"/>
                                        <p:tgtEl>
                                          <p:spTgt spid="10">
                                            <p:graphicEl>
                                              <a:chart seriesIdx="-4" categoryIdx="22" bldStep="category"/>
                                            </p:graphicEl>
                                          </p:spTgt>
                                        </p:tgtEl>
                                        <p:attrNameLst>
                                          <p:attrName>ppt_h</p:attrName>
                                        </p:attrNameLst>
                                      </p:cBhvr>
                                      <p:tavLst>
                                        <p:tav tm="0">
                                          <p:val>
                                            <p:fltVal val="0"/>
                                          </p:val>
                                        </p:tav>
                                        <p:tav tm="100000">
                                          <p:val>
                                            <p:strVal val="#ppt_h"/>
                                          </p:val>
                                        </p:tav>
                                      </p:tavLst>
                                    </p:anim>
                                    <p:animEffect transition="in" filter="fade">
                                      <p:cBhvr>
                                        <p:cTn id="147" dur="50"/>
                                        <p:tgtEl>
                                          <p:spTgt spid="10">
                                            <p:graphicEl>
                                              <a:chart seriesIdx="-4" categoryIdx="22" bldStep="category"/>
                                            </p:graphicEl>
                                          </p:spTgt>
                                        </p:tgtEl>
                                      </p:cBhvr>
                                    </p:animEffect>
                                  </p:childTnLst>
                                </p:cTn>
                              </p:par>
                            </p:childTnLst>
                          </p:cTn>
                        </p:par>
                        <p:par>
                          <p:cTn id="148" fill="hold">
                            <p:stCondLst>
                              <p:cond delay="1200"/>
                            </p:stCondLst>
                            <p:childTnLst>
                              <p:par>
                                <p:cTn id="149" presetID="53" presetClass="entr" presetSubtype="16" fill="hold" grpId="0" nodeType="afterEffect">
                                  <p:stCondLst>
                                    <p:cond delay="0"/>
                                  </p:stCondLst>
                                  <p:childTnLst>
                                    <p:set>
                                      <p:cBhvr>
                                        <p:cTn id="150" dur="1" fill="hold">
                                          <p:stCondLst>
                                            <p:cond delay="0"/>
                                          </p:stCondLst>
                                        </p:cTn>
                                        <p:tgtEl>
                                          <p:spTgt spid="10">
                                            <p:graphicEl>
                                              <a:chart seriesIdx="-4" categoryIdx="23" bldStep="category"/>
                                            </p:graphicEl>
                                          </p:spTgt>
                                        </p:tgtEl>
                                        <p:attrNameLst>
                                          <p:attrName>style.visibility</p:attrName>
                                        </p:attrNameLst>
                                      </p:cBhvr>
                                      <p:to>
                                        <p:strVal val="visible"/>
                                      </p:to>
                                    </p:set>
                                    <p:anim calcmode="lin" valueType="num">
                                      <p:cBhvr>
                                        <p:cTn id="151" dur="50" fill="hold"/>
                                        <p:tgtEl>
                                          <p:spTgt spid="10">
                                            <p:graphicEl>
                                              <a:chart seriesIdx="-4" categoryIdx="23" bldStep="category"/>
                                            </p:graphicEl>
                                          </p:spTgt>
                                        </p:tgtEl>
                                        <p:attrNameLst>
                                          <p:attrName>ppt_w</p:attrName>
                                        </p:attrNameLst>
                                      </p:cBhvr>
                                      <p:tavLst>
                                        <p:tav tm="0">
                                          <p:val>
                                            <p:fltVal val="0"/>
                                          </p:val>
                                        </p:tav>
                                        <p:tav tm="100000">
                                          <p:val>
                                            <p:strVal val="#ppt_w"/>
                                          </p:val>
                                        </p:tav>
                                      </p:tavLst>
                                    </p:anim>
                                    <p:anim calcmode="lin" valueType="num">
                                      <p:cBhvr>
                                        <p:cTn id="152" dur="50" fill="hold"/>
                                        <p:tgtEl>
                                          <p:spTgt spid="10">
                                            <p:graphicEl>
                                              <a:chart seriesIdx="-4" categoryIdx="23" bldStep="category"/>
                                            </p:graphicEl>
                                          </p:spTgt>
                                        </p:tgtEl>
                                        <p:attrNameLst>
                                          <p:attrName>ppt_h</p:attrName>
                                        </p:attrNameLst>
                                      </p:cBhvr>
                                      <p:tavLst>
                                        <p:tav tm="0">
                                          <p:val>
                                            <p:fltVal val="0"/>
                                          </p:val>
                                        </p:tav>
                                        <p:tav tm="100000">
                                          <p:val>
                                            <p:strVal val="#ppt_h"/>
                                          </p:val>
                                        </p:tav>
                                      </p:tavLst>
                                    </p:anim>
                                    <p:animEffect transition="in" filter="fade">
                                      <p:cBhvr>
                                        <p:cTn id="153" dur="50"/>
                                        <p:tgtEl>
                                          <p:spTgt spid="10">
                                            <p:graphicEl>
                                              <a:chart seriesIdx="-4" categoryIdx="23" bldStep="category"/>
                                            </p:graphicEl>
                                          </p:spTgt>
                                        </p:tgtEl>
                                      </p:cBhvr>
                                    </p:animEffect>
                                  </p:childTnLst>
                                </p:cTn>
                              </p:par>
                            </p:childTnLst>
                          </p:cTn>
                        </p:par>
                        <p:par>
                          <p:cTn id="154" fill="hold">
                            <p:stCondLst>
                              <p:cond delay="1250"/>
                            </p:stCondLst>
                            <p:childTnLst>
                              <p:par>
                                <p:cTn id="155" presetID="53" presetClass="entr" presetSubtype="16" fill="hold" grpId="0" nodeType="afterEffect">
                                  <p:stCondLst>
                                    <p:cond delay="0"/>
                                  </p:stCondLst>
                                  <p:childTnLst>
                                    <p:set>
                                      <p:cBhvr>
                                        <p:cTn id="156" dur="1" fill="hold">
                                          <p:stCondLst>
                                            <p:cond delay="0"/>
                                          </p:stCondLst>
                                        </p:cTn>
                                        <p:tgtEl>
                                          <p:spTgt spid="10">
                                            <p:graphicEl>
                                              <a:chart seriesIdx="-4" categoryIdx="24" bldStep="category"/>
                                            </p:graphicEl>
                                          </p:spTgt>
                                        </p:tgtEl>
                                        <p:attrNameLst>
                                          <p:attrName>style.visibility</p:attrName>
                                        </p:attrNameLst>
                                      </p:cBhvr>
                                      <p:to>
                                        <p:strVal val="visible"/>
                                      </p:to>
                                    </p:set>
                                    <p:anim calcmode="lin" valueType="num">
                                      <p:cBhvr>
                                        <p:cTn id="157" dur="50" fill="hold"/>
                                        <p:tgtEl>
                                          <p:spTgt spid="10">
                                            <p:graphicEl>
                                              <a:chart seriesIdx="-4" categoryIdx="24" bldStep="category"/>
                                            </p:graphicEl>
                                          </p:spTgt>
                                        </p:tgtEl>
                                        <p:attrNameLst>
                                          <p:attrName>ppt_w</p:attrName>
                                        </p:attrNameLst>
                                      </p:cBhvr>
                                      <p:tavLst>
                                        <p:tav tm="0">
                                          <p:val>
                                            <p:fltVal val="0"/>
                                          </p:val>
                                        </p:tav>
                                        <p:tav tm="100000">
                                          <p:val>
                                            <p:strVal val="#ppt_w"/>
                                          </p:val>
                                        </p:tav>
                                      </p:tavLst>
                                    </p:anim>
                                    <p:anim calcmode="lin" valueType="num">
                                      <p:cBhvr>
                                        <p:cTn id="158" dur="50" fill="hold"/>
                                        <p:tgtEl>
                                          <p:spTgt spid="10">
                                            <p:graphicEl>
                                              <a:chart seriesIdx="-4" categoryIdx="24" bldStep="category"/>
                                            </p:graphicEl>
                                          </p:spTgt>
                                        </p:tgtEl>
                                        <p:attrNameLst>
                                          <p:attrName>ppt_h</p:attrName>
                                        </p:attrNameLst>
                                      </p:cBhvr>
                                      <p:tavLst>
                                        <p:tav tm="0">
                                          <p:val>
                                            <p:fltVal val="0"/>
                                          </p:val>
                                        </p:tav>
                                        <p:tav tm="100000">
                                          <p:val>
                                            <p:strVal val="#ppt_h"/>
                                          </p:val>
                                        </p:tav>
                                      </p:tavLst>
                                    </p:anim>
                                    <p:animEffect transition="in" filter="fade">
                                      <p:cBhvr>
                                        <p:cTn id="159" dur="50"/>
                                        <p:tgtEl>
                                          <p:spTgt spid="10">
                                            <p:graphicEl>
                                              <a:chart seriesIdx="-4" categoryIdx="24" bldStep="category"/>
                                            </p:graphicEl>
                                          </p:spTgt>
                                        </p:tgtEl>
                                      </p:cBhvr>
                                    </p:animEffect>
                                  </p:childTnLst>
                                </p:cTn>
                              </p:par>
                            </p:childTnLst>
                          </p:cTn>
                        </p:par>
                        <p:par>
                          <p:cTn id="160" fill="hold">
                            <p:stCondLst>
                              <p:cond delay="1300"/>
                            </p:stCondLst>
                            <p:childTnLst>
                              <p:par>
                                <p:cTn id="161" presetID="53" presetClass="entr" presetSubtype="16" fill="hold" grpId="0" nodeType="afterEffect">
                                  <p:stCondLst>
                                    <p:cond delay="0"/>
                                  </p:stCondLst>
                                  <p:childTnLst>
                                    <p:set>
                                      <p:cBhvr>
                                        <p:cTn id="162" dur="1" fill="hold">
                                          <p:stCondLst>
                                            <p:cond delay="0"/>
                                          </p:stCondLst>
                                        </p:cTn>
                                        <p:tgtEl>
                                          <p:spTgt spid="10">
                                            <p:graphicEl>
                                              <a:chart seriesIdx="-4" categoryIdx="25" bldStep="category"/>
                                            </p:graphicEl>
                                          </p:spTgt>
                                        </p:tgtEl>
                                        <p:attrNameLst>
                                          <p:attrName>style.visibility</p:attrName>
                                        </p:attrNameLst>
                                      </p:cBhvr>
                                      <p:to>
                                        <p:strVal val="visible"/>
                                      </p:to>
                                    </p:set>
                                    <p:anim calcmode="lin" valueType="num">
                                      <p:cBhvr>
                                        <p:cTn id="163" dur="50" fill="hold"/>
                                        <p:tgtEl>
                                          <p:spTgt spid="10">
                                            <p:graphicEl>
                                              <a:chart seriesIdx="-4" categoryIdx="25" bldStep="category"/>
                                            </p:graphicEl>
                                          </p:spTgt>
                                        </p:tgtEl>
                                        <p:attrNameLst>
                                          <p:attrName>ppt_w</p:attrName>
                                        </p:attrNameLst>
                                      </p:cBhvr>
                                      <p:tavLst>
                                        <p:tav tm="0">
                                          <p:val>
                                            <p:fltVal val="0"/>
                                          </p:val>
                                        </p:tav>
                                        <p:tav tm="100000">
                                          <p:val>
                                            <p:strVal val="#ppt_w"/>
                                          </p:val>
                                        </p:tav>
                                      </p:tavLst>
                                    </p:anim>
                                    <p:anim calcmode="lin" valueType="num">
                                      <p:cBhvr>
                                        <p:cTn id="164" dur="50" fill="hold"/>
                                        <p:tgtEl>
                                          <p:spTgt spid="10">
                                            <p:graphicEl>
                                              <a:chart seriesIdx="-4" categoryIdx="25" bldStep="category"/>
                                            </p:graphicEl>
                                          </p:spTgt>
                                        </p:tgtEl>
                                        <p:attrNameLst>
                                          <p:attrName>ppt_h</p:attrName>
                                        </p:attrNameLst>
                                      </p:cBhvr>
                                      <p:tavLst>
                                        <p:tav tm="0">
                                          <p:val>
                                            <p:fltVal val="0"/>
                                          </p:val>
                                        </p:tav>
                                        <p:tav tm="100000">
                                          <p:val>
                                            <p:strVal val="#ppt_h"/>
                                          </p:val>
                                        </p:tav>
                                      </p:tavLst>
                                    </p:anim>
                                    <p:animEffect transition="in" filter="fade">
                                      <p:cBhvr>
                                        <p:cTn id="165" dur="50"/>
                                        <p:tgtEl>
                                          <p:spTgt spid="10">
                                            <p:graphicEl>
                                              <a:chart seriesIdx="-4" categoryIdx="25" bldStep="category"/>
                                            </p:graphicEl>
                                          </p:spTgt>
                                        </p:tgtEl>
                                      </p:cBhvr>
                                    </p:animEffect>
                                  </p:childTnLst>
                                </p:cTn>
                              </p:par>
                            </p:childTnLst>
                          </p:cTn>
                        </p:par>
                        <p:par>
                          <p:cTn id="166" fill="hold">
                            <p:stCondLst>
                              <p:cond delay="1350"/>
                            </p:stCondLst>
                            <p:childTnLst>
                              <p:par>
                                <p:cTn id="167" presetID="53" presetClass="entr" presetSubtype="16" fill="hold" grpId="0" nodeType="afterEffect">
                                  <p:stCondLst>
                                    <p:cond delay="0"/>
                                  </p:stCondLst>
                                  <p:childTnLst>
                                    <p:set>
                                      <p:cBhvr>
                                        <p:cTn id="168" dur="1" fill="hold">
                                          <p:stCondLst>
                                            <p:cond delay="0"/>
                                          </p:stCondLst>
                                        </p:cTn>
                                        <p:tgtEl>
                                          <p:spTgt spid="10">
                                            <p:graphicEl>
                                              <a:chart seriesIdx="-4" categoryIdx="26" bldStep="category"/>
                                            </p:graphicEl>
                                          </p:spTgt>
                                        </p:tgtEl>
                                        <p:attrNameLst>
                                          <p:attrName>style.visibility</p:attrName>
                                        </p:attrNameLst>
                                      </p:cBhvr>
                                      <p:to>
                                        <p:strVal val="visible"/>
                                      </p:to>
                                    </p:set>
                                    <p:anim calcmode="lin" valueType="num">
                                      <p:cBhvr>
                                        <p:cTn id="169" dur="50" fill="hold"/>
                                        <p:tgtEl>
                                          <p:spTgt spid="10">
                                            <p:graphicEl>
                                              <a:chart seriesIdx="-4" categoryIdx="26" bldStep="category"/>
                                            </p:graphicEl>
                                          </p:spTgt>
                                        </p:tgtEl>
                                        <p:attrNameLst>
                                          <p:attrName>ppt_w</p:attrName>
                                        </p:attrNameLst>
                                      </p:cBhvr>
                                      <p:tavLst>
                                        <p:tav tm="0">
                                          <p:val>
                                            <p:fltVal val="0"/>
                                          </p:val>
                                        </p:tav>
                                        <p:tav tm="100000">
                                          <p:val>
                                            <p:strVal val="#ppt_w"/>
                                          </p:val>
                                        </p:tav>
                                      </p:tavLst>
                                    </p:anim>
                                    <p:anim calcmode="lin" valueType="num">
                                      <p:cBhvr>
                                        <p:cTn id="170" dur="50" fill="hold"/>
                                        <p:tgtEl>
                                          <p:spTgt spid="10">
                                            <p:graphicEl>
                                              <a:chart seriesIdx="-4" categoryIdx="26" bldStep="category"/>
                                            </p:graphicEl>
                                          </p:spTgt>
                                        </p:tgtEl>
                                        <p:attrNameLst>
                                          <p:attrName>ppt_h</p:attrName>
                                        </p:attrNameLst>
                                      </p:cBhvr>
                                      <p:tavLst>
                                        <p:tav tm="0">
                                          <p:val>
                                            <p:fltVal val="0"/>
                                          </p:val>
                                        </p:tav>
                                        <p:tav tm="100000">
                                          <p:val>
                                            <p:strVal val="#ppt_h"/>
                                          </p:val>
                                        </p:tav>
                                      </p:tavLst>
                                    </p:anim>
                                    <p:animEffect transition="in" filter="fade">
                                      <p:cBhvr>
                                        <p:cTn id="171" dur="50"/>
                                        <p:tgtEl>
                                          <p:spTgt spid="10">
                                            <p:graphicEl>
                                              <a:chart seriesIdx="-4" categoryIdx="26" bldStep="category"/>
                                            </p:graphicEl>
                                          </p:spTgt>
                                        </p:tgtEl>
                                      </p:cBhvr>
                                    </p:animEffect>
                                  </p:childTnLst>
                                </p:cTn>
                              </p:par>
                            </p:childTnLst>
                          </p:cTn>
                        </p:par>
                        <p:par>
                          <p:cTn id="172" fill="hold">
                            <p:stCondLst>
                              <p:cond delay="1400"/>
                            </p:stCondLst>
                            <p:childTnLst>
                              <p:par>
                                <p:cTn id="173" presetID="53" presetClass="entr" presetSubtype="16" fill="hold" grpId="0" nodeType="afterEffect">
                                  <p:stCondLst>
                                    <p:cond delay="0"/>
                                  </p:stCondLst>
                                  <p:childTnLst>
                                    <p:set>
                                      <p:cBhvr>
                                        <p:cTn id="174" dur="1" fill="hold">
                                          <p:stCondLst>
                                            <p:cond delay="0"/>
                                          </p:stCondLst>
                                        </p:cTn>
                                        <p:tgtEl>
                                          <p:spTgt spid="10">
                                            <p:graphicEl>
                                              <a:chart seriesIdx="-4" categoryIdx="27" bldStep="category"/>
                                            </p:graphicEl>
                                          </p:spTgt>
                                        </p:tgtEl>
                                        <p:attrNameLst>
                                          <p:attrName>style.visibility</p:attrName>
                                        </p:attrNameLst>
                                      </p:cBhvr>
                                      <p:to>
                                        <p:strVal val="visible"/>
                                      </p:to>
                                    </p:set>
                                    <p:anim calcmode="lin" valueType="num">
                                      <p:cBhvr>
                                        <p:cTn id="175" dur="50" fill="hold"/>
                                        <p:tgtEl>
                                          <p:spTgt spid="10">
                                            <p:graphicEl>
                                              <a:chart seriesIdx="-4" categoryIdx="27" bldStep="category"/>
                                            </p:graphicEl>
                                          </p:spTgt>
                                        </p:tgtEl>
                                        <p:attrNameLst>
                                          <p:attrName>ppt_w</p:attrName>
                                        </p:attrNameLst>
                                      </p:cBhvr>
                                      <p:tavLst>
                                        <p:tav tm="0">
                                          <p:val>
                                            <p:fltVal val="0"/>
                                          </p:val>
                                        </p:tav>
                                        <p:tav tm="100000">
                                          <p:val>
                                            <p:strVal val="#ppt_w"/>
                                          </p:val>
                                        </p:tav>
                                      </p:tavLst>
                                    </p:anim>
                                    <p:anim calcmode="lin" valueType="num">
                                      <p:cBhvr>
                                        <p:cTn id="176" dur="50" fill="hold"/>
                                        <p:tgtEl>
                                          <p:spTgt spid="10">
                                            <p:graphicEl>
                                              <a:chart seriesIdx="-4" categoryIdx="27" bldStep="category"/>
                                            </p:graphicEl>
                                          </p:spTgt>
                                        </p:tgtEl>
                                        <p:attrNameLst>
                                          <p:attrName>ppt_h</p:attrName>
                                        </p:attrNameLst>
                                      </p:cBhvr>
                                      <p:tavLst>
                                        <p:tav tm="0">
                                          <p:val>
                                            <p:fltVal val="0"/>
                                          </p:val>
                                        </p:tav>
                                        <p:tav tm="100000">
                                          <p:val>
                                            <p:strVal val="#ppt_h"/>
                                          </p:val>
                                        </p:tav>
                                      </p:tavLst>
                                    </p:anim>
                                    <p:animEffect transition="in" filter="fade">
                                      <p:cBhvr>
                                        <p:cTn id="177" dur="50"/>
                                        <p:tgtEl>
                                          <p:spTgt spid="10">
                                            <p:graphicEl>
                                              <a:chart seriesIdx="-4" categoryIdx="27" bldStep="category"/>
                                            </p:graphicEl>
                                          </p:spTgt>
                                        </p:tgtEl>
                                      </p:cBhvr>
                                    </p:animEffect>
                                  </p:childTnLst>
                                </p:cTn>
                              </p:par>
                            </p:childTnLst>
                          </p:cTn>
                        </p:par>
                        <p:par>
                          <p:cTn id="178" fill="hold">
                            <p:stCondLst>
                              <p:cond delay="1450"/>
                            </p:stCondLst>
                            <p:childTnLst>
                              <p:par>
                                <p:cTn id="179" presetID="53" presetClass="entr" presetSubtype="16" fill="hold" grpId="0" nodeType="afterEffect">
                                  <p:stCondLst>
                                    <p:cond delay="0"/>
                                  </p:stCondLst>
                                  <p:childTnLst>
                                    <p:set>
                                      <p:cBhvr>
                                        <p:cTn id="180" dur="1" fill="hold">
                                          <p:stCondLst>
                                            <p:cond delay="0"/>
                                          </p:stCondLst>
                                        </p:cTn>
                                        <p:tgtEl>
                                          <p:spTgt spid="10">
                                            <p:graphicEl>
                                              <a:chart seriesIdx="-4" categoryIdx="28" bldStep="category"/>
                                            </p:graphicEl>
                                          </p:spTgt>
                                        </p:tgtEl>
                                        <p:attrNameLst>
                                          <p:attrName>style.visibility</p:attrName>
                                        </p:attrNameLst>
                                      </p:cBhvr>
                                      <p:to>
                                        <p:strVal val="visible"/>
                                      </p:to>
                                    </p:set>
                                    <p:anim calcmode="lin" valueType="num">
                                      <p:cBhvr>
                                        <p:cTn id="181" dur="50" fill="hold"/>
                                        <p:tgtEl>
                                          <p:spTgt spid="10">
                                            <p:graphicEl>
                                              <a:chart seriesIdx="-4" categoryIdx="28" bldStep="category"/>
                                            </p:graphicEl>
                                          </p:spTgt>
                                        </p:tgtEl>
                                        <p:attrNameLst>
                                          <p:attrName>ppt_w</p:attrName>
                                        </p:attrNameLst>
                                      </p:cBhvr>
                                      <p:tavLst>
                                        <p:tav tm="0">
                                          <p:val>
                                            <p:fltVal val="0"/>
                                          </p:val>
                                        </p:tav>
                                        <p:tav tm="100000">
                                          <p:val>
                                            <p:strVal val="#ppt_w"/>
                                          </p:val>
                                        </p:tav>
                                      </p:tavLst>
                                    </p:anim>
                                    <p:anim calcmode="lin" valueType="num">
                                      <p:cBhvr>
                                        <p:cTn id="182" dur="50" fill="hold"/>
                                        <p:tgtEl>
                                          <p:spTgt spid="10">
                                            <p:graphicEl>
                                              <a:chart seriesIdx="-4" categoryIdx="28" bldStep="category"/>
                                            </p:graphicEl>
                                          </p:spTgt>
                                        </p:tgtEl>
                                        <p:attrNameLst>
                                          <p:attrName>ppt_h</p:attrName>
                                        </p:attrNameLst>
                                      </p:cBhvr>
                                      <p:tavLst>
                                        <p:tav tm="0">
                                          <p:val>
                                            <p:fltVal val="0"/>
                                          </p:val>
                                        </p:tav>
                                        <p:tav tm="100000">
                                          <p:val>
                                            <p:strVal val="#ppt_h"/>
                                          </p:val>
                                        </p:tav>
                                      </p:tavLst>
                                    </p:anim>
                                    <p:animEffect transition="in" filter="fade">
                                      <p:cBhvr>
                                        <p:cTn id="183" dur="50"/>
                                        <p:tgtEl>
                                          <p:spTgt spid="10">
                                            <p:graphicEl>
                                              <a:chart seriesIdx="-4" categoryIdx="28" bldStep="category"/>
                                            </p:graphicEl>
                                          </p:spTgt>
                                        </p:tgtEl>
                                      </p:cBhvr>
                                    </p:animEffect>
                                  </p:childTnLst>
                                </p:cTn>
                              </p:par>
                            </p:childTnLst>
                          </p:cTn>
                        </p:par>
                        <p:par>
                          <p:cTn id="184" fill="hold">
                            <p:stCondLst>
                              <p:cond delay="1500"/>
                            </p:stCondLst>
                            <p:childTnLst>
                              <p:par>
                                <p:cTn id="185" presetID="53" presetClass="entr" presetSubtype="16" fill="hold" grpId="0" nodeType="afterEffect">
                                  <p:stCondLst>
                                    <p:cond delay="0"/>
                                  </p:stCondLst>
                                  <p:childTnLst>
                                    <p:set>
                                      <p:cBhvr>
                                        <p:cTn id="186" dur="1" fill="hold">
                                          <p:stCondLst>
                                            <p:cond delay="0"/>
                                          </p:stCondLst>
                                        </p:cTn>
                                        <p:tgtEl>
                                          <p:spTgt spid="10">
                                            <p:graphicEl>
                                              <a:chart seriesIdx="-4" categoryIdx="29" bldStep="category"/>
                                            </p:graphicEl>
                                          </p:spTgt>
                                        </p:tgtEl>
                                        <p:attrNameLst>
                                          <p:attrName>style.visibility</p:attrName>
                                        </p:attrNameLst>
                                      </p:cBhvr>
                                      <p:to>
                                        <p:strVal val="visible"/>
                                      </p:to>
                                    </p:set>
                                    <p:anim calcmode="lin" valueType="num">
                                      <p:cBhvr>
                                        <p:cTn id="187" dur="50" fill="hold"/>
                                        <p:tgtEl>
                                          <p:spTgt spid="10">
                                            <p:graphicEl>
                                              <a:chart seriesIdx="-4" categoryIdx="29" bldStep="category"/>
                                            </p:graphicEl>
                                          </p:spTgt>
                                        </p:tgtEl>
                                        <p:attrNameLst>
                                          <p:attrName>ppt_w</p:attrName>
                                        </p:attrNameLst>
                                      </p:cBhvr>
                                      <p:tavLst>
                                        <p:tav tm="0">
                                          <p:val>
                                            <p:fltVal val="0"/>
                                          </p:val>
                                        </p:tav>
                                        <p:tav tm="100000">
                                          <p:val>
                                            <p:strVal val="#ppt_w"/>
                                          </p:val>
                                        </p:tav>
                                      </p:tavLst>
                                    </p:anim>
                                    <p:anim calcmode="lin" valueType="num">
                                      <p:cBhvr>
                                        <p:cTn id="188" dur="50" fill="hold"/>
                                        <p:tgtEl>
                                          <p:spTgt spid="10">
                                            <p:graphicEl>
                                              <a:chart seriesIdx="-4" categoryIdx="29" bldStep="category"/>
                                            </p:graphicEl>
                                          </p:spTgt>
                                        </p:tgtEl>
                                        <p:attrNameLst>
                                          <p:attrName>ppt_h</p:attrName>
                                        </p:attrNameLst>
                                      </p:cBhvr>
                                      <p:tavLst>
                                        <p:tav tm="0">
                                          <p:val>
                                            <p:fltVal val="0"/>
                                          </p:val>
                                        </p:tav>
                                        <p:tav tm="100000">
                                          <p:val>
                                            <p:strVal val="#ppt_h"/>
                                          </p:val>
                                        </p:tav>
                                      </p:tavLst>
                                    </p:anim>
                                    <p:animEffect transition="in" filter="fade">
                                      <p:cBhvr>
                                        <p:cTn id="189" dur="50"/>
                                        <p:tgtEl>
                                          <p:spTgt spid="10">
                                            <p:graphicEl>
                                              <a:chart seriesIdx="-4" categoryIdx="29" bldStep="category"/>
                                            </p:graphicEl>
                                          </p:spTgt>
                                        </p:tgtEl>
                                      </p:cBhvr>
                                    </p:animEffect>
                                  </p:childTnLst>
                                </p:cTn>
                              </p:par>
                            </p:childTnLst>
                          </p:cTn>
                        </p:par>
                        <p:par>
                          <p:cTn id="190" fill="hold">
                            <p:stCondLst>
                              <p:cond delay="1550"/>
                            </p:stCondLst>
                            <p:childTnLst>
                              <p:par>
                                <p:cTn id="191" presetID="53" presetClass="entr" presetSubtype="16" fill="hold" grpId="0" nodeType="afterEffect">
                                  <p:stCondLst>
                                    <p:cond delay="0"/>
                                  </p:stCondLst>
                                  <p:childTnLst>
                                    <p:set>
                                      <p:cBhvr>
                                        <p:cTn id="192" dur="1" fill="hold">
                                          <p:stCondLst>
                                            <p:cond delay="0"/>
                                          </p:stCondLst>
                                        </p:cTn>
                                        <p:tgtEl>
                                          <p:spTgt spid="10">
                                            <p:graphicEl>
                                              <a:chart seriesIdx="-4" categoryIdx="30" bldStep="category"/>
                                            </p:graphicEl>
                                          </p:spTgt>
                                        </p:tgtEl>
                                        <p:attrNameLst>
                                          <p:attrName>style.visibility</p:attrName>
                                        </p:attrNameLst>
                                      </p:cBhvr>
                                      <p:to>
                                        <p:strVal val="visible"/>
                                      </p:to>
                                    </p:set>
                                    <p:anim calcmode="lin" valueType="num">
                                      <p:cBhvr>
                                        <p:cTn id="193" dur="50" fill="hold"/>
                                        <p:tgtEl>
                                          <p:spTgt spid="10">
                                            <p:graphicEl>
                                              <a:chart seriesIdx="-4" categoryIdx="30" bldStep="category"/>
                                            </p:graphicEl>
                                          </p:spTgt>
                                        </p:tgtEl>
                                        <p:attrNameLst>
                                          <p:attrName>ppt_w</p:attrName>
                                        </p:attrNameLst>
                                      </p:cBhvr>
                                      <p:tavLst>
                                        <p:tav tm="0">
                                          <p:val>
                                            <p:fltVal val="0"/>
                                          </p:val>
                                        </p:tav>
                                        <p:tav tm="100000">
                                          <p:val>
                                            <p:strVal val="#ppt_w"/>
                                          </p:val>
                                        </p:tav>
                                      </p:tavLst>
                                    </p:anim>
                                    <p:anim calcmode="lin" valueType="num">
                                      <p:cBhvr>
                                        <p:cTn id="194" dur="50" fill="hold"/>
                                        <p:tgtEl>
                                          <p:spTgt spid="10">
                                            <p:graphicEl>
                                              <a:chart seriesIdx="-4" categoryIdx="30" bldStep="category"/>
                                            </p:graphicEl>
                                          </p:spTgt>
                                        </p:tgtEl>
                                        <p:attrNameLst>
                                          <p:attrName>ppt_h</p:attrName>
                                        </p:attrNameLst>
                                      </p:cBhvr>
                                      <p:tavLst>
                                        <p:tav tm="0">
                                          <p:val>
                                            <p:fltVal val="0"/>
                                          </p:val>
                                        </p:tav>
                                        <p:tav tm="100000">
                                          <p:val>
                                            <p:strVal val="#ppt_h"/>
                                          </p:val>
                                        </p:tav>
                                      </p:tavLst>
                                    </p:anim>
                                    <p:animEffect transition="in" filter="fade">
                                      <p:cBhvr>
                                        <p:cTn id="195" dur="50"/>
                                        <p:tgtEl>
                                          <p:spTgt spid="10">
                                            <p:graphicEl>
                                              <a:chart seriesIdx="-4" categoryIdx="30" bldStep="category"/>
                                            </p:graphicEl>
                                          </p:spTgt>
                                        </p:tgtEl>
                                      </p:cBhvr>
                                    </p:animEffect>
                                  </p:childTnLst>
                                </p:cTn>
                              </p:par>
                            </p:childTnLst>
                          </p:cTn>
                        </p:par>
                        <p:par>
                          <p:cTn id="196" fill="hold">
                            <p:stCondLst>
                              <p:cond delay="1600"/>
                            </p:stCondLst>
                            <p:childTnLst>
                              <p:par>
                                <p:cTn id="197" presetID="53" presetClass="entr" presetSubtype="16" fill="hold" grpId="0" nodeType="afterEffect">
                                  <p:stCondLst>
                                    <p:cond delay="0"/>
                                  </p:stCondLst>
                                  <p:childTnLst>
                                    <p:set>
                                      <p:cBhvr>
                                        <p:cTn id="198" dur="1" fill="hold">
                                          <p:stCondLst>
                                            <p:cond delay="0"/>
                                          </p:stCondLst>
                                        </p:cTn>
                                        <p:tgtEl>
                                          <p:spTgt spid="10">
                                            <p:graphicEl>
                                              <a:chart seriesIdx="-4" categoryIdx="31" bldStep="category"/>
                                            </p:graphicEl>
                                          </p:spTgt>
                                        </p:tgtEl>
                                        <p:attrNameLst>
                                          <p:attrName>style.visibility</p:attrName>
                                        </p:attrNameLst>
                                      </p:cBhvr>
                                      <p:to>
                                        <p:strVal val="visible"/>
                                      </p:to>
                                    </p:set>
                                    <p:anim calcmode="lin" valueType="num">
                                      <p:cBhvr>
                                        <p:cTn id="199" dur="50" fill="hold"/>
                                        <p:tgtEl>
                                          <p:spTgt spid="10">
                                            <p:graphicEl>
                                              <a:chart seriesIdx="-4" categoryIdx="31" bldStep="category"/>
                                            </p:graphicEl>
                                          </p:spTgt>
                                        </p:tgtEl>
                                        <p:attrNameLst>
                                          <p:attrName>ppt_w</p:attrName>
                                        </p:attrNameLst>
                                      </p:cBhvr>
                                      <p:tavLst>
                                        <p:tav tm="0">
                                          <p:val>
                                            <p:fltVal val="0"/>
                                          </p:val>
                                        </p:tav>
                                        <p:tav tm="100000">
                                          <p:val>
                                            <p:strVal val="#ppt_w"/>
                                          </p:val>
                                        </p:tav>
                                      </p:tavLst>
                                    </p:anim>
                                    <p:anim calcmode="lin" valueType="num">
                                      <p:cBhvr>
                                        <p:cTn id="200" dur="50" fill="hold"/>
                                        <p:tgtEl>
                                          <p:spTgt spid="10">
                                            <p:graphicEl>
                                              <a:chart seriesIdx="-4" categoryIdx="31" bldStep="category"/>
                                            </p:graphicEl>
                                          </p:spTgt>
                                        </p:tgtEl>
                                        <p:attrNameLst>
                                          <p:attrName>ppt_h</p:attrName>
                                        </p:attrNameLst>
                                      </p:cBhvr>
                                      <p:tavLst>
                                        <p:tav tm="0">
                                          <p:val>
                                            <p:fltVal val="0"/>
                                          </p:val>
                                        </p:tav>
                                        <p:tav tm="100000">
                                          <p:val>
                                            <p:strVal val="#ppt_h"/>
                                          </p:val>
                                        </p:tav>
                                      </p:tavLst>
                                    </p:anim>
                                    <p:animEffect transition="in" filter="fade">
                                      <p:cBhvr>
                                        <p:cTn id="201" dur="50"/>
                                        <p:tgtEl>
                                          <p:spTgt spid="10">
                                            <p:graphicEl>
                                              <a:chart seriesIdx="-4" categoryIdx="31" bldStep="category"/>
                                            </p:graphicEl>
                                          </p:spTgt>
                                        </p:tgtEl>
                                      </p:cBhvr>
                                    </p:animEffect>
                                  </p:childTnLst>
                                </p:cTn>
                              </p:par>
                            </p:childTnLst>
                          </p:cTn>
                        </p:par>
                        <p:par>
                          <p:cTn id="202" fill="hold">
                            <p:stCondLst>
                              <p:cond delay="1650"/>
                            </p:stCondLst>
                            <p:childTnLst>
                              <p:par>
                                <p:cTn id="203" presetID="53" presetClass="entr" presetSubtype="16" fill="hold" grpId="0" nodeType="afterEffect">
                                  <p:stCondLst>
                                    <p:cond delay="0"/>
                                  </p:stCondLst>
                                  <p:childTnLst>
                                    <p:set>
                                      <p:cBhvr>
                                        <p:cTn id="204" dur="1" fill="hold">
                                          <p:stCondLst>
                                            <p:cond delay="0"/>
                                          </p:stCondLst>
                                        </p:cTn>
                                        <p:tgtEl>
                                          <p:spTgt spid="10">
                                            <p:graphicEl>
                                              <a:chart seriesIdx="-4" categoryIdx="32" bldStep="category"/>
                                            </p:graphicEl>
                                          </p:spTgt>
                                        </p:tgtEl>
                                        <p:attrNameLst>
                                          <p:attrName>style.visibility</p:attrName>
                                        </p:attrNameLst>
                                      </p:cBhvr>
                                      <p:to>
                                        <p:strVal val="visible"/>
                                      </p:to>
                                    </p:set>
                                    <p:anim calcmode="lin" valueType="num">
                                      <p:cBhvr>
                                        <p:cTn id="205" dur="50" fill="hold"/>
                                        <p:tgtEl>
                                          <p:spTgt spid="10">
                                            <p:graphicEl>
                                              <a:chart seriesIdx="-4" categoryIdx="32" bldStep="category"/>
                                            </p:graphicEl>
                                          </p:spTgt>
                                        </p:tgtEl>
                                        <p:attrNameLst>
                                          <p:attrName>ppt_w</p:attrName>
                                        </p:attrNameLst>
                                      </p:cBhvr>
                                      <p:tavLst>
                                        <p:tav tm="0">
                                          <p:val>
                                            <p:fltVal val="0"/>
                                          </p:val>
                                        </p:tav>
                                        <p:tav tm="100000">
                                          <p:val>
                                            <p:strVal val="#ppt_w"/>
                                          </p:val>
                                        </p:tav>
                                      </p:tavLst>
                                    </p:anim>
                                    <p:anim calcmode="lin" valueType="num">
                                      <p:cBhvr>
                                        <p:cTn id="206" dur="50" fill="hold"/>
                                        <p:tgtEl>
                                          <p:spTgt spid="10">
                                            <p:graphicEl>
                                              <a:chart seriesIdx="-4" categoryIdx="32" bldStep="category"/>
                                            </p:graphicEl>
                                          </p:spTgt>
                                        </p:tgtEl>
                                        <p:attrNameLst>
                                          <p:attrName>ppt_h</p:attrName>
                                        </p:attrNameLst>
                                      </p:cBhvr>
                                      <p:tavLst>
                                        <p:tav tm="0">
                                          <p:val>
                                            <p:fltVal val="0"/>
                                          </p:val>
                                        </p:tav>
                                        <p:tav tm="100000">
                                          <p:val>
                                            <p:strVal val="#ppt_h"/>
                                          </p:val>
                                        </p:tav>
                                      </p:tavLst>
                                    </p:anim>
                                    <p:animEffect transition="in" filter="fade">
                                      <p:cBhvr>
                                        <p:cTn id="207" dur="50"/>
                                        <p:tgtEl>
                                          <p:spTgt spid="10">
                                            <p:graphicEl>
                                              <a:chart seriesIdx="-4" categoryIdx="3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p:bldSub>
      </p:bldGraphic>
    </p:bldLst>
  </p:timing>
</p:sld>
</file>

<file path=ppt/theme/theme1.xml><?xml version="1.0" encoding="utf-8"?>
<a:theme xmlns:a="http://schemas.openxmlformats.org/drawingml/2006/main" name="RCG Brand Standards 2018">
  <a:themeElements>
    <a:clrScheme name="RCG Brand Standards Colors 2018">
      <a:dk1>
        <a:srgbClr val="404041"/>
      </a:dk1>
      <a:lt1>
        <a:srgbClr val="FFFFFF"/>
      </a:lt1>
      <a:dk2>
        <a:srgbClr val="7F8283"/>
      </a:dk2>
      <a:lt2>
        <a:srgbClr val="CFDFE4"/>
      </a:lt2>
      <a:accent1>
        <a:srgbClr val="B90C2F"/>
      </a:accent1>
      <a:accent2>
        <a:srgbClr val="E89150"/>
      </a:accent2>
      <a:accent3>
        <a:srgbClr val="A79B33"/>
      </a:accent3>
      <a:accent4>
        <a:srgbClr val="3D9CAE"/>
      </a:accent4>
      <a:accent5>
        <a:srgbClr val="8EB9C1"/>
      </a:accent5>
      <a:accent6>
        <a:srgbClr val="CFDFE4"/>
      </a:accent6>
      <a:hlink>
        <a:srgbClr val="B90C2F"/>
      </a:hlink>
      <a:folHlink>
        <a:srgbClr val="7F8283"/>
      </a:folHlink>
    </a:clrScheme>
    <a:fontScheme name="Custom 2">
      <a:majorFont>
        <a:latin typeface="Museo Sans 900"/>
        <a:ea typeface=""/>
        <a:cs typeface=""/>
      </a:majorFont>
      <a:minorFont>
        <a:latin typeface="Museo Sans 3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76200" cap="flat" cmpd="sng" algn="ctr">
          <a:solidFill>
            <a:schemeClr val="bg2">
              <a:lumMod val="1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7323" tIns="48663" rIns="97323" bIns="48663" numCol="1" rtlCol="0"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sz="25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7323" tIns="48663" rIns="97323" bIns="48663"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25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RCG_transitional_spiral 1">
        <a:dk1>
          <a:srgbClr val="4D4D4D"/>
        </a:dk1>
        <a:lt1>
          <a:srgbClr val="FFFFFF"/>
        </a:lt1>
        <a:dk2>
          <a:srgbClr val="CB0D1A"/>
        </a:dk2>
        <a:lt2>
          <a:srgbClr val="808080"/>
        </a:lt2>
        <a:accent1>
          <a:srgbClr val="A50021"/>
        </a:accent1>
        <a:accent2>
          <a:srgbClr val="000099"/>
        </a:accent2>
        <a:accent3>
          <a:srgbClr val="FFFFFF"/>
        </a:accent3>
        <a:accent4>
          <a:srgbClr val="404040"/>
        </a:accent4>
        <a:accent5>
          <a:srgbClr val="CFAAAB"/>
        </a:accent5>
        <a:accent6>
          <a:srgbClr val="00008A"/>
        </a:accent6>
        <a:hlink>
          <a:srgbClr val="3366FF"/>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jm 2018 presentation template" id="{073E7EC5-22F6-4048-B125-9DBDE1CED987}" vid="{55BBAFEA-8FE9-474A-A2F6-3A8DC631566F}"/>
    </a:ext>
  </a:extLst>
</a:theme>
</file>

<file path=ppt/theme/theme2.xml><?xml version="1.0" encoding="utf-8"?>
<a:theme xmlns:a="http://schemas.openxmlformats.org/drawingml/2006/main" name="3_RCG Brand Standards 2018">
  <a:themeElements>
    <a:clrScheme name="RCG Brand Standards Colors 2018">
      <a:dk1>
        <a:srgbClr val="404041"/>
      </a:dk1>
      <a:lt1>
        <a:srgbClr val="FFFFFF"/>
      </a:lt1>
      <a:dk2>
        <a:srgbClr val="7F8283"/>
      </a:dk2>
      <a:lt2>
        <a:srgbClr val="CFDFE4"/>
      </a:lt2>
      <a:accent1>
        <a:srgbClr val="B90C2F"/>
      </a:accent1>
      <a:accent2>
        <a:srgbClr val="E89150"/>
      </a:accent2>
      <a:accent3>
        <a:srgbClr val="A79B33"/>
      </a:accent3>
      <a:accent4>
        <a:srgbClr val="3D9CAE"/>
      </a:accent4>
      <a:accent5>
        <a:srgbClr val="8EB9C1"/>
      </a:accent5>
      <a:accent6>
        <a:srgbClr val="CFDFE4"/>
      </a:accent6>
      <a:hlink>
        <a:srgbClr val="B90C2F"/>
      </a:hlink>
      <a:folHlink>
        <a:srgbClr val="7F8283"/>
      </a:folHlink>
    </a:clrScheme>
    <a:fontScheme name="Custom 2">
      <a:majorFont>
        <a:latin typeface="Museo Sans 900"/>
        <a:ea typeface=""/>
        <a:cs typeface=""/>
      </a:majorFont>
      <a:minorFont>
        <a:latin typeface="Museo Sans 3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7323" tIns="48663" rIns="97323" bIns="48663"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25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7323" tIns="48663" rIns="97323" bIns="48663"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25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RCG_transitional_spiral 1">
        <a:dk1>
          <a:srgbClr val="4D4D4D"/>
        </a:dk1>
        <a:lt1>
          <a:srgbClr val="FFFFFF"/>
        </a:lt1>
        <a:dk2>
          <a:srgbClr val="CB0D1A"/>
        </a:dk2>
        <a:lt2>
          <a:srgbClr val="808080"/>
        </a:lt2>
        <a:accent1>
          <a:srgbClr val="A50021"/>
        </a:accent1>
        <a:accent2>
          <a:srgbClr val="000099"/>
        </a:accent2>
        <a:accent3>
          <a:srgbClr val="FFFFFF"/>
        </a:accent3>
        <a:accent4>
          <a:srgbClr val="404040"/>
        </a:accent4>
        <a:accent5>
          <a:srgbClr val="CFAAAB"/>
        </a:accent5>
        <a:accent6>
          <a:srgbClr val="00008A"/>
        </a:accent6>
        <a:hlink>
          <a:srgbClr val="3366FF"/>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jm 2018 presentation template" id="{073E7EC5-22F6-4048-B125-9DBDE1CED987}" vid="{55BBAFEA-8FE9-474A-A2F6-3A8DC63156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2F69B91BEE72429ED1BF432BC4F08C" ma:contentTypeVersion="0" ma:contentTypeDescription="Create a new document." ma:contentTypeScope="" ma:versionID="5174c69ba52befedd4dfa85476692c8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19943E-D2AB-4F64-8615-B4907D503184}">
  <ds:schemaRefs>
    <ds:schemaRef ds:uri="http://purl.org/dc/dcmitype/"/>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C64F3A9-F645-4493-8569-AE95188AD3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7413B23-5102-438D-859A-F9E5E142F2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kjm 2018 presentation template</Template>
  <TotalTime>5285</TotalTime>
  <Words>6877</Words>
  <Application>Microsoft Office PowerPoint</Application>
  <PresentationFormat>Letter Paper (8.5x11 in)</PresentationFormat>
  <Paragraphs>1026</Paragraphs>
  <Slides>73</Slides>
  <Notes>64</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73</vt:i4>
      </vt:variant>
    </vt:vector>
  </HeadingPairs>
  <TitlesOfParts>
    <vt:vector size="83" baseType="lpstr">
      <vt:lpstr>Calibri</vt:lpstr>
      <vt:lpstr>Wingdings 3</vt:lpstr>
      <vt:lpstr>Museo Sans 900</vt:lpstr>
      <vt:lpstr>Verdana</vt:lpstr>
      <vt:lpstr>Arial</vt:lpstr>
      <vt:lpstr>Museo Sans 300</vt:lpstr>
      <vt:lpstr>Museo Sans 700</vt:lpstr>
      <vt:lpstr>Museo Sans 500</vt:lpstr>
      <vt:lpstr>RCG Brand Standards 2018</vt:lpstr>
      <vt:lpstr>3_RCG Brand Standards 2018</vt:lpstr>
      <vt:lpstr>The Outlook for Major Midwest Apartment Markets  Daniel J. Hogan, RED Capital Group / ORIX Real Estate Capital</vt:lpstr>
      <vt:lpstr>Agenda</vt:lpstr>
      <vt:lpstr>Gross Domestic Product: Surprising Momentum</vt:lpstr>
      <vt:lpstr>GDP Price Deflator:  Decelerating Inflation</vt:lpstr>
      <vt:lpstr>Payroll Job Growth: Considerable Strength </vt:lpstr>
      <vt:lpstr>Real Personal Income and Expenditure Growth:  Constructive, Non-inflationary Trends  </vt:lpstr>
      <vt:lpstr>Wage Growth:  Wages Rising but Increasingly in Line with Productivity Growth  </vt:lpstr>
      <vt:lpstr>Key Takeaways: Goldilocks Economy for Now</vt:lpstr>
      <vt:lpstr>Gross Domestic Product Forecast</vt:lpstr>
      <vt:lpstr>GDP Price Deflator Forecast</vt:lpstr>
      <vt:lpstr>Payroll Job Growth: Forecast </vt:lpstr>
      <vt:lpstr>Real Personal Income and Expenditure Growth:  Forecast</vt:lpstr>
      <vt:lpstr>Implications of the Forecast</vt:lpstr>
      <vt:lpstr>RED 50:  Occupancy Forecast</vt:lpstr>
      <vt:lpstr>RED 50:  Effective Rent Growth Forecast</vt:lpstr>
      <vt:lpstr>Ten-year Yield:  Forecast</vt:lpstr>
      <vt:lpstr>Baa Bonds &amp; Cap Rates:  Forecast</vt:lpstr>
      <vt:lpstr>PowerPoint Presentation</vt:lpstr>
      <vt:lpstr>Chicago Key Economic Indicators &amp; Forecasts</vt:lpstr>
      <vt:lpstr>PowerPoint Presentation</vt:lpstr>
      <vt:lpstr>PowerPoint Presentation</vt:lpstr>
      <vt:lpstr>Chicago:  Effective Rent Growth Forecast</vt:lpstr>
      <vt:lpstr>PowerPoint Presentation</vt:lpstr>
      <vt:lpstr>Core Urban Chicago: Loop, Near Westside, Near North, South Loop and Gold Coast U/C Supply (100+ Unit Buildings)</vt:lpstr>
      <vt:lpstr>Chicago Core Submarket Supply Trends</vt:lpstr>
      <vt:lpstr>PowerPoint Presentation</vt:lpstr>
      <vt:lpstr>Urban Core:  Effective Rent Growth Forecast</vt:lpstr>
      <vt:lpstr>Lease-up Trends in The Loop, Gold Coast, West Side</vt:lpstr>
      <vt:lpstr>Chicago Cap Rate Trends</vt:lpstr>
      <vt:lpstr>Chicago Summary</vt:lpstr>
      <vt:lpstr>PowerPoint Presentation</vt:lpstr>
      <vt:lpstr>Detroit Key Economic Indicators &amp; Forecasts</vt:lpstr>
      <vt:lpstr>PowerPoint Presentation</vt:lpstr>
      <vt:lpstr>PowerPoint Presentation</vt:lpstr>
      <vt:lpstr>Detroit:  Effective Rent Growth Forecast</vt:lpstr>
      <vt:lpstr>PowerPoint Presentation</vt:lpstr>
      <vt:lpstr>Core Urban Detroit: Downtown, Midtown, North End Beyond Times &amp; Cadillac Squares (60+ Unit Buildings)</vt:lpstr>
      <vt:lpstr>Core Urban Detroit: Downtown, Midtown, North End Within Times &amp; Cadillac Squares (60+ Unit Buildings)</vt:lpstr>
      <vt:lpstr>Detroit Core Submarket Supply Trends</vt:lpstr>
      <vt:lpstr>Urban Core:  Occupancy Forecast</vt:lpstr>
      <vt:lpstr>Urban Core:  Effective Rent Growth Forecast</vt:lpstr>
      <vt:lpstr>Lease-up Trends in Central Detroit</vt:lpstr>
      <vt:lpstr>Detroit Cap Rate Trends</vt:lpstr>
      <vt:lpstr>Detroit Summary</vt:lpstr>
      <vt:lpstr>PowerPoint Presentation</vt:lpstr>
      <vt:lpstr>Minneapolis Key Economic Indicators &amp; Forecasts</vt:lpstr>
      <vt:lpstr>PowerPoint Presentation</vt:lpstr>
      <vt:lpstr>PowerPoint Presentation</vt:lpstr>
      <vt:lpstr>Minneapolis:  Effective Rent Growth Forecast</vt:lpstr>
      <vt:lpstr>PowerPoint Presentation</vt:lpstr>
      <vt:lpstr>Core Urban Minneapolis: Central Minneapolis, Warehouse District, Saint Anthony (60+ Unit Buildings)</vt:lpstr>
      <vt:lpstr>South/East Urban Minneapolis: Prospect Park/University, Uptown</vt:lpstr>
      <vt:lpstr>Minneapolis Core Submarket Supply Trends</vt:lpstr>
      <vt:lpstr>Urban Core:  Supply and Demand Forecast</vt:lpstr>
      <vt:lpstr>Urban Core: Occupancy Forecast</vt:lpstr>
      <vt:lpstr>Urban Core:  Effective Rent Growth Forecast</vt:lpstr>
      <vt:lpstr>Lease-up Trends in Downtown/Uptown Minneapolis</vt:lpstr>
      <vt:lpstr>Minneapolis Cap Rate Trends</vt:lpstr>
      <vt:lpstr>Minneapolis Summary</vt:lpstr>
      <vt:lpstr>Midwest Market Total Performance Rankings</vt:lpstr>
      <vt:lpstr>Midwest Market Total Performance Rankings</vt:lpstr>
      <vt:lpstr>Columbus Downtown Lease-up Trends</vt:lpstr>
      <vt:lpstr>Urban Core: Stabilized Same-store Occupancy</vt:lpstr>
      <vt:lpstr>Urban Core: Stabilized Same-store Rent Trends</vt:lpstr>
      <vt:lpstr>Downtown Columbus: Under Construction 50 Units+</vt:lpstr>
      <vt:lpstr>Short North / OSU: Under Construction 50 Units+</vt:lpstr>
      <vt:lpstr>Indianapolis Downtown Lease-up Trends</vt:lpstr>
      <vt:lpstr>Urban Core: Stabilized Same-store Occupancy</vt:lpstr>
      <vt:lpstr>Urban Core: Stabilized Same-store Rent Trends</vt:lpstr>
      <vt:lpstr>Central Indianapolis: Under Construction 50 Units+</vt:lpstr>
      <vt:lpstr>Milwaukee Downtown Lease-up Trends</vt:lpstr>
      <vt:lpstr>Urban Core: Stabilized Same-store Occupancy</vt:lpstr>
      <vt:lpstr>Urban Core: Stabilized Same-store Rent Trends</vt:lpstr>
    </vt:vector>
  </TitlesOfParts>
  <Company>ORIX USA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Deck in Powerpoint</dc:title>
  <dc:creator>Marks, Kelly J.</dc:creator>
  <cp:lastModifiedBy>Hogan, Daniel J.</cp:lastModifiedBy>
  <cp:revision>281</cp:revision>
  <cp:lastPrinted>2019-05-10T15:41:50Z</cp:lastPrinted>
  <dcterms:created xsi:type="dcterms:W3CDTF">2018-06-11T13:34:43Z</dcterms:created>
  <dcterms:modified xsi:type="dcterms:W3CDTF">2019-05-13T15:18:21Z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0x010100782F69B91BEE72429ED1BF432BC4F08C</vt:lpwstr>
  </property>
</Properties>
</file>